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4" r:id="rId11"/>
    <p:sldId id="268" r:id="rId12"/>
    <p:sldId id="26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387FF-1F6E-E661-704D-1C2D8FA522A9}" v="1000" dt="2025-02-27T22:57:30.223"/>
    <p1510:client id="{A46BE9AF-0052-CAB8-46A4-26829CE58944}" v="202" dt="2025-02-28T12:07:18.1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Analyse de la performance d'un portefeuille d'investissement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Par </a:t>
            </a:r>
            <a:r>
              <a:rPr lang="fr-FR" dirty="0" err="1"/>
              <a:t>Hanle</a:t>
            </a:r>
            <a:r>
              <a:rPr lang="fr-FR" dirty="0"/>
              <a:t> JOO – Data </a:t>
            </a:r>
            <a:r>
              <a:rPr lang="fr-FR" dirty="0" err="1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C6F2B-9E1A-3E77-7D81-96240EA11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5CA10-4441-B9BA-4D6B-09DA11D4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Insights et recommandations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A2907B-2552-F573-6ED5-E47512C4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AC1D964-8EE6-FE05-33F2-586DD0A40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6049"/>
              </p:ext>
            </p:extLst>
          </p:nvPr>
        </p:nvGraphicFramePr>
        <p:xfrm>
          <a:off x="843280" y="3017520"/>
          <a:ext cx="10716356" cy="19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089">
                  <a:extLst>
                    <a:ext uri="{9D8B030D-6E8A-4147-A177-3AD203B41FA5}">
                      <a16:colId xmlns:a16="http://schemas.microsoft.com/office/drawing/2014/main" val="1722168078"/>
                    </a:ext>
                  </a:extLst>
                </a:gridCol>
                <a:gridCol w="2679089">
                  <a:extLst>
                    <a:ext uri="{9D8B030D-6E8A-4147-A177-3AD203B41FA5}">
                      <a16:colId xmlns:a16="http://schemas.microsoft.com/office/drawing/2014/main" val="149968330"/>
                    </a:ext>
                  </a:extLst>
                </a:gridCol>
                <a:gridCol w="2679089">
                  <a:extLst>
                    <a:ext uri="{9D8B030D-6E8A-4147-A177-3AD203B41FA5}">
                      <a16:colId xmlns:a16="http://schemas.microsoft.com/office/drawing/2014/main" val="1831338035"/>
                    </a:ext>
                  </a:extLst>
                </a:gridCol>
                <a:gridCol w="2679089">
                  <a:extLst>
                    <a:ext uri="{9D8B030D-6E8A-4147-A177-3AD203B41FA5}">
                      <a16:colId xmlns:a16="http://schemas.microsoft.com/office/drawing/2014/main" val="34990534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Ratio de Sharpe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Volatilité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Rendement Ajusté au Risque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510937"/>
                  </a:ext>
                </a:extLst>
              </a:tr>
              <a:tr h="451266">
                <a:tc>
                  <a:txBody>
                    <a:bodyPr/>
                    <a:lstStyle/>
                    <a:p>
                      <a:r>
                        <a:rPr lang="fr-FR" dirty="0"/>
                        <a:t>Apple (AAPL)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3.30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Moyenne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Excellent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21545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fr-FR" dirty="0"/>
                        <a:t>Microsoft (MSFT)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2.20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Elevée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Correct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50673"/>
                  </a:ext>
                </a:extLst>
              </a:tr>
              <a:tr h="451266">
                <a:tc>
                  <a:txBody>
                    <a:bodyPr/>
                    <a:lstStyle/>
                    <a:p>
                      <a:r>
                        <a:rPr lang="fr-FR" dirty="0"/>
                        <a:t>Tesla (TSLA)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1.02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Faible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Faible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4316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801B6AF-F529-F1E3-4443-13A5759F4D7C}"/>
              </a:ext>
            </a:extLst>
          </p:cNvPr>
          <p:cNvSpPr txBox="1"/>
          <p:nvPr/>
        </p:nvSpPr>
        <p:spPr>
          <a:xfrm>
            <a:off x="843280" y="1630680"/>
            <a:ext cx="10058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Tableau récapitulatif des résultats</a:t>
            </a:r>
          </a:p>
        </p:txBody>
      </p:sp>
    </p:spTree>
    <p:extLst>
      <p:ext uri="{BB962C8B-B14F-4D97-AF65-F5344CB8AC3E}">
        <p14:creationId xmlns:p14="http://schemas.microsoft.com/office/powerpoint/2010/main" val="133211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D3B66-51E3-DAA1-1550-E9E88670B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D03CD-616D-5096-DD88-4C37CBBE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Insights et recommandations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8C7925-EC9C-630A-585A-34A534548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028DBA-1E49-AAAF-9409-1C5C4BEED298}"/>
              </a:ext>
            </a:extLst>
          </p:cNvPr>
          <p:cNvSpPr txBox="1"/>
          <p:nvPr/>
        </p:nvSpPr>
        <p:spPr>
          <a:xfrm>
            <a:off x="853440" y="1447800"/>
            <a:ext cx="10058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Tableau récapitulatif des résultats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F37E898-B062-4D23-38F7-8A7D9557A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994720"/>
              </p:ext>
            </p:extLst>
          </p:nvPr>
        </p:nvGraphicFramePr>
        <p:xfrm>
          <a:off x="5821680" y="2468880"/>
          <a:ext cx="6372094" cy="257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34901">
                  <a:extLst>
                    <a:ext uri="{9D8B030D-6E8A-4147-A177-3AD203B41FA5}">
                      <a16:colId xmlns:a16="http://schemas.microsoft.com/office/drawing/2014/main" val="572062118"/>
                    </a:ext>
                  </a:extLst>
                </a:gridCol>
                <a:gridCol w="2159904">
                  <a:extLst>
                    <a:ext uri="{9D8B030D-6E8A-4147-A177-3AD203B41FA5}">
                      <a16:colId xmlns:a16="http://schemas.microsoft.com/office/drawing/2014/main" val="1004147655"/>
                    </a:ext>
                  </a:extLst>
                </a:gridCol>
                <a:gridCol w="2777289">
                  <a:extLst>
                    <a:ext uri="{9D8B030D-6E8A-4147-A177-3AD203B41FA5}">
                      <a16:colId xmlns:a16="http://schemas.microsoft.com/office/drawing/2014/main" val="3931364773"/>
                    </a:ext>
                  </a:extLst>
                </a:gridCol>
              </a:tblGrid>
              <a:tr h="405429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Action</a:t>
                      </a:r>
                      <a:endParaRPr lang="fr-FR" b="1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Allocation Recommandée (%)</a:t>
                      </a:r>
                      <a:endParaRPr lang="fr-FR" b="1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fr-FR" sz="1800" b="1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Pourquoi ?</a:t>
                      </a:r>
                      <a:endParaRPr lang="fr-FR" b="1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18507"/>
                  </a:ext>
                </a:extLst>
              </a:tr>
              <a:tr h="457743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fr-FR" sz="1800" dirty="0">
                          <a:effectLst/>
                          <a:latin typeface="Aptos"/>
                        </a:rPr>
                        <a:t>Apple (AAPL)</a:t>
                      </a:r>
                      <a:endParaRPr lang="fr-FR" dirty="0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fr-FR" sz="1800" dirty="0">
                          <a:effectLst/>
                          <a:latin typeface="Aptos"/>
                        </a:rPr>
                        <a:t>50.6%</a:t>
                      </a:r>
                      <a:endParaRPr lang="fr-FR" dirty="0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fr-FR" sz="1800" dirty="0">
                          <a:effectLst/>
                          <a:latin typeface="Aptos"/>
                        </a:rPr>
                        <a:t>Ratio de Sharpe élevé et rendement stable</a:t>
                      </a:r>
                      <a:endParaRPr lang="fr-FR" dirty="0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254075"/>
                  </a:ext>
                </a:extLst>
              </a:tr>
              <a:tr h="431586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fr-FR" sz="1800" dirty="0">
                          <a:effectLst/>
                          <a:latin typeface="Aptos"/>
                        </a:rPr>
                        <a:t>Microsoft (MSFT)</a:t>
                      </a:r>
                      <a:endParaRPr lang="fr-FR" dirty="0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fr-FR" sz="1800" dirty="0">
                          <a:effectLst/>
                          <a:latin typeface="Aptos"/>
                        </a:rPr>
                        <a:t>33.7%</a:t>
                      </a:r>
                      <a:endParaRPr lang="fr-FR" dirty="0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fr-FR" sz="1800" dirty="0">
                          <a:effectLst/>
                          <a:latin typeface="Aptos"/>
                        </a:rPr>
                        <a:t>Bon rendement mais volatilité plus forte</a:t>
                      </a:r>
                      <a:endParaRPr lang="fr-FR" dirty="0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168984"/>
                  </a:ext>
                </a:extLst>
              </a:tr>
              <a:tr h="457743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fr-FR" sz="1800" dirty="0">
                          <a:effectLst/>
                          <a:latin typeface="Aptos"/>
                        </a:rPr>
                        <a:t>Tesla (TSLA)</a:t>
                      </a:r>
                      <a:endParaRPr lang="fr-FR" dirty="0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fr-FR" sz="1800" dirty="0">
                          <a:effectLst/>
                          <a:latin typeface="Aptos"/>
                        </a:rPr>
                        <a:t>15.6%</a:t>
                      </a:r>
                      <a:endParaRPr lang="fr-FR" dirty="0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fr-FR" sz="1800" dirty="0">
                          <a:effectLst/>
                          <a:latin typeface="Aptos"/>
                        </a:rPr>
                        <a:t>Moins rentable et plus risqué</a:t>
                      </a:r>
                      <a:endParaRPr lang="fr-FR" dirty="0"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240834"/>
                  </a:ext>
                </a:extLst>
              </a:tr>
            </a:tbl>
          </a:graphicData>
        </a:graphic>
      </p:graphicFrame>
      <p:pic>
        <p:nvPicPr>
          <p:cNvPr id="9" name="Image 8" descr="Une image contenant texte, capture d’écran, diagramme, cercle&#10;&#10;Le contenu généré par l’IA peut être incorrect.">
            <a:extLst>
              <a:ext uri="{FF2B5EF4-FFF2-40B4-BE49-F238E27FC236}">
                <a16:creationId xmlns:a16="http://schemas.microsoft.com/office/drawing/2014/main" id="{770AAFAA-86D9-6B7A-4063-B3114549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67" t="73" r="10685" b="6317"/>
          <a:stretch/>
        </p:blipFill>
        <p:spPr>
          <a:xfrm>
            <a:off x="-89263" y="2312125"/>
            <a:ext cx="5976425" cy="434101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638B79E-8E98-F448-D2B0-525B3EEFBF23}"/>
              </a:ext>
            </a:extLst>
          </p:cNvPr>
          <p:cNvSpPr txBox="1"/>
          <p:nvPr/>
        </p:nvSpPr>
        <p:spPr>
          <a:xfrm>
            <a:off x="5918200" y="5359400"/>
            <a:ext cx="61849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/>
              <a:t>➡ Il est conseillé d’investir plus sur Apple</a:t>
            </a:r>
            <a:r>
              <a:rPr lang="fr-FR" dirty="0"/>
              <a:t> pour maximiser le rendement tout en limitant le risque.</a:t>
            </a:r>
            <a:endParaRPr lang="fr-FR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468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1572E-8F6C-C7FF-85DA-9C99E5CE1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CA4BD-D0E8-71EB-AAEA-08372B3E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et prochaines étapes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95AEC-2A1F-C60B-BAE7-55E76DEFB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📌 </a:t>
            </a:r>
            <a:r>
              <a:rPr lang="fr-FR" b="1" dirty="0">
                <a:ea typeface="+mn-lt"/>
                <a:cs typeface="+mn-lt"/>
              </a:rPr>
              <a:t>Résumé des points clés :</a:t>
            </a:r>
            <a:br>
              <a:rPr lang="fr-FR" b="1" dirty="0">
                <a:ea typeface="+mn-lt"/>
                <a:cs typeface="+mn-lt"/>
              </a:rPr>
            </a:br>
            <a:r>
              <a:rPr lang="fr-FR" b="1" dirty="0">
                <a:ea typeface="+mn-lt"/>
                <a:cs typeface="+mn-lt"/>
              </a:rPr>
              <a:t>✔ Apple</a:t>
            </a:r>
            <a:r>
              <a:rPr lang="fr-FR" dirty="0">
                <a:ea typeface="+mn-lt"/>
                <a:cs typeface="+mn-lt"/>
              </a:rPr>
              <a:t> est l’action la plus rentable et équilibrée</a:t>
            </a:r>
            <a:br>
              <a:rPr lang="fr-FR" dirty="0">
                <a:ea typeface="+mn-lt"/>
                <a:cs typeface="+mn-lt"/>
              </a:rPr>
            </a:br>
            <a:r>
              <a:rPr lang="fr-FR" dirty="0">
                <a:ea typeface="+mn-lt"/>
                <a:cs typeface="+mn-lt"/>
              </a:rPr>
              <a:t>✔ </a:t>
            </a:r>
            <a:r>
              <a:rPr lang="fr-FR" b="1" dirty="0">
                <a:ea typeface="+mn-lt"/>
                <a:cs typeface="+mn-lt"/>
              </a:rPr>
              <a:t>Microsoft</a:t>
            </a:r>
            <a:r>
              <a:rPr lang="fr-FR" dirty="0">
                <a:ea typeface="+mn-lt"/>
                <a:cs typeface="+mn-lt"/>
              </a:rPr>
              <a:t> est une bonne alternative, mais plus volatile</a:t>
            </a:r>
            <a:br>
              <a:rPr lang="fr-FR" dirty="0">
                <a:ea typeface="+mn-lt"/>
                <a:cs typeface="+mn-lt"/>
              </a:rPr>
            </a:br>
            <a:r>
              <a:rPr lang="fr-FR" dirty="0">
                <a:ea typeface="+mn-lt"/>
                <a:cs typeface="+mn-lt"/>
              </a:rPr>
              <a:t>✔ </a:t>
            </a:r>
            <a:r>
              <a:rPr lang="fr-FR" b="1" dirty="0">
                <a:ea typeface="+mn-lt"/>
                <a:cs typeface="+mn-lt"/>
              </a:rPr>
              <a:t>Tesla</a:t>
            </a:r>
            <a:r>
              <a:rPr lang="fr-FR" dirty="0">
                <a:ea typeface="+mn-lt"/>
                <a:cs typeface="+mn-lt"/>
              </a:rPr>
              <a:t> doit être limité dans le portefeuille</a:t>
            </a:r>
            <a:endParaRPr lang="fr-FR" dirty="0"/>
          </a:p>
          <a:p>
            <a:endParaRPr lang="fr-FR" dirty="0">
              <a:ea typeface="+mn-lt"/>
              <a:cs typeface="+mn-lt"/>
            </a:endParaRPr>
          </a:p>
          <a:p>
            <a:r>
              <a:rPr lang="fr-FR" dirty="0">
                <a:ea typeface="+mn-lt"/>
                <a:cs typeface="+mn-lt"/>
              </a:rPr>
              <a:t>📌 </a:t>
            </a:r>
            <a:r>
              <a:rPr lang="fr-FR" b="1" dirty="0">
                <a:ea typeface="+mn-lt"/>
                <a:cs typeface="+mn-lt"/>
              </a:rPr>
              <a:t>Prochaines étapes possibles :</a:t>
            </a:r>
            <a:br>
              <a:rPr lang="fr-FR" b="1" dirty="0">
                <a:ea typeface="+mn-lt"/>
                <a:cs typeface="+mn-lt"/>
              </a:rPr>
            </a:br>
            <a:r>
              <a:rPr lang="fr-FR" b="1" dirty="0">
                <a:ea typeface="+mn-lt"/>
                <a:cs typeface="+mn-lt"/>
              </a:rPr>
              <a:t> Intégrer d’autres classes d’actifs (ex : obligations, cryptos)</a:t>
            </a:r>
            <a:br>
              <a:rPr lang="fr-FR" b="1" dirty="0">
                <a:ea typeface="+mn-lt"/>
                <a:cs typeface="+mn-lt"/>
              </a:rPr>
            </a:br>
            <a:r>
              <a:rPr lang="fr-FR" b="1" dirty="0">
                <a:ea typeface="+mn-lt"/>
                <a:cs typeface="+mn-lt"/>
              </a:rPr>
              <a:t> Comparer les résultats avec d’autres indices de marché (S&amp;P 500, Nasdaq)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787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1DFE4-9DB5-6360-057E-D40CB74D8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33E5A-9DAA-880A-70F8-4BFEEF55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AE855C-4740-435F-0BFB-6D85DEAC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Objectif du projet </a:t>
            </a:r>
          </a:p>
          <a:p>
            <a:r>
              <a:rPr lang="fr-FR" dirty="0"/>
              <a:t>Données utilisées</a:t>
            </a:r>
          </a:p>
          <a:p>
            <a:r>
              <a:rPr lang="fr-FR" dirty="0"/>
              <a:t>Nettoyage et transformation des données</a:t>
            </a:r>
          </a:p>
          <a:p>
            <a:r>
              <a:rPr lang="fr-FR" dirty="0"/>
              <a:t>Analyse exploratoire des données</a:t>
            </a:r>
          </a:p>
          <a:p>
            <a:r>
              <a:rPr lang="fr-FR" dirty="0"/>
              <a:t>Insights et recommandations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Conclusion et prochaines étapes</a:t>
            </a:r>
          </a:p>
        </p:txBody>
      </p:sp>
    </p:spTree>
    <p:extLst>
      <p:ext uri="{BB962C8B-B14F-4D97-AF65-F5344CB8AC3E}">
        <p14:creationId xmlns:p14="http://schemas.microsoft.com/office/powerpoint/2010/main" val="341394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0563E-2911-C3D9-7303-B5CDB0BEF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21C90-C0FF-6BC7-2022-85B869ED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D573B6-83B1-9DF5-95B5-A9FDA77BD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i="1" dirty="0">
                <a:ea typeface="+mn-lt"/>
                <a:cs typeface="+mn-lt"/>
              </a:rPr>
              <a:t>"Saviez-vous que 90% des investisseurs individuels perdent de </a:t>
            </a:r>
            <a:r>
              <a:rPr lang="fr-FR" i="1">
                <a:ea typeface="+mn-lt"/>
                <a:cs typeface="+mn-lt"/>
              </a:rPr>
              <a:t>l’argent faute de diversification ?"</a:t>
            </a:r>
            <a:br>
              <a:rPr lang="fr-FR" i="1" dirty="0">
                <a:ea typeface="+mn-lt"/>
                <a:cs typeface="+mn-lt"/>
              </a:rPr>
            </a:br>
            <a:endParaRPr lang="fr-FR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i="1" dirty="0">
                <a:ea typeface="+mn-lt"/>
                <a:cs typeface="+mn-lt"/>
              </a:rPr>
              <a:t> Dans ce projet, nous allons découvrir comment optimiser un portefeuille d’investissement pour améliorer sa rentabilité tout en limitant le risque.</a:t>
            </a:r>
            <a:endParaRPr lang="fr-FR"/>
          </a:p>
          <a:p>
            <a:r>
              <a:rPr lang="fr-FR" b="1" dirty="0">
                <a:ea typeface="+mn-lt"/>
                <a:cs typeface="+mn-lt"/>
              </a:rPr>
              <a:t>Pourquoi ce projet ?</a:t>
            </a:r>
            <a:br>
              <a:rPr lang="fr-FR" b="1" dirty="0">
                <a:ea typeface="+mn-lt"/>
                <a:cs typeface="+mn-lt"/>
              </a:rPr>
            </a:br>
            <a:r>
              <a:rPr lang="fr-FR" b="1" dirty="0">
                <a:ea typeface="+mn-lt"/>
                <a:cs typeface="+mn-lt"/>
              </a:rPr>
              <a:t>- Maximiser la rentabilité </a:t>
            </a:r>
            <a:br>
              <a:rPr lang="fr-FR" b="1" dirty="0">
                <a:ea typeface="+mn-lt"/>
                <a:cs typeface="+mn-lt"/>
              </a:rPr>
            </a:br>
            <a:r>
              <a:rPr lang="fr-FR" b="1" dirty="0">
                <a:ea typeface="+mn-lt"/>
                <a:cs typeface="+mn-lt"/>
              </a:rPr>
              <a:t>- Minimiser les risques </a:t>
            </a:r>
            <a:br>
              <a:rPr lang="fr-FR" b="1" dirty="0">
                <a:ea typeface="+mn-lt"/>
                <a:cs typeface="+mn-lt"/>
              </a:rPr>
            </a:br>
            <a:r>
              <a:rPr lang="fr-FR" b="1" dirty="0">
                <a:ea typeface="+mn-lt"/>
                <a:cs typeface="+mn-lt"/>
              </a:rPr>
              <a:t>- Identifier les actions performantes 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624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DF180-347F-3517-8F26-820E04FBF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D3D08-1298-3D14-E605-ECF320BB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EA67F-3424-EF1B-D80D-BD60E08A4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fr-FR" b="1">
                <a:ea typeface="+mn-lt"/>
                <a:cs typeface="+mn-lt"/>
              </a:rPr>
              <a:t>Méthodologie</a:t>
            </a:r>
            <a:br>
              <a:rPr lang="fr-FR" b="1" dirty="0">
                <a:ea typeface="+mn-lt"/>
                <a:cs typeface="+mn-lt"/>
              </a:rPr>
            </a:br>
            <a:r>
              <a:rPr lang="fr-FR" b="1">
                <a:ea typeface="+mn-lt"/>
                <a:cs typeface="+mn-lt"/>
              </a:rPr>
              <a:t>Ce projet repose sur l’analyse des actions de trois entreprises majeures :</a:t>
            </a:r>
            <a:endParaRPr lang="fr-FR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sz="2000" b="1">
                <a:ea typeface="+mn-lt"/>
                <a:cs typeface="+mn-lt"/>
              </a:rPr>
              <a:t>Apple (AAPL) </a:t>
            </a:r>
            <a:endParaRPr lang="fr-FR" sz="20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sz="2000" b="1">
                <a:ea typeface="+mn-lt"/>
                <a:cs typeface="+mn-lt"/>
              </a:rPr>
              <a:t>Microsoft (MSFT) </a:t>
            </a:r>
            <a:endParaRPr lang="fr-FR" sz="20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sz="2000" b="1">
                <a:ea typeface="+mn-lt"/>
                <a:cs typeface="+mn-lt"/>
              </a:rPr>
              <a:t>Tesla (TSLA) </a:t>
            </a:r>
            <a:endParaRPr lang="fr-FR" sz="2000">
              <a:ea typeface="+mn-lt"/>
              <a:cs typeface="+mn-lt"/>
            </a:endParaRPr>
          </a:p>
          <a:p>
            <a:r>
              <a:rPr lang="fr-FR">
                <a:ea typeface="+mn-lt"/>
                <a:cs typeface="+mn-lt"/>
              </a:rPr>
              <a:t>Nous utiliserons </a:t>
            </a:r>
            <a:r>
              <a:rPr lang="fr-FR" b="1">
                <a:ea typeface="+mn-lt"/>
                <a:cs typeface="+mn-lt"/>
              </a:rPr>
              <a:t>des données fictives inspirées du marché financier</a:t>
            </a:r>
            <a:r>
              <a:rPr lang="fr-FR">
                <a:ea typeface="+mn-lt"/>
                <a:cs typeface="+mn-lt"/>
              </a:rPr>
              <a:t>, effectuerons un </a:t>
            </a:r>
            <a:r>
              <a:rPr lang="fr-FR" b="1">
                <a:ea typeface="+mn-lt"/>
                <a:cs typeface="+mn-lt"/>
              </a:rPr>
              <a:t>nettoyage et une transformation des données</a:t>
            </a:r>
            <a:r>
              <a:rPr lang="fr-FR">
                <a:ea typeface="+mn-lt"/>
                <a:cs typeface="+mn-lt"/>
              </a:rPr>
              <a:t>, avant de calculer des </a:t>
            </a:r>
            <a:r>
              <a:rPr lang="fr-FR" b="1">
                <a:ea typeface="+mn-lt"/>
                <a:cs typeface="+mn-lt"/>
              </a:rPr>
              <a:t>indicateurs clés</a:t>
            </a:r>
            <a:r>
              <a:rPr lang="fr-FR">
                <a:ea typeface="+mn-lt"/>
                <a:cs typeface="+mn-lt"/>
              </a:rPr>
              <a:t> tels que le </a:t>
            </a:r>
            <a:r>
              <a:rPr lang="fr-FR" b="1">
                <a:ea typeface="+mn-lt"/>
                <a:cs typeface="+mn-lt"/>
              </a:rPr>
              <a:t>ratio de Sharpe</a:t>
            </a:r>
            <a:r>
              <a:rPr lang="fr-FR">
                <a:ea typeface="+mn-lt"/>
                <a:cs typeface="+mn-lt"/>
              </a:rPr>
              <a:t> pour évaluer la rentabilité ajustée au risque. Enfin, nous proposerons une </a:t>
            </a:r>
            <a:r>
              <a:rPr lang="fr-FR" b="1">
                <a:ea typeface="+mn-lt"/>
                <a:cs typeface="+mn-lt"/>
              </a:rPr>
              <a:t>répartition optimale</a:t>
            </a:r>
            <a:r>
              <a:rPr lang="fr-FR">
                <a:ea typeface="+mn-lt"/>
                <a:cs typeface="+mn-lt"/>
              </a:rPr>
              <a:t> du portefeuille.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82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CD05A-C4E8-71FF-B876-1C0FA9A8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544A3D-D02B-70CB-53BD-C5575EE0F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L'objectif de ce projet est d'analyser les performances de différentes actions pour optimiser un portefeuille d'investissement.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Problématiques:</a:t>
            </a:r>
          </a:p>
          <a:p>
            <a:r>
              <a:rPr lang="fr-FR" dirty="0"/>
              <a:t>Quelles sont les meilleurs investissements en fonction du rendement et du risque ?</a:t>
            </a:r>
          </a:p>
          <a:p>
            <a:r>
              <a:rPr lang="fr-FR" dirty="0"/>
              <a:t>Comment optimiser l'allocation du capital ?</a:t>
            </a:r>
          </a:p>
        </p:txBody>
      </p:sp>
    </p:spTree>
    <p:extLst>
      <p:ext uri="{BB962C8B-B14F-4D97-AF65-F5344CB8AC3E}">
        <p14:creationId xmlns:p14="http://schemas.microsoft.com/office/powerpoint/2010/main" val="234219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D0D8D-F8DF-86BD-C7C0-FC6D70547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C7C50-F1BE-7DA6-D168-12C2ED77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utilisées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76EAB-791A-E224-567A-9C1FF1658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Les données utilisées dans cette analyse sont </a:t>
            </a:r>
            <a:r>
              <a:rPr lang="fr-FR" b="1" dirty="0">
                <a:ea typeface="+mn-lt"/>
                <a:cs typeface="+mn-lt"/>
              </a:rPr>
              <a:t>fictives</a:t>
            </a:r>
            <a:r>
              <a:rPr lang="fr-FR" dirty="0">
                <a:ea typeface="+mn-lt"/>
                <a:cs typeface="+mn-lt"/>
              </a:rPr>
              <a:t> et ont été créées à des fins pédagogiques. Elles ne reflètent pas les valeurs réelles du marché boursier mais permettent d’illustrer la méthodologie d’analyse.</a:t>
            </a:r>
          </a:p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 </a:t>
            </a:r>
            <a:r>
              <a:rPr lang="fr-FR" b="1" dirty="0">
                <a:ea typeface="+mn-lt"/>
                <a:cs typeface="+mn-lt"/>
              </a:rPr>
              <a:t>Données issues d’un fichier CSV avec :</a:t>
            </a:r>
          </a:p>
          <a:p>
            <a:r>
              <a:rPr lang="fr-FR" b="1" dirty="0">
                <a:ea typeface="+mn-lt"/>
                <a:cs typeface="+mn-lt"/>
              </a:rPr>
              <a:t>Date</a:t>
            </a:r>
            <a:r>
              <a:rPr lang="fr-FR" dirty="0">
                <a:ea typeface="+mn-lt"/>
                <a:cs typeface="+mn-lt"/>
              </a:rPr>
              <a:t> → Période </a:t>
            </a:r>
            <a:r>
              <a:rPr lang="fr-FR">
                <a:ea typeface="+mn-lt"/>
                <a:cs typeface="+mn-lt"/>
              </a:rPr>
              <a:t>d’analyse (01/02/24 - 10/02/24)</a:t>
            </a:r>
            <a:endParaRPr lang="fr-FR" dirty="0"/>
          </a:p>
          <a:p>
            <a:r>
              <a:rPr lang="fr-FR" b="1" dirty="0" err="1">
                <a:ea typeface="+mn-lt"/>
                <a:cs typeface="+mn-lt"/>
              </a:rPr>
              <a:t>Ticker</a:t>
            </a:r>
            <a:r>
              <a:rPr lang="fr-FR" dirty="0">
                <a:ea typeface="+mn-lt"/>
                <a:cs typeface="+mn-lt"/>
              </a:rPr>
              <a:t> → Symbole des actions (AAPL, MSFT, TSLA)</a:t>
            </a:r>
            <a:endParaRPr lang="fr-FR" dirty="0"/>
          </a:p>
          <a:p>
            <a:r>
              <a:rPr lang="fr-FR" b="1" dirty="0">
                <a:ea typeface="+mn-lt"/>
                <a:cs typeface="+mn-lt"/>
              </a:rPr>
              <a:t>Prix</a:t>
            </a:r>
            <a:r>
              <a:rPr lang="fr-FR" dirty="0">
                <a:ea typeface="+mn-lt"/>
                <a:cs typeface="+mn-lt"/>
              </a:rPr>
              <a:t> → Prix de clôture des actions</a:t>
            </a:r>
            <a:endParaRPr lang="fr-FR" dirty="0"/>
          </a:p>
          <a:p>
            <a:r>
              <a:rPr lang="fr-FR" b="1" dirty="0">
                <a:ea typeface="+mn-lt"/>
                <a:cs typeface="+mn-lt"/>
              </a:rPr>
              <a:t>Volume</a:t>
            </a:r>
            <a:r>
              <a:rPr lang="fr-FR" dirty="0">
                <a:ea typeface="+mn-lt"/>
                <a:cs typeface="+mn-lt"/>
              </a:rPr>
              <a:t> → Nombre d’actions échangées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068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08A8B-196A-DF1A-0740-3B0297E15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CBBCA-BD64-979E-E820-73FE4819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 et transformation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75E7A5-FCDD-8D72-75DC-05F527CE1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 </a:t>
            </a:r>
            <a:r>
              <a:rPr lang="fr-FR" b="1" dirty="0">
                <a:ea typeface="+mn-lt"/>
                <a:cs typeface="+mn-lt"/>
              </a:rPr>
              <a:t>Étapes du nettoyage</a:t>
            </a:r>
            <a:r>
              <a:rPr lang="fr-FR" dirty="0">
                <a:ea typeface="+mn-lt"/>
                <a:cs typeface="+mn-lt"/>
              </a:rPr>
              <a:t> :</a:t>
            </a:r>
            <a:br>
              <a:rPr lang="fr-FR" dirty="0">
                <a:ea typeface="+mn-lt"/>
                <a:cs typeface="+mn-lt"/>
              </a:rPr>
            </a:br>
            <a:r>
              <a:rPr lang="fr-FR" dirty="0">
                <a:ea typeface="+mn-lt"/>
                <a:cs typeface="+mn-lt"/>
              </a:rPr>
              <a:t>✔ Vérification des </a:t>
            </a:r>
            <a:r>
              <a:rPr lang="fr-FR" b="1" dirty="0">
                <a:ea typeface="+mn-lt"/>
                <a:cs typeface="+mn-lt"/>
              </a:rPr>
              <a:t>valeurs manquantes</a:t>
            </a:r>
            <a:r>
              <a:rPr lang="fr-FR" dirty="0">
                <a:ea typeface="+mn-lt"/>
                <a:cs typeface="+mn-lt"/>
              </a:rPr>
              <a:t> (aucune dans notre cas)</a:t>
            </a:r>
            <a:br>
              <a:rPr lang="fr-FR" dirty="0">
                <a:ea typeface="+mn-lt"/>
                <a:cs typeface="+mn-lt"/>
              </a:rPr>
            </a:br>
            <a:r>
              <a:rPr lang="fr-FR" dirty="0">
                <a:ea typeface="+mn-lt"/>
                <a:cs typeface="+mn-lt"/>
              </a:rPr>
              <a:t>✔ Conversion des </a:t>
            </a:r>
            <a:r>
              <a:rPr lang="fr-FR" b="1" dirty="0">
                <a:ea typeface="+mn-lt"/>
                <a:cs typeface="+mn-lt"/>
              </a:rPr>
              <a:t>dates</a:t>
            </a:r>
            <a:r>
              <a:rPr lang="fr-FR" dirty="0">
                <a:ea typeface="+mn-lt"/>
                <a:cs typeface="+mn-lt"/>
              </a:rPr>
              <a:t> au bon format</a:t>
            </a:r>
            <a:br>
              <a:rPr lang="fr-FR" dirty="0">
                <a:ea typeface="+mn-lt"/>
                <a:cs typeface="+mn-lt"/>
              </a:rPr>
            </a:br>
            <a:r>
              <a:rPr lang="fr-FR" dirty="0">
                <a:ea typeface="+mn-lt"/>
                <a:cs typeface="+mn-lt"/>
              </a:rPr>
              <a:t>✔ Suppression des </a:t>
            </a:r>
            <a:r>
              <a:rPr lang="fr-FR" b="1" dirty="0">
                <a:ea typeface="+mn-lt"/>
                <a:cs typeface="+mn-lt"/>
              </a:rPr>
              <a:t>doublons</a:t>
            </a:r>
            <a:r>
              <a:rPr lang="fr-FR" dirty="0">
                <a:ea typeface="+mn-lt"/>
                <a:cs typeface="+mn-lt"/>
              </a:rPr>
              <a:t> et tri des données</a:t>
            </a:r>
            <a:br>
              <a:rPr lang="fr-FR" dirty="0">
                <a:ea typeface="+mn-lt"/>
                <a:cs typeface="+mn-lt"/>
              </a:rPr>
            </a:br>
            <a:r>
              <a:rPr lang="fr-FR" dirty="0">
                <a:ea typeface="+mn-lt"/>
                <a:cs typeface="+mn-lt"/>
              </a:rPr>
              <a:t>✔ Calcul des </a:t>
            </a:r>
            <a:r>
              <a:rPr lang="fr-FR" b="1" dirty="0">
                <a:ea typeface="+mn-lt"/>
                <a:cs typeface="+mn-lt"/>
              </a:rPr>
              <a:t>rendements quotidiens</a:t>
            </a:r>
            <a:r>
              <a:rPr lang="fr-FR" dirty="0">
                <a:ea typeface="+mn-lt"/>
                <a:cs typeface="+mn-lt"/>
              </a:rPr>
              <a:t> des actions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001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5F100-E233-FC6B-2A43-A6CD8BD75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585AE-BC80-D66F-74C9-4EE52D81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exploratoire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4A6D93-56DA-7B5A-F6B3-39AA43F64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Evolution des prix des actions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 descr="Une image contenant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D51BC690-4119-2A23-1FA8-BF5AD005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25485"/>
            <a:ext cx="6858000" cy="433251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8A0DFED-E4BB-8C0E-66F7-2ED1D1B5ECD9}"/>
              </a:ext>
            </a:extLst>
          </p:cNvPr>
          <p:cNvSpPr txBox="1"/>
          <p:nvPr/>
        </p:nvSpPr>
        <p:spPr>
          <a:xfrm>
            <a:off x="7645400" y="2554356"/>
            <a:ext cx="42164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On observe les variations de prix des différentes actions au fil du temps.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Certaines actions présentent une tendance haussière plus marquée que d'autres.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298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39166-C857-E509-7301-529FA5F8D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5A693-5AC1-C708-709B-943F4B7E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exploratoire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AFA76C-0C97-68CE-0D5B-59998DD9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Evolution des rendements quotidiens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 descr="Une image contenant capture d’écran, ligne, diagramme&#10;&#10;Le contenu généré par l’IA peut être incorrect.">
            <a:extLst>
              <a:ext uri="{FF2B5EF4-FFF2-40B4-BE49-F238E27FC236}">
                <a16:creationId xmlns:a16="http://schemas.microsoft.com/office/drawing/2014/main" id="{6BC95EED-929C-CF0C-7600-811828BE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48618"/>
            <a:ext cx="6858000" cy="428624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EA61D63-B33D-FF69-018B-26AE00CEA074}"/>
              </a:ext>
            </a:extLst>
          </p:cNvPr>
          <p:cNvSpPr txBox="1"/>
          <p:nvPr/>
        </p:nvSpPr>
        <p:spPr>
          <a:xfrm>
            <a:off x="7799456" y="2551043"/>
            <a:ext cx="41021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Les rendements montrent la volatilité des actions.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+mn-lt"/>
                <a:cs typeface="+mn-lt"/>
              </a:rPr>
              <a:t>Des pics et des creux indiquent des jours de forte variation.</a:t>
            </a:r>
          </a:p>
        </p:txBody>
      </p:sp>
    </p:spTree>
    <p:extLst>
      <p:ext uri="{BB962C8B-B14F-4D97-AF65-F5344CB8AC3E}">
        <p14:creationId xmlns:p14="http://schemas.microsoft.com/office/powerpoint/2010/main" val="30493591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Analyse de la performance d'un portefeuille d'investissement</vt:lpstr>
      <vt:lpstr>Plan de la présentation</vt:lpstr>
      <vt:lpstr>Introduction</vt:lpstr>
      <vt:lpstr>Introduction</vt:lpstr>
      <vt:lpstr>Objectif du projet</vt:lpstr>
      <vt:lpstr>Données utilisées </vt:lpstr>
      <vt:lpstr>Nettoyage et transformation des données</vt:lpstr>
      <vt:lpstr>Analyse exploratoire des données</vt:lpstr>
      <vt:lpstr>Analyse exploratoire des données</vt:lpstr>
      <vt:lpstr>Insights et recommandations</vt:lpstr>
      <vt:lpstr>Insights et recommandations</vt:lpstr>
      <vt:lpstr>Conclusion et prochaines étapes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206</cp:revision>
  <dcterms:created xsi:type="dcterms:W3CDTF">2025-02-27T16:10:12Z</dcterms:created>
  <dcterms:modified xsi:type="dcterms:W3CDTF">2025-02-28T12:07:34Z</dcterms:modified>
</cp:coreProperties>
</file>