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4" r:id="rId6"/>
    <p:sldId id="259" r:id="rId7"/>
    <p:sldId id="276" r:id="rId8"/>
    <p:sldId id="264" r:id="rId9"/>
    <p:sldId id="267" r:id="rId10"/>
    <p:sldId id="260" r:id="rId11"/>
    <p:sldId id="279" r:id="rId12"/>
    <p:sldId id="275" r:id="rId13"/>
    <p:sldId id="268" r:id="rId14"/>
    <p:sldId id="277" r:id="rId15"/>
    <p:sldId id="269" r:id="rId16"/>
    <p:sldId id="270" r:id="rId17"/>
    <p:sldId id="271" r:id="rId18"/>
    <p:sldId id="278" r:id="rId19"/>
    <p:sldId id="263" r:id="rId20"/>
    <p:sldId id="272" r:id="rId21"/>
    <p:sldId id="273" r:id="rId22"/>
  </p:sldIdLst>
  <p:sldSz cx="12192000" cy="6858000"/>
  <p:notesSz cx="6858000" cy="9144000"/>
  <p:embeddedFontLst>
    <p:embeddedFont>
      <p:font typeface="KoPub돋움체 Bold" pitchFamily="2" charset="-127"/>
      <p:bold r:id="rId23"/>
    </p:embeddedFont>
    <p:embeddedFont>
      <p:font typeface="KoPub돋움체 Light" pitchFamily="2" charset="-127"/>
      <p:regular r:id="rId24"/>
    </p:embeddedFont>
    <p:embeddedFont>
      <p:font typeface="KoPub바탕체 Bold" pitchFamily="2" charset="-127"/>
      <p:bold r:id="rId25"/>
    </p:embeddedFont>
    <p:embeddedFont>
      <p:font typeface="KoPub바탕체 Light" pitchFamily="2" charset="-127"/>
      <p:regular r:id="rId26"/>
    </p:embeddedFont>
    <p:embeddedFont>
      <p:font typeface="맑은 고딕" panose="020B0503020000020004" pitchFamily="34" charset="-127"/>
      <p:regular r:id="rId27"/>
      <p:bold r:id="rId28"/>
    </p:embeddedFont>
    <p:embeddedFont>
      <p:font typeface="BM JUA OTF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AD"/>
    <a:srgbClr val="D75E72"/>
    <a:srgbClr val="CDCCC1"/>
    <a:srgbClr val="CD8E4F"/>
    <a:srgbClr val="818630"/>
    <a:srgbClr val="2C190A"/>
    <a:srgbClr val="F9FAFD"/>
    <a:srgbClr val="944A27"/>
    <a:srgbClr val="081721"/>
    <a:srgbClr val="BF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2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2BE-9E16-48F0-89C0-DC2F500DA29B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68800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481513" y="1560548"/>
            <a:ext cx="2781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spc="3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요즘시대</a:t>
            </a:r>
            <a:endParaRPr lang="en-US" altLang="ko-KR" sz="4400" spc="3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Bold" panose="00000800000000000000" pitchFamily="50" charset="-127"/>
            </a:endParaRPr>
          </a:p>
          <a:p>
            <a:pPr algn="dist"/>
            <a:r>
              <a:rPr lang="ko-KR" altLang="en-US" sz="4400" spc="3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스포츠는</a:t>
            </a:r>
            <a:endParaRPr lang="en-US" altLang="ko-KR" sz="4400" spc="3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Bold" panose="00000800000000000000" pitchFamily="50" charset="-127"/>
            </a:endParaRPr>
          </a:p>
          <a:p>
            <a:pPr algn="dist"/>
            <a:r>
              <a:rPr lang="ko-KR" altLang="en-US" sz="4400" spc="3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데이터</a:t>
            </a:r>
            <a:endParaRPr lang="en-US" altLang="ko-KR" sz="4400" spc="3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_Pro Bold" panose="00000800000000000000" pitchFamily="50" charset="-127"/>
            </a:endParaRPr>
          </a:p>
          <a:p>
            <a:pPr algn="dist"/>
            <a:r>
              <a:rPr lang="ko-KR" altLang="en-US" sz="4400" spc="3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_Pro Bold" panose="00000800000000000000" pitchFamily="50" charset="-127"/>
              </a:rPr>
              <a:t>전쟁이다</a:t>
            </a:r>
            <a:endParaRPr lang="en-US" altLang="ko-KR" sz="4400" spc="300" dirty="0">
              <a:latin typeface="BM JUA OTF" panose="02020603020101020101" pitchFamily="18" charset="-127"/>
              <a:ea typeface="BM JUA OTF" panose="02020603020101020101" pitchFamily="18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3" y="4552636"/>
            <a:ext cx="362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주재환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B009-D1C0-4822-9872-43F343BBC156}"/>
              </a:ext>
            </a:extLst>
          </p:cNvPr>
          <p:cNvSpPr txBox="1"/>
          <p:nvPr/>
        </p:nvSpPr>
        <p:spPr>
          <a:xfrm>
            <a:off x="481513" y="4987297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코드스테이츠</a:t>
            </a: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AI</a:t>
            </a: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부트캠프 </a:t>
            </a:r>
            <a:r>
              <a:rPr lang="en-US" altLang="ko-KR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11</a:t>
            </a:r>
            <a:r>
              <a:rPr lang="ko-KR" altLang="en-US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966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9C432A-230F-4A11-8EEC-39D6A4518984}"/>
              </a:ext>
            </a:extLst>
          </p:cNvPr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2C665-827E-8944-8237-BFC9ECC96B63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E8FBA-17CA-FC4A-B092-1B401ADB176A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F844D8-A6ED-4846-8242-CE8BA00FCF21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489CC-E121-D643-ACEE-B8FF003A77BA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03D9-D9E9-1548-B647-D45D9B42630B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6C49-054C-0F41-A0FE-E35FEDA723C9}"/>
              </a:ext>
            </a:extLst>
          </p:cNvPr>
          <p:cNvSpPr txBox="1"/>
          <p:nvPr/>
        </p:nvSpPr>
        <p:spPr>
          <a:xfrm>
            <a:off x="425525" y="3092286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F1-Score : 0.67 </a:t>
            </a:r>
            <a:endParaRPr lang="ko-KR" altLang="en-US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FF858-94E2-AC45-A787-C5804A7B2368}"/>
              </a:ext>
            </a:extLst>
          </p:cNvPr>
          <p:cNvSpPr txBox="1"/>
          <p:nvPr/>
        </p:nvSpPr>
        <p:spPr>
          <a:xfrm>
            <a:off x="6629438" y="5954608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AUC Score : 0.81</a:t>
            </a:r>
            <a:endParaRPr lang="ko-KR" altLang="en-US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EE371E-B905-1746-AE1F-466F2E72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7" y="705748"/>
            <a:ext cx="4505706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2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9C432A-230F-4A11-8EEC-39D6A4518984}"/>
              </a:ext>
            </a:extLst>
          </p:cNvPr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E8FBA-17CA-FC4A-B092-1B401ADB176A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F844D8-A6ED-4846-8242-CE8BA00FCF21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489CC-E121-D643-ACEE-B8FF003A77BA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03D9-D9E9-1548-B647-D45D9B42630B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6C49-054C-0F41-A0FE-E35FEDA723C9}"/>
              </a:ext>
            </a:extLst>
          </p:cNvPr>
          <p:cNvSpPr txBox="1"/>
          <p:nvPr/>
        </p:nvSpPr>
        <p:spPr>
          <a:xfrm>
            <a:off x="3473531" y="180488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Shap</a:t>
            </a:r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이용한 시각화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3D37DC-67B5-9CBF-9C09-9C5DB6F5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46" y="845161"/>
            <a:ext cx="6422107" cy="59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1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C4626D-E8F0-9C4B-9B09-E322A0E1D584}"/>
              </a:ext>
            </a:extLst>
          </p:cNvPr>
          <p:cNvSpPr/>
          <p:nvPr/>
        </p:nvSpPr>
        <p:spPr>
          <a:xfrm>
            <a:off x="5961935" y="-9584"/>
            <a:ext cx="6220500" cy="6867584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1A80E-4695-024D-8215-EC4B8AEFDDBE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DFAE9-737A-2842-9430-DFC11795F786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17" name="직선 연결선 35">
            <a:extLst>
              <a:ext uri="{FF2B5EF4-FFF2-40B4-BE49-F238E27FC236}">
                <a16:creationId xmlns:a16="http://schemas.microsoft.com/office/drawing/2014/main" id="{D3020B47-B343-704E-A3B5-4B60EFC4219B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17BA38-DC0D-644F-8101-C57135DC308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전처리 및 </a:t>
            </a:r>
            <a:r>
              <a:rPr lang="ko-KR" altLang="en-US" sz="14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특성공학</a:t>
            </a:r>
            <a:endParaRPr lang="ko-KR" altLang="en-US" sz="14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66337994-EC31-4940-AD5E-F0EDC018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437" y="2549818"/>
            <a:ext cx="1641888" cy="1641888"/>
          </a:xfrm>
          <a:prstGeom prst="rect">
            <a:avLst/>
          </a:prstGeom>
        </p:spPr>
      </p:pic>
      <p:pic>
        <p:nvPicPr>
          <p:cNvPr id="3" name="그림 2" descr="텍스트, 계산기, 전자기기, 검은색이(가) 표시된 사진&#10;&#10;자동 생성된 설명">
            <a:extLst>
              <a:ext uri="{FF2B5EF4-FFF2-40B4-BE49-F238E27FC236}">
                <a16:creationId xmlns:a16="http://schemas.microsoft.com/office/drawing/2014/main" id="{0545DC53-1C0D-8E40-9E4B-A6D3C8001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89038"/>
          <a:stretch/>
        </p:blipFill>
        <p:spPr>
          <a:xfrm>
            <a:off x="1206376" y="1781722"/>
            <a:ext cx="1184511" cy="2993986"/>
          </a:xfrm>
          <a:prstGeom prst="rect">
            <a:avLst/>
          </a:prstGeom>
        </p:spPr>
      </p:pic>
      <p:pic>
        <p:nvPicPr>
          <p:cNvPr id="7" name="그림 6" descr="텍스트, 검은색, 점수판, 닫기이(가) 표시된 사진&#10;&#10;자동 생성된 설명">
            <a:extLst>
              <a:ext uri="{FF2B5EF4-FFF2-40B4-BE49-F238E27FC236}">
                <a16:creationId xmlns:a16="http://schemas.microsoft.com/office/drawing/2014/main" id="{E2933C3B-FFC1-2A40-A0C0-768579D705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0"/>
          <a:stretch/>
        </p:blipFill>
        <p:spPr>
          <a:xfrm>
            <a:off x="7603822" y="1781722"/>
            <a:ext cx="2744433" cy="2993986"/>
          </a:xfrm>
          <a:prstGeom prst="rect">
            <a:avLst/>
          </a:prstGeom>
        </p:spPr>
      </p:pic>
      <p:pic>
        <p:nvPicPr>
          <p:cNvPr id="18" name="그림 17" descr="텍스트, 계산기, 전자기기, 검은색이(가) 표시된 사진&#10;&#10;자동 생성된 설명">
            <a:extLst>
              <a:ext uri="{FF2B5EF4-FFF2-40B4-BE49-F238E27FC236}">
                <a16:creationId xmlns:a16="http://schemas.microsoft.com/office/drawing/2014/main" id="{4EB6BA7A-D907-3449-BCFB-964558772C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9"/>
          <a:stretch/>
        </p:blipFill>
        <p:spPr>
          <a:xfrm>
            <a:off x="2390887" y="1781723"/>
            <a:ext cx="1535157" cy="29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68A3F8-9192-4131-A137-79641FC6BD5F}"/>
              </a:ext>
            </a:extLst>
          </p:cNvPr>
          <p:cNvSpPr/>
          <p:nvPr/>
        </p:nvSpPr>
        <p:spPr>
          <a:xfrm>
            <a:off x="-1" y="3597164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C046A7-3068-4A5B-A7AA-CFE5F0D40217}"/>
              </a:ext>
            </a:extLst>
          </p:cNvPr>
          <p:cNvSpPr/>
          <p:nvPr/>
        </p:nvSpPr>
        <p:spPr>
          <a:xfrm>
            <a:off x="2997876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42E5B0-AE9E-4792-B4FD-CE0A8E2E3EB8}"/>
              </a:ext>
            </a:extLst>
          </p:cNvPr>
          <p:cNvSpPr/>
          <p:nvPr/>
        </p:nvSpPr>
        <p:spPr>
          <a:xfrm>
            <a:off x="724559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A6BFF2-63DA-4DFE-9D6B-B2B25EA8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39" y="3389259"/>
            <a:ext cx="1123354" cy="112335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753714D-6876-48C1-963C-C2E8B122CD40}"/>
              </a:ext>
            </a:extLst>
          </p:cNvPr>
          <p:cNvSpPr/>
          <p:nvPr/>
        </p:nvSpPr>
        <p:spPr>
          <a:xfrm>
            <a:off x="5276352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CDB3718-E6DB-4B1F-AC39-064C5C2A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28" y="3245878"/>
            <a:ext cx="1222728" cy="12227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D6878B-3311-4021-A416-7A712433113B}"/>
              </a:ext>
            </a:extLst>
          </p:cNvPr>
          <p:cNvSpPr txBox="1"/>
          <p:nvPr/>
        </p:nvSpPr>
        <p:spPr>
          <a:xfrm>
            <a:off x="4760768" y="1478617"/>
            <a:ext cx="267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투수의</a:t>
            </a:r>
            <a:endParaRPr lang="en-US" altLang="ko-KR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추가적인 지표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34019-F0BD-406A-B3E9-B045543EBC32}"/>
              </a:ext>
            </a:extLst>
          </p:cNvPr>
          <p:cNvSpPr txBox="1"/>
          <p:nvPr/>
        </p:nvSpPr>
        <p:spPr>
          <a:xfrm>
            <a:off x="246967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중앙 펜스 거리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08077-C5BE-4881-98E3-B121D0282B28}"/>
              </a:ext>
            </a:extLst>
          </p:cNvPr>
          <p:cNvSpPr txBox="1"/>
          <p:nvPr/>
        </p:nvSpPr>
        <p:spPr>
          <a:xfrm>
            <a:off x="4773862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Golden Glove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7C34B-28BD-4572-8816-5EAFB2FFA2A3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13BD71-A61A-47B2-9569-5DBD3E929E4F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E48E62-1D8E-4900-9C0C-1787E4AC5A22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B315B-B3EF-0C4B-8E43-621DC73C81DD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전처리 및 </a:t>
            </a:r>
            <a:r>
              <a:rPr lang="ko-KR" altLang="en-US" sz="14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특성공학</a:t>
            </a:r>
            <a:endParaRPr lang="ko-KR" altLang="en-US" sz="14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3280ACE-1158-404A-A17F-8527370A5D94}"/>
              </a:ext>
            </a:extLst>
          </p:cNvPr>
          <p:cNvSpPr/>
          <p:nvPr/>
        </p:nvSpPr>
        <p:spPr>
          <a:xfrm>
            <a:off x="7539963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4551D-2920-2A4A-853E-F0E3035C7C9F}"/>
              </a:ext>
            </a:extLst>
          </p:cNvPr>
          <p:cNvSpPr txBox="1"/>
          <p:nvPr/>
        </p:nvSpPr>
        <p:spPr>
          <a:xfrm>
            <a:off x="7037473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친화 구장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B31D5CB-FB93-B041-B333-16C11CAF7C0D}"/>
              </a:ext>
            </a:extLst>
          </p:cNvPr>
          <p:cNvSpPr/>
          <p:nvPr/>
        </p:nvSpPr>
        <p:spPr>
          <a:xfrm>
            <a:off x="9832740" y="306485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7BCA3-E549-9340-96F3-3F9B9D2F73A3}"/>
              </a:ext>
            </a:extLst>
          </p:cNvPr>
          <p:cNvSpPr txBox="1"/>
          <p:nvPr/>
        </p:nvSpPr>
        <p:spPr>
          <a:xfrm>
            <a:off x="9330250" y="4909909"/>
            <a:ext cx="2670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규정 이닝</a:t>
            </a:r>
            <a:endParaRPr lang="en-US" altLang="ko-KR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144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경기 *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이닝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144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이닝</a:t>
            </a:r>
          </a:p>
        </p:txBody>
      </p:sp>
      <p:pic>
        <p:nvPicPr>
          <p:cNvPr id="2050" name="Picture 2" descr="야구장 ">
            <a:extLst>
              <a:ext uri="{FF2B5EF4-FFF2-40B4-BE49-F238E27FC236}">
                <a16:creationId xmlns:a16="http://schemas.microsoft.com/office/drawing/2014/main" id="{D8A4D5D2-1700-F245-8B55-56179BFE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9" y="3286187"/>
            <a:ext cx="1357250" cy="13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야구">
            <a:extLst>
              <a:ext uri="{FF2B5EF4-FFF2-40B4-BE49-F238E27FC236}">
                <a16:creationId xmlns:a16="http://schemas.microsoft.com/office/drawing/2014/main" id="{E9744EFB-EE4F-DC40-914C-AA3A60900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316" y="3326438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EA3F151-2400-3749-BA47-92DD07717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53" y="3375104"/>
            <a:ext cx="1151663" cy="115166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8A95C4E-5839-C146-B10A-34046CDD30A4}"/>
              </a:ext>
            </a:extLst>
          </p:cNvPr>
          <p:cNvSpPr txBox="1"/>
          <p:nvPr/>
        </p:nvSpPr>
        <p:spPr>
          <a:xfrm>
            <a:off x="2517554" y="4909093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펜스 높이</a:t>
            </a:r>
          </a:p>
        </p:txBody>
      </p:sp>
    </p:spTree>
    <p:extLst>
      <p:ext uri="{BB962C8B-B14F-4D97-AF65-F5344CB8AC3E}">
        <p14:creationId xmlns:p14="http://schemas.microsoft.com/office/powerpoint/2010/main" val="26721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DC316-89FC-3144-AC07-F10523DAF1BE}"/>
              </a:ext>
            </a:extLst>
          </p:cNvPr>
          <p:cNvSpPr txBox="1"/>
          <p:nvPr/>
        </p:nvSpPr>
        <p:spPr>
          <a:xfrm>
            <a:off x="3473530" y="2852689"/>
            <a:ext cx="524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훈련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검증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비율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테스트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전체 데이터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20%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F494-1F90-B257-FB8D-3B7A9BD9EE03}"/>
              </a:ext>
            </a:extLst>
          </p:cNvPr>
          <p:cNvSpPr txBox="1"/>
          <p:nvPr/>
        </p:nvSpPr>
        <p:spPr>
          <a:xfrm>
            <a:off x="525521" y="1865839"/>
            <a:ext cx="113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Baseline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Randomforest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3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하이퍼파라미터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조정 전 모델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2E651-6649-BF79-2C98-874824704BA8}"/>
              </a:ext>
            </a:extLst>
          </p:cNvPr>
          <p:cNvSpPr txBox="1"/>
          <p:nvPr/>
        </p:nvSpPr>
        <p:spPr>
          <a:xfrm>
            <a:off x="3789954" y="4694283"/>
            <a:ext cx="461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FE1A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F1-Score : 0.656</a:t>
            </a:r>
            <a:endParaRPr lang="ko-KR" altLang="en-US" sz="3600" dirty="0">
              <a:solidFill>
                <a:srgbClr val="DFE1A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28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1495C-86E4-E04F-A946-A8E464F63F6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B9752C-8C77-6642-8D45-D0AB2612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28800"/>
              </p:ext>
            </p:extLst>
          </p:nvPr>
        </p:nvGraphicFramePr>
        <p:xfrm>
          <a:off x="1332359" y="1826917"/>
          <a:ext cx="9604816" cy="34932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01204">
                  <a:extLst>
                    <a:ext uri="{9D8B030D-6E8A-4147-A177-3AD203B41FA5}">
                      <a16:colId xmlns:a16="http://schemas.microsoft.com/office/drawing/2014/main" val="3097511311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127323618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802430889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983337870"/>
                    </a:ext>
                  </a:extLst>
                </a:gridCol>
              </a:tblGrid>
              <a:tr h="873307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RandomForest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XGBoost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LIghtGBM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165492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Accuracy 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(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정확도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)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3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0.74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0.76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12839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F1-Score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ore-KR" b="1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3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742315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AUC Score, </a:t>
                      </a:r>
                    </a:p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ROC Curve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0.8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0.82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0.82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553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1BCB00-32C2-B54B-8FF3-A00242B31C44}"/>
              </a:ext>
            </a:extLst>
          </p:cNvPr>
          <p:cNvSpPr txBox="1"/>
          <p:nvPr/>
        </p:nvSpPr>
        <p:spPr>
          <a:xfrm>
            <a:off x="2900587" y="398228"/>
            <a:ext cx="524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훈련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검증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비율</a:t>
            </a:r>
            <a:endParaRPr lang="en-US" altLang="ko-KR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테스트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전체 데이터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20%</a:t>
            </a:r>
            <a:endParaRPr lang="ko-KR" altLang="en-US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40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DA67531-180D-B94B-BFEB-65C3ABFC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6472"/>
              </p:ext>
            </p:extLst>
          </p:nvPr>
        </p:nvGraphicFramePr>
        <p:xfrm>
          <a:off x="933346" y="1299281"/>
          <a:ext cx="4384844" cy="49448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497583370"/>
                    </a:ext>
                  </a:extLst>
                </a:gridCol>
                <a:gridCol w="2192422">
                  <a:extLst>
                    <a:ext uri="{9D8B030D-6E8A-4147-A177-3AD203B41FA5}">
                      <a16:colId xmlns:a16="http://schemas.microsoft.com/office/drawing/2014/main" val="1991840977"/>
                    </a:ext>
                  </a:extLst>
                </a:gridCol>
              </a:tblGrid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특성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순열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 </a:t>
                      </a:r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498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팀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.179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81109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중앙펜스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.086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688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.069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76173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.053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55951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패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.045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3588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9F7C3D-EF6F-7442-8E05-61E815A9FED2}"/>
              </a:ext>
            </a:extLst>
          </p:cNvPr>
          <p:cNvSpPr txBox="1"/>
          <p:nvPr/>
        </p:nvSpPr>
        <p:spPr>
          <a:xfrm>
            <a:off x="4760768" y="0"/>
            <a:ext cx="267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순열 중요도</a:t>
            </a:r>
            <a:endParaRPr lang="en-US" altLang="ko-KR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TOP 5</a:t>
            </a:r>
            <a:endParaRPr lang="ko-KR" altLang="en-US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D54EFB-AD7F-7040-8BCF-3F7E41E7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5579"/>
              </p:ext>
            </p:extLst>
          </p:nvPr>
        </p:nvGraphicFramePr>
        <p:xfrm>
          <a:off x="6966010" y="1300202"/>
          <a:ext cx="4384844" cy="49448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497583370"/>
                    </a:ext>
                  </a:extLst>
                </a:gridCol>
                <a:gridCol w="2192422">
                  <a:extLst>
                    <a:ext uri="{9D8B030D-6E8A-4147-A177-3AD203B41FA5}">
                      <a16:colId xmlns:a16="http://schemas.microsoft.com/office/drawing/2014/main" val="1991840977"/>
                    </a:ext>
                  </a:extLst>
                </a:gridCol>
              </a:tblGrid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특성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순열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 </a:t>
                      </a:r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498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팀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.157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81109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중앙펜스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.054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688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.033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76173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.029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55951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나이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.029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3588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F5F628-161D-FC41-8ED4-125CB66748F5}"/>
              </a:ext>
            </a:extLst>
          </p:cNvPr>
          <p:cNvSpPr txBox="1"/>
          <p:nvPr/>
        </p:nvSpPr>
        <p:spPr>
          <a:xfrm>
            <a:off x="1790536" y="6385124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F1-Score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3D864-D1F9-1D44-8C8D-36F58797539E}"/>
              </a:ext>
            </a:extLst>
          </p:cNvPr>
          <p:cNvSpPr txBox="1"/>
          <p:nvPr/>
        </p:nvSpPr>
        <p:spPr>
          <a:xfrm>
            <a:off x="7823200" y="634493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AUC Score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9C432A-230F-4A11-8EEC-39D6A4518984}"/>
              </a:ext>
            </a:extLst>
          </p:cNvPr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2C665-827E-8944-8237-BFC9ECC96B63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E8FBA-17CA-FC4A-B092-1B401ADB176A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F844D8-A6ED-4846-8242-CE8BA00FCF21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489CC-E121-D643-ACEE-B8FF003A77BA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03D9-D9E9-1548-B647-D45D9B42630B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6C49-054C-0F41-A0FE-E35FEDA723C9}"/>
              </a:ext>
            </a:extLst>
          </p:cNvPr>
          <p:cNvSpPr txBox="1"/>
          <p:nvPr/>
        </p:nvSpPr>
        <p:spPr>
          <a:xfrm>
            <a:off x="425525" y="3092286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F1-Score : 0.69 </a:t>
            </a:r>
            <a:endParaRPr lang="ko-KR" altLang="en-US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FF858-94E2-AC45-A787-C5804A7B2368}"/>
              </a:ext>
            </a:extLst>
          </p:cNvPr>
          <p:cNvSpPr txBox="1"/>
          <p:nvPr/>
        </p:nvSpPr>
        <p:spPr>
          <a:xfrm>
            <a:off x="6629438" y="5954608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AUC Score : 0.83 </a:t>
            </a:r>
            <a:endParaRPr lang="ko-KR" altLang="en-US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4F49C1-765A-4549-87B8-3188CA08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07" y="1034551"/>
            <a:ext cx="4221785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73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9C432A-230F-4A11-8EEC-39D6A4518984}"/>
              </a:ext>
            </a:extLst>
          </p:cNvPr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E8FBA-17CA-FC4A-B092-1B401ADB176A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F844D8-A6ED-4846-8242-CE8BA00FCF21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489CC-E121-D643-ACEE-B8FF003A77BA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03D9-D9E9-1548-B647-D45D9B42630B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6C49-054C-0F41-A0FE-E35FEDA723C9}"/>
              </a:ext>
            </a:extLst>
          </p:cNvPr>
          <p:cNvSpPr txBox="1"/>
          <p:nvPr/>
        </p:nvSpPr>
        <p:spPr>
          <a:xfrm>
            <a:off x="3473531" y="180488"/>
            <a:ext cx="524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Shap</a:t>
            </a:r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이용한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5A55A-4DD7-C753-6B1A-BCC5A315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90" y="1039868"/>
            <a:ext cx="6507894" cy="53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3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35BF1-DF0F-EF4D-A950-AE69E8F4BFA5}"/>
              </a:ext>
            </a:extLst>
          </p:cNvPr>
          <p:cNvSpPr txBox="1"/>
          <p:nvPr/>
        </p:nvSpPr>
        <p:spPr>
          <a:xfrm>
            <a:off x="665018" y="1014172"/>
            <a:ext cx="11139055" cy="482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타자들은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팀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야구장 환경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과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타율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에 많은 영향을 받았고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투수들은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팀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야구장 환경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과 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승</a:t>
            </a:r>
            <a:r>
              <a:rPr lang="en-US" altLang="ko-KR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ko-KR" altLang="en-US" sz="3200" dirty="0">
                <a:solidFill>
                  <a:srgbClr val="DFE1A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패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에 영향을 받았습니다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공통적으로 팀과 야구장 환경이 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PO 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진출과 영향이 있는 걸로 보아 공격과 수비 중 뛰어난 부분으로 야구장에 영향을 주었을 때 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PO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에 진출할 확률이 높다고 보여집니다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.</a:t>
            </a:r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4A0A88-B252-4056-BCBA-5923EDE04846}"/>
              </a:ext>
            </a:extLst>
          </p:cNvPr>
          <p:cNvSpPr txBox="1"/>
          <p:nvPr/>
        </p:nvSpPr>
        <p:spPr>
          <a:xfrm>
            <a:off x="459697" y="1440544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루</a:t>
            </a:r>
            <a:endParaRPr lang="en-US" altLang="ko-KR" sz="2400" dirty="0">
              <a:solidFill>
                <a:srgbClr val="F9FAF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8A40F4-1246-4784-A136-694CEB8CA6B2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D4A588F-B015-45F9-BDD4-E1700E4E3DC3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F5CF4-4722-4CA1-AF4B-C53B6B4A44AD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야구와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622BA-C812-4DA4-90EB-63859A6F1D32}"/>
              </a:ext>
            </a:extLst>
          </p:cNvPr>
          <p:cNvSpPr txBox="1"/>
          <p:nvPr/>
        </p:nvSpPr>
        <p:spPr>
          <a:xfrm>
            <a:off x="1322032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루</a:t>
            </a:r>
            <a:endParaRPr lang="en-US" altLang="ko-KR" sz="2400" dirty="0">
              <a:solidFill>
                <a:srgbClr val="F9FAF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5674B-E8A5-4C11-9AF8-369B8892F8C2}"/>
              </a:ext>
            </a:extLst>
          </p:cNvPr>
          <p:cNvSpPr txBox="1"/>
          <p:nvPr/>
        </p:nvSpPr>
        <p:spPr>
          <a:xfrm>
            <a:off x="2579665" y="2857588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32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BE431454-5063-4679-8968-75CC6DBD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CB5E83-B195-462D-89AE-6E6AEE11C33C}"/>
              </a:ext>
            </a:extLst>
          </p:cNvPr>
          <p:cNvSpPr txBox="1"/>
          <p:nvPr/>
        </p:nvSpPr>
        <p:spPr>
          <a:xfrm>
            <a:off x="520439" y="4289498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24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루</a:t>
            </a:r>
            <a:endParaRPr lang="en-US" altLang="ko-KR" sz="2400" dirty="0">
              <a:solidFill>
                <a:srgbClr val="F9FAF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DA4C7-F6FF-49ED-ADD9-C1C3D53FBCEB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altLang="ko-KR" sz="3200" dirty="0" err="1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Pitcter</a:t>
            </a:r>
            <a:r>
              <a:rPr lang="en-US" altLang="ko-KR" sz="32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endParaRPr lang="ko-KR" altLang="en-US" sz="32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4008A6-347C-45D4-91AF-98FD38CE0796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645AF6-D8FB-4881-80E4-A89D7D6F5738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6AA6E1-6634-47BA-B4BF-92C642D6ED75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3A361DC-0EFD-4F6D-8301-3E2B138D2BFC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B729DD-7DB1-45F9-9349-8A35D493884E}"/>
              </a:ext>
            </a:extLst>
          </p:cNvPr>
          <p:cNvSpPr/>
          <p:nvPr/>
        </p:nvSpPr>
        <p:spPr>
          <a:xfrm rot="18605975">
            <a:off x="2006730" y="301714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24A532-7ACA-42BB-90B7-834E75C2074C}"/>
              </a:ext>
            </a:extLst>
          </p:cNvPr>
          <p:cNvSpPr/>
          <p:nvPr/>
        </p:nvSpPr>
        <p:spPr>
          <a:xfrm rot="18669513">
            <a:off x="966290" y="169332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C518DB-AA41-4657-983C-AE10D0832723}"/>
              </a:ext>
            </a:extLst>
          </p:cNvPr>
          <p:cNvSpPr/>
          <p:nvPr/>
        </p:nvSpPr>
        <p:spPr>
          <a:xfrm rot="18517421">
            <a:off x="1227371" y="446465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825DD-4839-45F4-B932-748ECEB49D0D}"/>
              </a:ext>
            </a:extLst>
          </p:cNvPr>
          <p:cNvSpPr txBox="1"/>
          <p:nvPr/>
        </p:nvSpPr>
        <p:spPr>
          <a:xfrm>
            <a:off x="1808578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개요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설명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수집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6858DD-0C68-457B-9A21-F24555E51FB8}"/>
              </a:ext>
            </a:extLst>
          </p:cNvPr>
          <p:cNvSpPr txBox="1"/>
          <p:nvPr/>
        </p:nvSpPr>
        <p:spPr>
          <a:xfrm>
            <a:off x="2425311" y="336997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전처리 및 </a:t>
            </a:r>
            <a:r>
              <a:rPr lang="ko-KR" altLang="en-US" sz="1400" dirty="0" err="1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특성공학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모델링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BFBDF-65F6-44C1-B74F-086161E2B935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전처리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모델링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04210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35BF1-DF0F-EF4D-A950-AE69E8F4BFA5}"/>
              </a:ext>
            </a:extLst>
          </p:cNvPr>
          <p:cNvSpPr txBox="1"/>
          <p:nvPr/>
        </p:nvSpPr>
        <p:spPr>
          <a:xfrm>
            <a:off x="700644" y="2657089"/>
            <a:ext cx="11139055" cy="1543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더 많은 모델을 사용해서 좀 더 좋은 성능</a:t>
            </a:r>
            <a:endParaRPr lang="en-US" altLang="ko-KR" sz="36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또 다른 시점에서 분석 해보고 싶음</a:t>
            </a:r>
            <a:r>
              <a:rPr lang="en-US" altLang="ko-KR" sz="3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.</a:t>
            </a:r>
            <a:endParaRPr lang="ko-KR" altLang="en-US" sz="36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16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35BF1-DF0F-EF4D-A950-AE69E8F4BFA5}"/>
              </a:ext>
            </a:extLst>
          </p:cNvPr>
          <p:cNvSpPr txBox="1"/>
          <p:nvPr/>
        </p:nvSpPr>
        <p:spPr>
          <a:xfrm>
            <a:off x="526472" y="1859339"/>
            <a:ext cx="11139055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부족하지만 </a:t>
            </a:r>
            <a:endParaRPr lang="en-US" altLang="ko-KR" sz="66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ko-KR" altLang="en-US" sz="6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봐주셔서</a:t>
            </a:r>
            <a:endParaRPr lang="en-US" altLang="ko-KR" sz="66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ko-KR" altLang="en-US" sz="6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감사합니다</a:t>
            </a:r>
            <a:r>
              <a:rPr lang="en-US" altLang="ko-KR" sz="66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!</a:t>
            </a:r>
            <a:endParaRPr lang="ko-KR" altLang="en-US" sz="66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2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6E0ACE-E75C-4F58-928F-F09881C9AD35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88118-1E55-4A45-A3E4-80C837DCAE78}"/>
              </a:ext>
            </a:extLst>
          </p:cNvPr>
          <p:cNvSpPr txBox="1"/>
          <p:nvPr/>
        </p:nvSpPr>
        <p:spPr>
          <a:xfrm>
            <a:off x="2083683" y="550156"/>
            <a:ext cx="4041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ko-KR" altLang="en-US" sz="28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차산업혁명시대 </a:t>
            </a:r>
            <a:endParaRPr lang="en-US" altLang="ko-KR" sz="28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/>
            <a:r>
              <a:rPr lang="ko-KR" altLang="en-US" sz="28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모든 스포츠는 </a:t>
            </a:r>
            <a:r>
              <a:rPr lang="en-US" altLang="ko-KR" sz="28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pPr algn="r"/>
            <a:r>
              <a:rPr lang="ko-KR" altLang="en-US" sz="28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전쟁 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73175-1A28-4813-A372-C07B605020B7}"/>
              </a:ext>
            </a:extLst>
          </p:cNvPr>
          <p:cNvSpPr txBox="1"/>
          <p:nvPr/>
        </p:nvSpPr>
        <p:spPr>
          <a:xfrm>
            <a:off x="6084657" y="557731"/>
            <a:ext cx="4041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투수와 타자들의 지표로</a:t>
            </a:r>
            <a:endParaRPr lang="en-US" altLang="ko-KR" sz="28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ko-KR" altLang="en-US" sz="28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다음시즌 </a:t>
            </a:r>
            <a:endParaRPr lang="en-US" altLang="ko-KR" sz="28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ko-KR" altLang="en-US" sz="28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플레이오프 </a:t>
            </a:r>
            <a:r>
              <a:rPr lang="ko-KR" altLang="en-US" sz="2800" dirty="0" err="1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진출자</a:t>
            </a:r>
            <a:endParaRPr lang="en-US" altLang="ko-KR" sz="28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ko-KR" altLang="en-US" sz="28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예측할 수 있을까</a:t>
            </a:r>
            <a:r>
              <a:rPr lang="en-US" altLang="ko-KR" sz="2800" dirty="0">
                <a:solidFill>
                  <a:srgbClr val="F9FAFD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endParaRPr lang="ko-KR" altLang="en-US" sz="2800" dirty="0">
              <a:solidFill>
                <a:srgbClr val="F9FAFD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E2CF5-797C-42DB-8A88-F3B620FCE1D4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F5FE5-3CF3-48D5-83A8-7155CC666430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야구 와 데이터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28006F-F885-4DB9-8AE3-06CE2FA24570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735392-0CD4-B741-A54A-EFDF70BF732F}"/>
              </a:ext>
            </a:extLst>
          </p:cNvPr>
          <p:cNvSpPr txBox="1"/>
          <p:nvPr/>
        </p:nvSpPr>
        <p:spPr>
          <a:xfrm>
            <a:off x="282201" y="2858137"/>
            <a:ext cx="53383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미래를 여는 창조 아이콘 스포츠산업</a:t>
            </a: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자산가치 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조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5000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억원 뉴욕 메츠</a:t>
            </a: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" altLang="ko-Kore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SAS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와 솔루션 협약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…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맞춤형 마케팅</a:t>
            </a: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빅데이터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·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프로스포츠 결합 수익 창출</a:t>
            </a: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b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국내기업 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82% 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활용 안해 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걸음마 단계</a:t>
            </a:r>
            <a:r>
              <a:rPr lang="en-US" altLang="ko-KR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endParaRPr lang="ko-KR" altLang="en-US" sz="1600" dirty="0">
              <a:solidFill>
                <a:srgbClr val="F9FAF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20C90A-3452-2A4B-B94F-77DD138874F6}"/>
              </a:ext>
            </a:extLst>
          </p:cNvPr>
          <p:cNvSpPr txBox="1"/>
          <p:nvPr/>
        </p:nvSpPr>
        <p:spPr>
          <a:xfrm>
            <a:off x="652010" y="1942726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tx1">
                    <a:alpha val="20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“</a:t>
            </a:r>
            <a:endParaRPr lang="ko-KR" altLang="en-US" sz="13800" dirty="0">
              <a:solidFill>
                <a:schemeClr val="tx1">
                  <a:alpha val="20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2EC7B-6A48-9141-B723-7DE927005536}"/>
              </a:ext>
            </a:extLst>
          </p:cNvPr>
          <p:cNvSpPr txBox="1"/>
          <p:nvPr/>
        </p:nvSpPr>
        <p:spPr>
          <a:xfrm>
            <a:off x="4568509" y="4824486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tx1">
                    <a:alpha val="20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chemeClr val="tx1">
                  <a:alpha val="20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60643B-830F-7A49-8215-0CD86785977E}"/>
              </a:ext>
            </a:extLst>
          </p:cNvPr>
          <p:cNvSpPr txBox="1"/>
          <p:nvPr/>
        </p:nvSpPr>
        <p:spPr>
          <a:xfrm>
            <a:off x="226151" y="5222961"/>
            <a:ext cx="533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한경 스포츠 뉴스 전문</a:t>
            </a:r>
            <a:endParaRPr lang="en-US" altLang="ko-KR" sz="1200" dirty="0">
              <a:ln>
                <a:solidFill>
                  <a:srgbClr val="F9FAFD">
                    <a:alpha val="0"/>
                  </a:srgbClr>
                </a:solidFill>
              </a:ln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2015.02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7627932-01CF-6E40-B957-C1DD3881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43" y="3310735"/>
            <a:ext cx="1151663" cy="115166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6A682E0-D86F-7042-8024-C7A9BC7DC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21" y="3361034"/>
            <a:ext cx="1123354" cy="11233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705ABA-D804-D446-97EF-00FE16AA7A0E}"/>
              </a:ext>
            </a:extLst>
          </p:cNvPr>
          <p:cNvSpPr txBox="1"/>
          <p:nvPr/>
        </p:nvSpPr>
        <p:spPr>
          <a:xfrm>
            <a:off x="6970142" y="4750963"/>
            <a:ext cx="1911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타율</a:t>
            </a:r>
            <a:endParaRPr lang="en-US" altLang="ko-KR" sz="2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장타율</a:t>
            </a:r>
            <a:endParaRPr lang="en-US" altLang="ko-KR" sz="2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출루율</a:t>
            </a:r>
            <a:endParaRPr lang="en-US" altLang="ko-KR" sz="2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03AD2-83B4-D442-833F-6CB88DB5F31F}"/>
              </a:ext>
            </a:extLst>
          </p:cNvPr>
          <p:cNvSpPr txBox="1"/>
          <p:nvPr/>
        </p:nvSpPr>
        <p:spPr>
          <a:xfrm>
            <a:off x="9528766" y="4792073"/>
            <a:ext cx="1911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ERA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FIP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WHIP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9C148B-5739-4147-95B8-C6C24A1A529E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개요 및 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7145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C4626D-E8F0-9C4B-9B09-E322A0E1D584}"/>
              </a:ext>
            </a:extLst>
          </p:cNvPr>
          <p:cNvSpPr/>
          <p:nvPr/>
        </p:nvSpPr>
        <p:spPr>
          <a:xfrm>
            <a:off x="0" y="5390306"/>
            <a:ext cx="12192000" cy="1477278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E2CF5-797C-42DB-8A88-F3B620FCE1D4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F5FE5-3CF3-48D5-83A8-7155CC666430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야구 와 데이터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28006F-F885-4DB9-8AE3-06CE2FA24570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E90313-20B2-C344-9DEF-19194CABDA9E}"/>
              </a:ext>
            </a:extLst>
          </p:cNvPr>
          <p:cNvSpPr txBox="1"/>
          <p:nvPr/>
        </p:nvSpPr>
        <p:spPr>
          <a:xfrm>
            <a:off x="1292670" y="5620495"/>
            <a:ext cx="149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75000"/>
                    <a:alpha val="6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400" dirty="0">
              <a:solidFill>
                <a:schemeClr val="bg1">
                  <a:lumMod val="75000"/>
                  <a:alpha val="6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A7F28-5C88-CE44-ACFC-846370CE951E}"/>
              </a:ext>
            </a:extLst>
          </p:cNvPr>
          <p:cNvSpPr txBox="1"/>
          <p:nvPr/>
        </p:nvSpPr>
        <p:spPr>
          <a:xfrm>
            <a:off x="7649261" y="5645161"/>
            <a:ext cx="149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75000"/>
                    <a:alpha val="6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1">
                  <a:lumMod val="75000"/>
                  <a:alpha val="6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EE0D02-8897-2644-AFFC-C971DDD99CE7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수집</a:t>
            </a:r>
          </a:p>
        </p:txBody>
      </p:sp>
      <p:pic>
        <p:nvPicPr>
          <p:cNvPr id="1026" name="Picture 2" descr="스탯티즈">
            <a:extLst>
              <a:ext uri="{FF2B5EF4-FFF2-40B4-BE49-F238E27FC236}">
                <a16:creationId xmlns:a16="http://schemas.microsoft.com/office/drawing/2014/main" id="{1CF7ABA4-8FED-8D45-A2D1-0B1C4391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7" y="1175004"/>
            <a:ext cx="4706478" cy="401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D95E94F-D82D-4349-8714-D5944DA2F54E}"/>
              </a:ext>
            </a:extLst>
          </p:cNvPr>
          <p:cNvSpPr txBox="1"/>
          <p:nvPr/>
        </p:nvSpPr>
        <p:spPr>
          <a:xfrm>
            <a:off x="2257263" y="5840667"/>
            <a:ext cx="160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STATIZ</a:t>
            </a:r>
            <a:endParaRPr lang="ko-KR" altLang="en-US" sz="28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285FAB-A113-9B4C-AA36-5E2EEFF183DD}"/>
              </a:ext>
            </a:extLst>
          </p:cNvPr>
          <p:cNvSpPr txBox="1"/>
          <p:nvPr/>
        </p:nvSpPr>
        <p:spPr>
          <a:xfrm>
            <a:off x="8604495" y="5867335"/>
            <a:ext cx="220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KBO </a:t>
            </a:r>
            <a:r>
              <a:rPr lang="ko-KR" altLang="en-US" sz="28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기록실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D3FA0E-0066-0F43-ACE9-B8C9FEAF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16" y="1175004"/>
            <a:ext cx="4500747" cy="4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7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C4626D-E8F0-9C4B-9B09-E322A0E1D584}"/>
              </a:ext>
            </a:extLst>
          </p:cNvPr>
          <p:cNvSpPr/>
          <p:nvPr/>
        </p:nvSpPr>
        <p:spPr>
          <a:xfrm>
            <a:off x="5961935" y="-9584"/>
            <a:ext cx="6220500" cy="6867584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1A80E-4695-024D-8215-EC4B8AEFDDBE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DFAE9-737A-2842-9430-DFC11795F786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17" name="직선 연결선 35">
            <a:extLst>
              <a:ext uri="{FF2B5EF4-FFF2-40B4-BE49-F238E27FC236}">
                <a16:creationId xmlns:a16="http://schemas.microsoft.com/office/drawing/2014/main" id="{D3020B47-B343-704E-A3B5-4B60EFC4219B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17BA38-DC0D-644F-8101-C57135DC308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전처리 및 </a:t>
            </a:r>
            <a:r>
              <a:rPr lang="ko-KR" altLang="en-US" sz="14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특성공학</a:t>
            </a:r>
            <a:endParaRPr lang="ko-KR" altLang="en-US" sz="14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그림 3" descr="텍스트, 점수판, 검은색, 닫기이(가) 표시된 사진&#10;&#10;자동 생성된 설명">
            <a:extLst>
              <a:ext uri="{FF2B5EF4-FFF2-40B4-BE49-F238E27FC236}">
                <a16:creationId xmlns:a16="http://schemas.microsoft.com/office/drawing/2014/main" id="{92E285B2-272E-384F-8829-8AFCB0D84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87605"/>
          <a:stretch/>
        </p:blipFill>
        <p:spPr>
          <a:xfrm>
            <a:off x="1481880" y="1861141"/>
            <a:ext cx="1130532" cy="325841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36BC55-1763-CE45-8F7A-95F22E58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1"/>
          <a:stretch/>
        </p:blipFill>
        <p:spPr>
          <a:xfrm>
            <a:off x="7693152" y="1861141"/>
            <a:ext cx="2791968" cy="3316966"/>
          </a:xfrm>
          <a:prstGeom prst="rect">
            <a:avLst/>
          </a:prstGeom>
        </p:spPr>
      </p:pic>
      <p:pic>
        <p:nvPicPr>
          <p:cNvPr id="23" name="그림 22" descr="텍스트, 점수판, 검은색, 닫기이(가) 표시된 사진&#10;&#10;자동 생성된 설명">
            <a:extLst>
              <a:ext uri="{FF2B5EF4-FFF2-40B4-BE49-F238E27FC236}">
                <a16:creationId xmlns:a16="http://schemas.microsoft.com/office/drawing/2014/main" id="{BF096AAC-C46F-6E4A-919C-7090D56BF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0"/>
          <a:stretch/>
        </p:blipFill>
        <p:spPr>
          <a:xfrm>
            <a:off x="2612412" y="1864780"/>
            <a:ext cx="1130532" cy="3258410"/>
          </a:xfrm>
          <a:prstGeom prst="rect">
            <a:avLst/>
          </a:prstGeom>
        </p:spPr>
      </p:pic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66337994-EC31-4940-AD5E-F0EDC018C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1437" y="2549818"/>
            <a:ext cx="1641888" cy="16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68A3F8-9192-4131-A137-79641FC6BD5F}"/>
              </a:ext>
            </a:extLst>
          </p:cNvPr>
          <p:cNvSpPr/>
          <p:nvPr/>
        </p:nvSpPr>
        <p:spPr>
          <a:xfrm>
            <a:off x="-1" y="3597164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C046A7-3068-4A5B-A7AA-CFE5F0D40217}"/>
              </a:ext>
            </a:extLst>
          </p:cNvPr>
          <p:cNvSpPr/>
          <p:nvPr/>
        </p:nvSpPr>
        <p:spPr>
          <a:xfrm>
            <a:off x="2997876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42E5B0-AE9E-4792-B4FD-CE0A8E2E3EB8}"/>
              </a:ext>
            </a:extLst>
          </p:cNvPr>
          <p:cNvSpPr/>
          <p:nvPr/>
        </p:nvSpPr>
        <p:spPr>
          <a:xfrm>
            <a:off x="724559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A6BFF2-63DA-4DFE-9D6B-B2B25EA8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39" y="3389259"/>
            <a:ext cx="1123354" cy="112335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753714D-6876-48C1-963C-C2E8B122CD40}"/>
              </a:ext>
            </a:extLst>
          </p:cNvPr>
          <p:cNvSpPr/>
          <p:nvPr/>
        </p:nvSpPr>
        <p:spPr>
          <a:xfrm>
            <a:off x="5276352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CDB3718-E6DB-4B1F-AC39-064C5C2A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28" y="3245878"/>
            <a:ext cx="1222728" cy="12227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D6878B-3311-4021-A416-7A712433113B}"/>
              </a:ext>
            </a:extLst>
          </p:cNvPr>
          <p:cNvSpPr txBox="1"/>
          <p:nvPr/>
        </p:nvSpPr>
        <p:spPr>
          <a:xfrm>
            <a:off x="4760768" y="1478617"/>
            <a:ext cx="267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타자의</a:t>
            </a:r>
            <a:endParaRPr lang="en-US" altLang="ko-KR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추가적인 지표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34019-F0BD-406A-B3E9-B045543EBC32}"/>
              </a:ext>
            </a:extLst>
          </p:cNvPr>
          <p:cNvSpPr txBox="1"/>
          <p:nvPr/>
        </p:nvSpPr>
        <p:spPr>
          <a:xfrm>
            <a:off x="246967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중앙 펜스 거리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08077-C5BE-4881-98E3-B121D0282B28}"/>
              </a:ext>
            </a:extLst>
          </p:cNvPr>
          <p:cNvSpPr txBox="1"/>
          <p:nvPr/>
        </p:nvSpPr>
        <p:spPr>
          <a:xfrm>
            <a:off x="4773862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Golden Glove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7C34B-28BD-4572-8816-5EAFB2FFA2A3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13BD71-A61A-47B2-9569-5DBD3E929E4F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E48E62-1D8E-4900-9C0C-1787E4AC5A22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B315B-B3EF-0C4B-8E43-621DC73C81DD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데이터 전처리 및 </a:t>
            </a:r>
            <a:r>
              <a:rPr lang="ko-KR" altLang="en-US" sz="1400" dirty="0" err="1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특성공학</a:t>
            </a:r>
            <a:endParaRPr lang="ko-KR" altLang="en-US" sz="14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3280ACE-1158-404A-A17F-8527370A5D94}"/>
              </a:ext>
            </a:extLst>
          </p:cNvPr>
          <p:cNvSpPr/>
          <p:nvPr/>
        </p:nvSpPr>
        <p:spPr>
          <a:xfrm>
            <a:off x="7539963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4551D-2920-2A4A-853E-F0E3035C7C9F}"/>
              </a:ext>
            </a:extLst>
          </p:cNvPr>
          <p:cNvSpPr txBox="1"/>
          <p:nvPr/>
        </p:nvSpPr>
        <p:spPr>
          <a:xfrm>
            <a:off x="7037473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투수 친화 구장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B31D5CB-FB93-B041-B333-16C11CAF7C0D}"/>
              </a:ext>
            </a:extLst>
          </p:cNvPr>
          <p:cNvSpPr/>
          <p:nvPr/>
        </p:nvSpPr>
        <p:spPr>
          <a:xfrm>
            <a:off x="9832740" y="306485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7BCA3-E549-9340-96F3-3F9B9D2F73A3}"/>
              </a:ext>
            </a:extLst>
          </p:cNvPr>
          <p:cNvSpPr txBox="1"/>
          <p:nvPr/>
        </p:nvSpPr>
        <p:spPr>
          <a:xfrm>
            <a:off x="9330250" y="4909909"/>
            <a:ext cx="2670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규정타석</a:t>
            </a:r>
            <a:endParaRPr lang="en-US" altLang="ko-KR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144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경기 *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3.1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446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타석</a:t>
            </a:r>
          </a:p>
        </p:txBody>
      </p:sp>
      <p:pic>
        <p:nvPicPr>
          <p:cNvPr id="2050" name="Picture 2" descr="야구장 ">
            <a:extLst>
              <a:ext uri="{FF2B5EF4-FFF2-40B4-BE49-F238E27FC236}">
                <a16:creationId xmlns:a16="http://schemas.microsoft.com/office/drawing/2014/main" id="{D8A4D5D2-1700-F245-8B55-56179BFE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9" y="3286187"/>
            <a:ext cx="1357250" cy="13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야구">
            <a:extLst>
              <a:ext uri="{FF2B5EF4-FFF2-40B4-BE49-F238E27FC236}">
                <a16:creationId xmlns:a16="http://schemas.microsoft.com/office/drawing/2014/main" id="{E9744EFB-EE4F-DC40-914C-AA3A60900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78" y="332107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EA3F151-2400-3749-BA47-92DD07717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48" y="3369743"/>
            <a:ext cx="1151663" cy="115166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8A95C4E-5839-C146-B10A-34046CDD30A4}"/>
              </a:ext>
            </a:extLst>
          </p:cNvPr>
          <p:cNvSpPr txBox="1"/>
          <p:nvPr/>
        </p:nvSpPr>
        <p:spPr>
          <a:xfrm>
            <a:off x="2517554" y="4909093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펜스 높이</a:t>
            </a:r>
          </a:p>
        </p:txBody>
      </p:sp>
    </p:spTree>
    <p:extLst>
      <p:ext uri="{BB962C8B-B14F-4D97-AF65-F5344CB8AC3E}">
        <p14:creationId xmlns:p14="http://schemas.microsoft.com/office/powerpoint/2010/main" val="1244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DC316-89FC-3144-AC07-F10523DAF1BE}"/>
              </a:ext>
            </a:extLst>
          </p:cNvPr>
          <p:cNvSpPr txBox="1"/>
          <p:nvPr/>
        </p:nvSpPr>
        <p:spPr>
          <a:xfrm>
            <a:off x="3473530" y="2852689"/>
            <a:ext cx="524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훈련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검증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비율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테스트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전체 데이터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20%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F494-1F90-B257-FB8D-3B7A9BD9EE03}"/>
              </a:ext>
            </a:extLst>
          </p:cNvPr>
          <p:cNvSpPr txBox="1"/>
          <p:nvPr/>
        </p:nvSpPr>
        <p:spPr>
          <a:xfrm>
            <a:off x="525521" y="1865839"/>
            <a:ext cx="113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Baseline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Randomforest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3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하이퍼파라미터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조정 전 모델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2E651-6649-BF79-2C98-874824704BA8}"/>
              </a:ext>
            </a:extLst>
          </p:cNvPr>
          <p:cNvSpPr txBox="1"/>
          <p:nvPr/>
        </p:nvSpPr>
        <p:spPr>
          <a:xfrm>
            <a:off x="3789954" y="4694283"/>
            <a:ext cx="461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FE1A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F1-Score : 0.674</a:t>
            </a:r>
            <a:endParaRPr lang="ko-KR" altLang="en-US" sz="3600" dirty="0">
              <a:solidFill>
                <a:srgbClr val="DFE1A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21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1495C-86E4-E04F-A946-A8E464F63F6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B9752C-8C77-6642-8D45-D0AB2612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07783"/>
              </p:ext>
            </p:extLst>
          </p:nvPr>
        </p:nvGraphicFramePr>
        <p:xfrm>
          <a:off x="1332359" y="1826917"/>
          <a:ext cx="9604816" cy="34932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01204">
                  <a:extLst>
                    <a:ext uri="{9D8B030D-6E8A-4147-A177-3AD203B41FA5}">
                      <a16:colId xmlns:a16="http://schemas.microsoft.com/office/drawing/2014/main" val="3097511311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127323618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802430889"/>
                    </a:ext>
                  </a:extLst>
                </a:gridCol>
                <a:gridCol w="2401204">
                  <a:extLst>
                    <a:ext uri="{9D8B030D-6E8A-4147-A177-3AD203B41FA5}">
                      <a16:colId xmlns:a16="http://schemas.microsoft.com/office/drawing/2014/main" val="2983337870"/>
                    </a:ext>
                  </a:extLst>
                </a:gridCol>
              </a:tblGrid>
              <a:tr h="873307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RandomForest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XGBoost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LIghtGBM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165492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Accuracy 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(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정확도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)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4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12839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F1-Score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0.70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70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66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742315"/>
                  </a:ext>
                </a:extLst>
              </a:tr>
              <a:tr h="8733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AUC Score, </a:t>
                      </a:r>
                    </a:p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ROC Curve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80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0.81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0.81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5536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24DC316-89FC-3144-AC07-F10523DAF1BE}"/>
              </a:ext>
            </a:extLst>
          </p:cNvPr>
          <p:cNvSpPr txBox="1"/>
          <p:nvPr/>
        </p:nvSpPr>
        <p:spPr>
          <a:xfrm>
            <a:off x="2900587" y="398228"/>
            <a:ext cx="524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훈련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검증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비율</a:t>
            </a:r>
            <a:endParaRPr lang="en-US" altLang="ko-KR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테스트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전체 데이터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20%</a:t>
            </a:r>
            <a:endParaRPr lang="ko-KR" altLang="en-US" sz="3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77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D27579-E77D-4330-8412-E06387EF839B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>
                <a:solidFill>
                  <a:srgbClr val="2C190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8AACA2-FC3F-4740-AD02-F32A58F58B5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F848D-A656-6C44-9021-71EBC9DB6F97}"/>
              </a:ext>
            </a:extLst>
          </p:cNvPr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타자 </a:t>
            </a:r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(Batter)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967CC-A304-2440-AAD6-41FBCEF8A842}"/>
              </a:ext>
            </a:extLst>
          </p:cNvPr>
          <p:cNvSpPr txBox="1"/>
          <p:nvPr/>
        </p:nvSpPr>
        <p:spPr>
          <a:xfrm>
            <a:off x="706162" y="381691"/>
            <a:ext cx="51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모델링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DA67531-180D-B94B-BFEB-65C3ABFC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25151"/>
              </p:ext>
            </p:extLst>
          </p:nvPr>
        </p:nvGraphicFramePr>
        <p:xfrm>
          <a:off x="933346" y="1299281"/>
          <a:ext cx="4384844" cy="49448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497583370"/>
                    </a:ext>
                  </a:extLst>
                </a:gridCol>
                <a:gridCol w="2192422">
                  <a:extLst>
                    <a:ext uri="{9D8B030D-6E8A-4147-A177-3AD203B41FA5}">
                      <a16:colId xmlns:a16="http://schemas.microsoft.com/office/drawing/2014/main" val="1991840977"/>
                    </a:ext>
                  </a:extLst>
                </a:gridCol>
              </a:tblGrid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특성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순열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 </a:t>
                      </a:r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498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팀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.148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81109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중앙펜스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.095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688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.034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76173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.027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55951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루타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.020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3588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9F7C3D-EF6F-7442-8E05-61E815A9FED2}"/>
              </a:ext>
            </a:extLst>
          </p:cNvPr>
          <p:cNvSpPr txBox="1"/>
          <p:nvPr/>
        </p:nvSpPr>
        <p:spPr>
          <a:xfrm>
            <a:off x="4760768" y="0"/>
            <a:ext cx="267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순열 중요도</a:t>
            </a:r>
            <a:endParaRPr lang="en-US" altLang="ko-KR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rgbClr val="2C190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TOP 5</a:t>
            </a:r>
            <a:endParaRPr lang="ko-KR" altLang="en-US" sz="3600" dirty="0">
              <a:solidFill>
                <a:srgbClr val="2C190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D54EFB-AD7F-7040-8BCF-3F7E41E7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0257"/>
              </p:ext>
            </p:extLst>
          </p:nvPr>
        </p:nvGraphicFramePr>
        <p:xfrm>
          <a:off x="6966010" y="1300202"/>
          <a:ext cx="4384844" cy="49448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497583370"/>
                    </a:ext>
                  </a:extLst>
                </a:gridCol>
                <a:gridCol w="2192422">
                  <a:extLst>
                    <a:ext uri="{9D8B030D-6E8A-4147-A177-3AD203B41FA5}">
                      <a16:colId xmlns:a16="http://schemas.microsoft.com/office/drawing/2014/main" val="1991840977"/>
                    </a:ext>
                  </a:extLst>
                </a:gridCol>
              </a:tblGrid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특성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순열</a:t>
                      </a:r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 </a:t>
                      </a:r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498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팀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.176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81109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중앙펜스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.067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688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.025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76173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경기수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.025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55951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득점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0</a:t>
                      </a:r>
                      <a:r>
                        <a:rPr lang="en-US" altLang="ko-KR" dirty="0">
                          <a:latin typeface="Jalnan OTF" panose="020B0600000101010101" pitchFamily="34" charset="-127"/>
                          <a:ea typeface="Jalnan OTF" panose="020B0600000101010101" pitchFamily="34" charset="-127"/>
                        </a:rPr>
                        <a:t>.016</a:t>
                      </a:r>
                      <a:endParaRPr lang="ko-Kore-KR" altLang="en-US" dirty="0">
                        <a:latin typeface="Jalnan OTF" panose="020B0600000101010101" pitchFamily="34" charset="-127"/>
                        <a:ea typeface="Jalnan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3588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F5F628-161D-FC41-8ED4-125CB66748F5}"/>
              </a:ext>
            </a:extLst>
          </p:cNvPr>
          <p:cNvSpPr txBox="1"/>
          <p:nvPr/>
        </p:nvSpPr>
        <p:spPr>
          <a:xfrm>
            <a:off x="1790536" y="6385124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F1-Score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3D864-D1F9-1D44-8C8D-36F58797539E}"/>
              </a:ext>
            </a:extLst>
          </p:cNvPr>
          <p:cNvSpPr txBox="1"/>
          <p:nvPr/>
        </p:nvSpPr>
        <p:spPr>
          <a:xfrm>
            <a:off x="7823200" y="634493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190A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AUC Score</a:t>
            </a:r>
            <a:endParaRPr lang="ko-KR" altLang="en-US" sz="2000" dirty="0">
              <a:solidFill>
                <a:srgbClr val="2C190A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5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572</Words>
  <Application>Microsoft Macintosh PowerPoint</Application>
  <PresentationFormat>와이드스크린</PresentationFormat>
  <Paragraphs>229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Jalnan OTF</vt:lpstr>
      <vt:lpstr>KoPub바탕체 Bold</vt:lpstr>
      <vt:lpstr>KoPub돋움체 Light</vt:lpstr>
      <vt:lpstr>BM JUA OTF</vt:lpstr>
      <vt:lpstr>KoPub바탕체 Light</vt:lpstr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주재환</cp:lastModifiedBy>
  <cp:revision>61</cp:revision>
  <dcterms:created xsi:type="dcterms:W3CDTF">2019-01-13T12:37:37Z</dcterms:created>
  <dcterms:modified xsi:type="dcterms:W3CDTF">2022-04-29T07:13:47Z</dcterms:modified>
</cp:coreProperties>
</file>