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59" r:id="rId4"/>
    <p:sldId id="276" r:id="rId5"/>
    <p:sldId id="261" r:id="rId6"/>
    <p:sldId id="277" r:id="rId7"/>
    <p:sldId id="262" r:id="rId8"/>
    <p:sldId id="263" r:id="rId9"/>
    <p:sldId id="278" r:id="rId10"/>
    <p:sldId id="264" r:id="rId11"/>
    <p:sldId id="265" r:id="rId12"/>
    <p:sldId id="266" r:id="rId13"/>
    <p:sldId id="275" r:id="rId14"/>
    <p:sldId id="267" r:id="rId15"/>
    <p:sldId id="279" r:id="rId16"/>
    <p:sldId id="269" r:id="rId17"/>
    <p:sldId id="280" r:id="rId18"/>
    <p:sldId id="270" r:id="rId19"/>
    <p:sldId id="271" r:id="rId20"/>
    <p:sldId id="28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C7"/>
    <a:srgbClr val="FF5B62"/>
    <a:srgbClr val="FFE57C"/>
    <a:srgbClr val="FDFEF8"/>
    <a:srgbClr val="CBF7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5A4F0-7F26-3B4F-B779-66B3EFAF7D1D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D6A8-CBEA-B348-9267-8BC503EEC6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652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9D6A8-CBEA-B348-9267-8BC503EEC63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855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B1B1-2AB2-EE40-A390-FE6EABF1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A624B-269F-3648-A4B1-F9B357CC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BAA8E-DE6C-C144-9EE6-1164AE03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5594B-BEE6-1C42-BA71-B0766E88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9401E-6AFA-6B47-96DF-FC0720AC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6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A8E7-21D0-9743-93BB-7651584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D65FC3-C70F-E44E-B6B8-4108E8A0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12C2A-C286-4847-B55C-2D72A02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73D85-A252-684D-ADC2-50D7C6E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A3F74-B17E-2D47-8276-8A770C0A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41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F7B9F-8F12-E94E-8486-415D5619E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EF81F-FE8C-C44E-AF60-B6D4AF8D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C884E-00F2-624A-AAAA-9DFB130C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FBEE-84FA-5F43-BF03-C3DB5E7C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90DEE-7A8B-D746-BB58-68B4EA1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92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B53A0-6290-8645-A9E6-8EA608BC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4A81F-53FE-2E4B-A478-8079F6F0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A32F9-1BFF-AF4A-BD64-53CE4DD4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33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4000-A4E3-6240-828E-8DA8CB16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95D0E-B1F1-BC4A-96E4-1F68F410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B5490-5731-6D4F-B326-C304DE8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AEF87-7C5D-224D-8910-70BDC3E6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B07B1-F216-C245-991D-7922E52F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83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24FA-0FED-2B44-AB2B-26B669D8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DA44-3B00-3241-840F-0E51CE785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AB982-9A1D-5140-B21A-5DF36A9A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1ED90-D2FE-F749-92A2-D13FCEA1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94B25-750A-FF4D-A0F8-7D62D408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BDFA6-B3D9-AB47-8834-3007FADF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220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1B4AC-4057-A547-A09C-180E5AED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BED68-7D24-6C49-8466-166158B89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52CFA-C4BA-3743-BEB9-08E91DCF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B228B2-E3F8-A846-9316-E7CD49C26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EC6B57-386E-E44E-9E03-4B55FB23E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9B4ECA-57A9-B34A-A596-E7EF241E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85787-5B0D-CF48-9473-66AF1CD0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D014B-0C84-904C-8EC5-A34B7F34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33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DB49E-50CF-1D4D-BDA2-C0B89099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A0FA-CE7F-5741-BD89-7B9EA642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D9433-5646-AA43-A8BA-E33A593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12B31-1EDE-D44B-8CD0-AF570E90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28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E9BB4-9082-0346-9134-D65F0F3A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B32FF-60D4-3840-97D5-F2C4A5C9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29AF6-F4C6-4142-9C50-6F51C9E0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5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99DA8-4FA4-1849-AB05-4C76982E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9D3B4-7EFF-304E-B57A-B5B3F531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E5A7C-83E4-B64D-A552-584F34B3B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2B718-EEC8-914C-95B9-9E76CEDD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2DE98-FDC4-1444-87C7-7263F8A8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7A635-6304-B444-9E3A-D4685493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09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4A2E-C11D-7141-A4A0-601FFC47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4565E5-6E3A-9E4E-8186-9E1CC42BB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09960-0A30-4D4A-9B42-A8F37393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01445-55EC-0846-A381-DEC00A23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096A-3A34-1F46-A771-CD42077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3C65D-D6F4-864B-A4BE-3358BDC8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45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558634-02C3-1843-88C8-6185DE62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32778-8FB4-8147-BB51-26085591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F5B42-9068-1549-9B3E-CD660233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4C2-B581-B344-AD3D-483EEC84E964}" type="datetimeFigureOut">
              <a:rPr kumimoji="1" lang="ko-Kore-KR" altLang="en-US" smtClean="0"/>
              <a:t>2022. 2. 16.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1AD7C-A5B3-D342-BFD0-8AAC7F33E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6E374-8C78-B248-919B-60540D5D8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33C7E-7446-B44F-8C14-E74A34C6E31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677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39D0-9BFC-6540-8AB2-EFC63C1A6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840" y="681124"/>
            <a:ext cx="10651654" cy="2747876"/>
          </a:xfrm>
        </p:spPr>
        <p:txBody>
          <a:bodyPr anchor="ctr">
            <a:normAutofit/>
          </a:bodyPr>
          <a:lstStyle/>
          <a:p>
            <a:r>
              <a:rPr kumimoji="1" lang="en-US" altLang="ko-Kore-KR" sz="80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Section 1 Project</a:t>
            </a:r>
            <a:endParaRPr kumimoji="1" lang="ko-Kore-KR" altLang="en-US" sz="80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BBC9A-2CEB-AF4E-8DDE-8ECC3F85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55533"/>
            <a:ext cx="5656661" cy="1330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A94AEB-E2F6-0E43-920B-851F35D6B080}"/>
              </a:ext>
            </a:extLst>
          </p:cNvPr>
          <p:cNvSpPr txBox="1"/>
          <p:nvPr/>
        </p:nvSpPr>
        <p:spPr>
          <a:xfrm>
            <a:off x="8340812" y="3431121"/>
            <a:ext cx="35848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ore-KR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AI_11_</a:t>
            </a:r>
            <a:r>
              <a:rPr kumimoji="1" lang="ko-Kore-KR" altLang="en-US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주재환</a:t>
            </a:r>
          </a:p>
        </p:txBody>
      </p:sp>
    </p:spTree>
    <p:extLst>
      <p:ext uri="{BB962C8B-B14F-4D97-AF65-F5344CB8AC3E}">
        <p14:creationId xmlns:p14="http://schemas.microsoft.com/office/powerpoint/2010/main" val="326315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86F5583-C88E-724D-A168-98D03C59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8CF7202-BB31-6C44-ACD6-C266A89E7D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D00ED-5CEC-6348-97F4-2AC50DA0A84B}"/>
              </a:ext>
            </a:extLst>
          </p:cNvPr>
          <p:cNvSpPr txBox="1"/>
          <p:nvPr/>
        </p:nvSpPr>
        <p:spPr>
          <a:xfrm>
            <a:off x="780023" y="2040900"/>
            <a:ext cx="10732994" cy="249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총 출고량이 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4M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이상인 약 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300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 정도의 데이터로 분석을 했을 때 </a:t>
            </a:r>
            <a:r>
              <a:rPr lang="en" altLang="ko-Kore-KR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만이 유일하게 </a:t>
            </a:r>
            <a:r>
              <a:rPr lang="ko-KR" alt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상승 곡선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타고 있습니다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92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4FCFA7-0CCA-3A40-8008-B445A6D6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8370BD-3966-D746-B2FC-AEF174F94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BB456-B396-9E42-B509-103E3811E223}"/>
              </a:ext>
            </a:extLst>
          </p:cNvPr>
          <p:cNvSpPr txBox="1"/>
          <p:nvPr/>
        </p:nvSpPr>
        <p:spPr>
          <a:xfrm>
            <a:off x="866522" y="1706881"/>
            <a:ext cx="107329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지역에서는 총 출고량 그래프와 비슷하게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만이 유일하게 </a:t>
            </a:r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상승 곡선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타고 있습니다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지역에서의 누적 출고량은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Shooter, Platform, Action</a:t>
            </a:r>
            <a:r>
              <a:rPr lang="en" altLang="ko-Kore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순으로 배치되어 있습니다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45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C192EFF-35CE-354A-B69A-E3FC0978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6CE92C-F473-A14F-9454-86030E62AA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DED5F-7398-024F-8D74-FFA9D83B641F}"/>
              </a:ext>
            </a:extLst>
          </p:cNvPr>
          <p:cNvSpPr txBox="1"/>
          <p:nvPr/>
        </p:nvSpPr>
        <p:spPr>
          <a:xfrm>
            <a:off x="866522" y="1904971"/>
            <a:ext cx="107329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유럽 지역에서는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와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 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상승 곡선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보이고 있습니다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유럽 지역에서의 누적 출고량은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Action, Sports, Shooter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순으로 배치되어 있습니다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79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F34C8B7-D3C4-344D-89E1-0A6A7296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37AE54-02EC-0546-8AB5-EC4BFCACE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20A34-B3B4-004B-8C4D-1F47AE295A2D}"/>
              </a:ext>
            </a:extLst>
          </p:cNvPr>
          <p:cNvSpPr txBox="1"/>
          <p:nvPr/>
        </p:nvSpPr>
        <p:spPr>
          <a:xfrm>
            <a:off x="817094" y="1719622"/>
            <a:ext cx="107329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일본 지역에서는 다른 지역과는 다르게 </a:t>
            </a:r>
            <a:r>
              <a:rPr lang="en-US" altLang="ko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Role - Playing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누적 출고량이 가장 많습니다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일본 지역에서는 </a:t>
            </a:r>
            <a:r>
              <a:rPr lang="en-US" altLang="ko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Action, Sports, Shooter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누적 출고량이 다른 지역과 비교했을 때 현저히 적습니다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00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1243CCE-BEB2-FA44-994E-C739546D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2FBC17-A391-2649-B330-EA0BF757D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3F948-DD3D-DB4A-AED4-EE3F3E5AAE48}"/>
              </a:ext>
            </a:extLst>
          </p:cNvPr>
          <p:cNvSpPr txBox="1"/>
          <p:nvPr/>
        </p:nvSpPr>
        <p:spPr>
          <a:xfrm>
            <a:off x="866522" y="1793760"/>
            <a:ext cx="107329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기타 지역에서는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와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Role - Playing </a:t>
            </a:r>
            <a:r>
              <a:rPr lang="ko-KR" altLang="en-US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ko-KR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상승 곡선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보이고 있습니다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기타 지역에서의 누적 출고량은 </a:t>
            </a:r>
            <a:r>
              <a:rPr lang="en" altLang="ko-Kore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Action, Shooter, Sports</a:t>
            </a:r>
            <a:r>
              <a:rPr lang="en" altLang="ko-Kore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순으로 배치되어 있다</a:t>
            </a:r>
            <a:r>
              <a:rPr lang="en-US" altLang="ko-KR" sz="4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70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1992294" y="2402631"/>
            <a:ext cx="8486233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지역별</a:t>
            </a:r>
            <a:endParaRPr kumimoji="1" lang="en-US" altLang="ko-Kore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플랫폼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 회사 트렌드</a:t>
            </a:r>
            <a:endParaRPr kumimoji="1" lang="ko-Kore-KR" altLang="en-US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1384037" y="2495338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37BD33-A9ED-1544-9A42-BF27E2B3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39C7D7-1AE7-D741-9BDB-1CDB6405F9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45EAF-BCD2-2E4F-8061-A49EF4E5BB68}"/>
              </a:ext>
            </a:extLst>
          </p:cNvPr>
          <p:cNvSpPr txBox="1"/>
          <p:nvPr/>
        </p:nvSpPr>
        <p:spPr>
          <a:xfrm>
            <a:off x="492985" y="735955"/>
            <a:ext cx="11206030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유럽 지역에서는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Playstation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가장 출고량이 많습니다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지역에서는 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가장 출고량이 많습니다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일본 지역에서는 일본 회사인 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가장 출고량이 많습니다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일본 지역의 경우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XBox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와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기타 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출고량은 거의 없는 정도로 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</a:t>
            </a:r>
            <a:r>
              <a:rPr lang="en" altLang="ko-Kore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와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Playstation</a:t>
            </a:r>
            <a:r>
              <a:rPr lang="en" altLang="ko-Kore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두 회사가 독점하고 있는 형태이다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기타 지역에서는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Playstation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가장 출고량이 많습니다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총 출고량 비율 중 가장 많은 비율을 차지하는 지역은 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78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1992294" y="2402631"/>
            <a:ext cx="8486233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연도별</a:t>
            </a:r>
            <a:endParaRPr kumimoji="1" lang="en-US" altLang="ko-Kore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플랫폼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 회사 트렌드</a:t>
            </a:r>
            <a:endParaRPr kumimoji="1" lang="ko-Kore-KR" altLang="en-US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1384037" y="2495338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0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E799ABA-27FE-604B-AC7B-71E416FF8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3C4CA7-024A-EE41-BC9F-5DF3E13C76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7A16F-0F5C-8648-94F2-74FC861BE097}"/>
              </a:ext>
            </a:extLst>
          </p:cNvPr>
          <p:cNvSpPr txBox="1"/>
          <p:nvPr/>
        </p:nvSpPr>
        <p:spPr>
          <a:xfrm>
            <a:off x="866521" y="1103172"/>
            <a:ext cx="10600549" cy="4718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1980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1990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 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와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기타 회사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만 출고량이 존재했다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1990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2000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en" altLang="ko-Kore-KR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Playstation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출고 되기 시작하면서 바로 가장 많이 출고한 회사가 되고 그 뒤로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차지하고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기타 회사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들이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했다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아직까지 </a:t>
            </a:r>
            <a:r>
              <a:rPr lang="en" altLang="ko-Kore-KR" sz="36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XBox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출고는 이루어지지 않았다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62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E799ABA-27FE-604B-AC7B-71E416FF8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3C4CA7-024A-EE41-BC9F-5DF3E13C76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7A16F-0F5C-8648-94F2-74FC861BE097}"/>
              </a:ext>
            </a:extLst>
          </p:cNvPr>
          <p:cNvSpPr txBox="1"/>
          <p:nvPr/>
        </p:nvSpPr>
        <p:spPr>
          <a:xfrm>
            <a:off x="866521" y="769237"/>
            <a:ext cx="10600549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2010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b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게임 시장이 가장 활발해진 시대로써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Playstation</a:t>
            </a:r>
            <a:r>
              <a:rPr lang="en" altLang="ko-Kore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</a:t>
            </a:r>
            <a:r>
              <a:rPr lang="en" altLang="ko-Kore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두 회사가 쌍두마차를 이루고 그 뒤로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XBox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출고되기 시작하면서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차지했다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2010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2020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b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저번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2010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사이보다 출고량이 줄었지만 여전히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Playstation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하고 있고 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Nintendo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차지했고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그 뒤로 </a:t>
            </a:r>
            <a:r>
              <a:rPr lang="en" altLang="ko-Kore-KR" sz="3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XBox</a:t>
            </a:r>
            <a:r>
              <a:rPr lang="en" altLang="ko-Kore-K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회사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차지했다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세 회사 사이의 출고량 격차가 많이 줄어들었다</a:t>
            </a:r>
            <a:r>
              <a:rPr lang="en-US" altLang="ko-KR" sz="32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48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6039348" y="2383337"/>
            <a:ext cx="2298356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데이터</a:t>
            </a:r>
            <a:endParaRPr kumimoji="1" lang="en-US" altLang="ko-Kore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전처리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2892492" y="2495338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9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5424616" y="2402631"/>
            <a:ext cx="4670850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다음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 분기 </a:t>
            </a:r>
            <a:endParaRPr kumimoji="1" lang="en-US" altLang="ko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게임 출시 계획 </a:t>
            </a:r>
            <a:endParaRPr kumimoji="1" lang="ko-Kore-KR" altLang="en-US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2384943" y="2495338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DC718D33-C76E-8D45-A506-F8CA08C6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0CF14C-A494-9D40-BC68-762C83E0D9F1}"/>
              </a:ext>
            </a:extLst>
          </p:cNvPr>
          <p:cNvSpPr/>
          <p:nvPr/>
        </p:nvSpPr>
        <p:spPr>
          <a:xfrm>
            <a:off x="0" y="3557588"/>
            <a:ext cx="12192000" cy="33004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1">
                  <a:alpha val="24268"/>
                  <a:lumMod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AF2-8F2E-7D49-AD56-FB9A9FED3EA9}"/>
              </a:ext>
            </a:extLst>
          </p:cNvPr>
          <p:cNvSpPr txBox="1"/>
          <p:nvPr/>
        </p:nvSpPr>
        <p:spPr>
          <a:xfrm>
            <a:off x="100016" y="3895968"/>
            <a:ext cx="12044363" cy="27330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앞선 분석들을 통해서 게임 시장이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년대에 비해 많이 줄기는 했지만 현재 코로나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19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시대에서 외부 활동보다는 집에서 할 수 있는 게임 시장이 다시 활발해질 가능성이 많기 때문에 게임을 출시하기 위해서 일단 게임 장르는 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년대부터 꾸준하게 상승하고 있는 </a:t>
            </a:r>
            <a:r>
              <a:rPr lang="en" altLang="ko-Kore-K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 출고량을 유지하고 있는 </a:t>
            </a:r>
            <a:r>
              <a:rPr lang="en" altLang="ko-Kore-K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</a:t>
            </a:r>
            <a:r>
              <a:rPr lang="en" altLang="ko-Kore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이나 </a:t>
            </a:r>
            <a:r>
              <a:rPr lang="en" altLang="ko-Kore-K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Sports </a:t>
            </a:r>
            <a:r>
              <a:rPr lang="ko-KR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 선택해야하고 또 게임 플랫폼 회사 같은 경우에는 기타 회사를 제외하고는 격차가 많이 줄어들어 세 회사 모두 좋은 투자라고 생각한다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.. 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그리고 출시 지역은 출고량 비율을 통해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이나 </a:t>
            </a:r>
            <a:r>
              <a:rPr lang="ko-KR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유럽 지역</a:t>
            </a:r>
            <a:r>
              <a:rPr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 투자를 하는 것이 가장 좋은 투자라고 분석된다</a:t>
            </a:r>
            <a:r>
              <a:rPr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lang="en-US" altLang="ko-KR" sz="40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76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BC17C8F-DAD3-4341-BF4D-6AFDD42CC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8E3B98-D7FD-9C44-B26F-B56B0C9D6D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6A7D1-4A04-EC49-A19F-FEC48BF266C5}"/>
              </a:ext>
            </a:extLst>
          </p:cNvPr>
          <p:cNvSpPr txBox="1"/>
          <p:nvPr/>
        </p:nvSpPr>
        <p:spPr>
          <a:xfrm>
            <a:off x="866521" y="1103175"/>
            <a:ext cx="10406317" cy="4718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이를 통합해 볼 때 가장 좋은 출시는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게임을 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에 출시하는 것이 가장 좋은 출시 계획이다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ko-Kore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게임 중에서는 현재 </a:t>
            </a:r>
            <a:r>
              <a:rPr lang="en" altLang="ko-Kore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 </a:t>
            </a:r>
            <a:r>
              <a:rPr lang="en" altLang="ko-Kore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Top 10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을 봤을 때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 </a:t>
            </a:r>
            <a:r>
              <a:rPr lang="ko-KR" altLang="en-US" sz="36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부터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9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위까지 모두 </a:t>
            </a:r>
            <a:r>
              <a:rPr lang="en" altLang="ko-Kore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Call of Duty 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시리즈 가 차지하고 있는 걸로 보아 </a:t>
            </a:r>
            <a:r>
              <a:rPr lang="ko-KR" altLang="en-US" sz="3600" b="1" dirty="0">
                <a:solidFill>
                  <a:srgbClr val="FF5B6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게임 시리즈는 </a:t>
            </a:r>
            <a:r>
              <a:rPr lang="en" altLang="ko-Kore-KR" sz="3600" b="1" dirty="0">
                <a:solidFill>
                  <a:srgbClr val="FF5B6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Call of Duty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가장 좋은 출시로 예상된다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00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EF67-C52B-B243-A8EE-A645B995FA34}"/>
              </a:ext>
            </a:extLst>
          </p:cNvPr>
          <p:cNvSpPr txBox="1">
            <a:spLocks/>
          </p:cNvSpPr>
          <p:nvPr/>
        </p:nvSpPr>
        <p:spPr>
          <a:xfrm>
            <a:off x="972417" y="1695542"/>
            <a:ext cx="10651654" cy="274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8000" b="1" spc="300" dirty="0">
                <a:solidFill>
                  <a:srgbClr val="4000C7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Thank You !!</a:t>
            </a:r>
            <a:endParaRPr kumimoji="1" lang="ko-Kore-KR" altLang="en-US" sz="8000" b="1" spc="300" dirty="0">
              <a:solidFill>
                <a:srgbClr val="4000C7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B282F7-3C39-E842-B62E-6AF9F816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55533"/>
            <a:ext cx="5656661" cy="13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7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1B2E9-C767-594C-BB10-C27BDCFCE74C}"/>
              </a:ext>
            </a:extLst>
          </p:cNvPr>
          <p:cNvSpPr txBox="1"/>
          <p:nvPr/>
        </p:nvSpPr>
        <p:spPr>
          <a:xfrm>
            <a:off x="443769" y="1326931"/>
            <a:ext cx="11301413" cy="42042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NA_Sales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EU_Sales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JP_Sales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Other_Sales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데이터의 단위를 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M</a:t>
            </a:r>
            <a:r>
              <a:rPr lang="ko-KR" altLang="en-US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으로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일치 시켜준 후 </a:t>
            </a:r>
            <a:r>
              <a:rPr lang="en-US" altLang="ko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Numberic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타입으로 변경 시켜준다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전 지역의 출고량 </a:t>
            </a:r>
            <a:r>
              <a:rPr lang="en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Total_Sales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열을 새로 만들어준다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Year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의 데이터 타입을 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Integer 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타입으로 변경 후 표기 방법을 일치 시켜주고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2020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년 이전 데이터로만 구성해준다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10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년씩 합친 </a:t>
            </a:r>
            <a:r>
              <a:rPr lang="en" altLang="ko-Kore-KR" sz="32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Genernation</a:t>
            </a: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열을 새로 만들어준다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ko-Kore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Platform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을 크게 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ko-KR" altLang="en-US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가지로 나눠서 새로운 열을 만들어준다</a:t>
            </a:r>
            <a:r>
              <a:rPr lang="en-US" altLang="ko-KR" sz="32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27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3141475" y="2402631"/>
            <a:ext cx="7052849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지역별</a:t>
            </a:r>
            <a:endParaRPr kumimoji="1" lang="en-US" altLang="ko-Kore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게임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 장르 트렌드</a:t>
            </a:r>
            <a:endParaRPr kumimoji="1" lang="ko-Kore-KR" altLang="en-US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1692961" y="2484264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BA2ABBBD-3190-D545-AB02-42E6CB17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9"/>
            <a:ext cx="12192000" cy="68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E32435-9EA4-3D4E-B3D1-4AD00B29B551}"/>
              </a:ext>
            </a:extLst>
          </p:cNvPr>
          <p:cNvSpPr/>
          <p:nvPr/>
        </p:nvSpPr>
        <p:spPr>
          <a:xfrm>
            <a:off x="0" y="8129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C284F-D36C-0D43-912C-2022053ACF25}"/>
              </a:ext>
            </a:extLst>
          </p:cNvPr>
          <p:cNvSpPr txBox="1"/>
          <p:nvPr/>
        </p:nvSpPr>
        <p:spPr>
          <a:xfrm>
            <a:off x="580769" y="1600201"/>
            <a:ext cx="1149178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북미 지역은 </a:t>
            </a:r>
            <a:r>
              <a:rPr lang="en" altLang="ko-Kore-KR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</a:t>
            </a:r>
            <a:r>
              <a:rPr lang="en" altLang="ko-Kore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장르가 가장 인기 있음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유럽 지역은 </a:t>
            </a:r>
            <a:r>
              <a:rPr lang="en" altLang="ko-Kore-KR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</a:t>
            </a:r>
            <a:r>
              <a:rPr lang="en" altLang="ko-Kore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장르가 가장 인기 있음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일본 지역은 </a:t>
            </a:r>
            <a:r>
              <a:rPr lang="en-US" altLang="ko-KR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Role - Playing</a:t>
            </a:r>
            <a:r>
              <a:rPr lang="en" altLang="ko-Kore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장르가 가장 인기 있음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기타 지역은 </a:t>
            </a:r>
            <a:r>
              <a:rPr lang="en" altLang="ko-Kore-KR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</a:t>
            </a:r>
            <a:r>
              <a:rPr lang="en" altLang="ko-Kore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장르가 가장 인기 있음</a:t>
            </a:r>
            <a:r>
              <a:rPr lang="en-US" altLang="ko-KR" sz="4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37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3141475" y="2402631"/>
            <a:ext cx="7052849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연도별</a:t>
            </a:r>
            <a:endParaRPr kumimoji="1" lang="en-US" altLang="ko-Kore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게임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 장르 트렌드</a:t>
            </a:r>
            <a:endParaRPr kumimoji="1" lang="ko-Kore-KR" altLang="en-US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1692961" y="2484264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CE071647-EE1C-CC47-ABA6-6CB47250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1FC985-E988-2940-B86B-AE03468BD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9DF8B-7F45-CA44-A081-FD3C03E43B49}"/>
              </a:ext>
            </a:extLst>
          </p:cNvPr>
          <p:cNvSpPr txBox="1"/>
          <p:nvPr/>
        </p:nvSpPr>
        <p:spPr>
          <a:xfrm>
            <a:off x="904314" y="1340622"/>
            <a:ext cx="10732994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1980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1990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다른 장르에 비해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Platform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유행함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1990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2000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많은 장르들의 출고량이 증가하기 시작 하면서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Platform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유지했지만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Role - Playing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많이 치고 올라와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위를 차지했습니다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18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CE071647-EE1C-CC47-ABA6-6CB47250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1FC985-E988-2940-B86B-AE03468BD4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9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9DF8B-7F45-CA44-A081-FD3C03E43B49}"/>
              </a:ext>
            </a:extLst>
          </p:cNvPr>
          <p:cNvSpPr txBox="1"/>
          <p:nvPr/>
        </p:nvSpPr>
        <p:spPr>
          <a:xfrm>
            <a:off x="729503" y="1389265"/>
            <a:ext cx="10732994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2010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게임시장이 가장 활발해진 시대로써 그 중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Action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과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Sports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가 급격하게 출고량이 증가했습니다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2010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2020</a:t>
            </a:r>
            <a:r>
              <a:rPr lang="ko-KR" altLang="en-US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b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저번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2000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~ 2010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년대 보다 전체적인 출고량이 줄었지만 </a:t>
            </a:r>
            <a:r>
              <a:rPr lang="en" altLang="ko-Kore-KR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Shooter </a:t>
            </a:r>
            <a:r>
              <a:rPr lang="ko-KR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장르</a:t>
            </a:r>
            <a:r>
              <a:rPr lang="ko-KR" altLang="en-US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만이 유일하게 증가하고 있습니다</a:t>
            </a:r>
            <a:r>
              <a:rPr lang="en-US" altLang="ko-KR" sz="3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8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ECCD2-9C55-6A4A-805A-F4AF0FC70DEB}"/>
              </a:ext>
            </a:extLst>
          </p:cNvPr>
          <p:cNvSpPr txBox="1">
            <a:spLocks/>
          </p:cNvSpPr>
          <p:nvPr/>
        </p:nvSpPr>
        <p:spPr>
          <a:xfrm>
            <a:off x="3141475" y="2402631"/>
            <a:ext cx="8486233" cy="18480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출고량이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 높은 </a:t>
            </a:r>
            <a:endParaRPr kumimoji="1" lang="en-US" altLang="ko-KR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ore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게임</a:t>
            </a:r>
            <a:r>
              <a:rPr kumimoji="1" lang="ko-KR" altLang="en-US" sz="4800" b="1" spc="300" dirty="0">
                <a:latin typeface="Jalnan OTF" panose="020B0600000101010101" pitchFamily="34" charset="-127"/>
                <a:ea typeface="Jalnan OTF" panose="020B0600000101010101" pitchFamily="34" charset="-127"/>
              </a:rPr>
              <a:t>에 대한 분석 및 시각화</a:t>
            </a:r>
            <a:endParaRPr kumimoji="1" lang="ko-Kore-KR" altLang="en-US" sz="4800" b="1" spc="3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80439-28C9-9C44-9557-7A35E1AD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441"/>
          <a:stretch/>
        </p:blipFill>
        <p:spPr>
          <a:xfrm>
            <a:off x="247218" y="2508978"/>
            <a:ext cx="3290005" cy="16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699</Words>
  <Application>Microsoft Macintosh PowerPoint</Application>
  <PresentationFormat>와이드스크린</PresentationFormat>
  <Paragraphs>53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BM JUA OTF</vt:lpstr>
      <vt:lpstr>Jalnan OTF</vt:lpstr>
      <vt:lpstr>Arial</vt:lpstr>
      <vt:lpstr>Calibri</vt:lpstr>
      <vt:lpstr>Calibri Light</vt:lpstr>
      <vt:lpstr>Office 테마</vt:lpstr>
      <vt:lpstr>Section 1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 Project</dc:title>
  <dc:creator>주재환</dc:creator>
  <cp:lastModifiedBy>주재환</cp:lastModifiedBy>
  <cp:revision>8</cp:revision>
  <dcterms:created xsi:type="dcterms:W3CDTF">2022-02-14T08:28:46Z</dcterms:created>
  <dcterms:modified xsi:type="dcterms:W3CDTF">2022-02-16T05:09:04Z</dcterms:modified>
</cp:coreProperties>
</file>