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1263066-3A87-421F-82C2-29F6D8CA0D67}">
  <a:tblStyle styleId="{01263066-3A87-421F-82C2-29F6D8CA0D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4.xml"/><Relationship Id="rId22" Type="http://schemas.openxmlformats.org/officeDocument/2006/relationships/font" Target="fonts/Lato-bold.fntdata"/><Relationship Id="rId10" Type="http://schemas.openxmlformats.org/officeDocument/2006/relationships/slide" Target="slides/slide3.xml"/><Relationship Id="rId21" Type="http://schemas.openxmlformats.org/officeDocument/2006/relationships/font" Target="fonts/Lato-regular.fntdata"/><Relationship Id="rId13" Type="http://schemas.openxmlformats.org/officeDocument/2006/relationships/slide" Target="slides/slide6.xml"/><Relationship Id="rId24" Type="http://schemas.openxmlformats.org/officeDocument/2006/relationships/font" Target="fonts/Lato-boldItalic.fntdata"/><Relationship Id="rId12" Type="http://schemas.openxmlformats.org/officeDocument/2006/relationships/slide" Target="slides/slide5.xml"/><Relationship Id="rId23" Type="http://schemas.openxmlformats.org/officeDocument/2006/relationships/font" Target="fonts/La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PlayfairDisplay-regular.fntdata"/><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PlayfairDisplay-italic.fntdata"/><Relationship Id="rId6" Type="http://schemas.openxmlformats.org/officeDocument/2006/relationships/slideMaster" Target="slideMasters/slideMaster2.xml"/><Relationship Id="rId18" Type="http://schemas.openxmlformats.org/officeDocument/2006/relationships/font" Target="fonts/PlayfairDisplay-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anslate.googleusercontent.com/translate_c?depth=1&amp;rurl=translate.google.com&amp;sl=en&amp;sp=nmt4&amp;tl=ko&amp;u=https://en.m.wikipedia.org/wiki/Short-time_Fourier_transform&amp;xid=25657,15700022,15700186,15700191,15700256,15700259&amp;usg=ALkJrhg0zEwFd2n2NC-_3nhvzz_fJn9a7Q" TargetMode="External"/><Relationship Id="rId3" Type="http://schemas.openxmlformats.org/officeDocument/2006/relationships/hyperlink" Target="https://translate.googleusercontent.com/translate_c?depth=1&amp;rurl=translate.google.com&amp;sl=en&amp;sp=nmt4&amp;tl=ko&amp;u=https://en.m.wikipedia.org/wiki/Continuous_wavelet_transform&amp;xid=25657,15700022,15700186,15700191,15700256,15700259&amp;usg=ALkJrhhizJ2r1fFsiHu0JjUO0uHcU6dXow"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beddae19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beddae19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b79ded280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5b79ded280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ko" sz="1800">
                <a:solidFill>
                  <a:schemeClr val="dk2"/>
                </a:solidFill>
                <a:latin typeface="Lato"/>
                <a:ea typeface="Lato"/>
                <a:cs typeface="Lato"/>
                <a:sym typeface="Lato"/>
              </a:rPr>
              <a:t>주제랑 같이 데이터의 문제점 말해야하고, 기존의 연구들을 간략하게 말해야하는데 여기서 그 트리플 클래시피케이션 하던것도 말해야함. 아 병들 설명도 언니 데이터 이미지 필요하면 말해주세여 그 시그널 그림이나 다 있어여 혹시 아니에요 잠시만</a:t>
            </a:r>
            <a:endParaRPr sz="1800">
              <a:solidFill>
                <a:schemeClr val="dk2"/>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beddae19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beddae19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COPD COPD</a:t>
            </a:r>
            <a:endParaRPr/>
          </a:p>
          <a:p>
            <a:pPr indent="0" lvl="0" marL="0" rtl="0" algn="l">
              <a:spcBef>
                <a:spcPts val="0"/>
              </a:spcBef>
              <a:spcAft>
                <a:spcPts val="0"/>
              </a:spcAft>
              <a:buNone/>
            </a:pPr>
            <a:r>
              <a:rPr lang="ko"/>
              <a:t>URTI Hearthy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beddae19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beddae19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ko"/>
              <a:t>S 변환은 단시간 푸리에 변환 (STFT) 또는 웨이블릿 변환 (WT)의 확장의 가변 윈도우</a:t>
            </a:r>
            <a:endParaRPr/>
          </a:p>
          <a:p>
            <a:pPr indent="0" lvl="0" marL="457200" rtl="0" algn="l">
              <a:spcBef>
                <a:spcPts val="1600"/>
              </a:spcBef>
              <a:spcAft>
                <a:spcPts val="0"/>
              </a:spcAft>
              <a:buNone/>
            </a:pPr>
            <a:r>
              <a:rPr lang="ko"/>
              <a:t>확장 가능한 로컬 화 가우시안 윈도우 (Gaussian window)를 기반으로하며 주파수 종속 해상도를 제공</a:t>
            </a:r>
            <a:endParaRPr/>
          </a:p>
          <a:p>
            <a:pPr indent="0" lvl="0" marL="457200" rtl="0" algn="l">
              <a:spcBef>
                <a:spcPts val="1600"/>
              </a:spcBef>
              <a:spcAft>
                <a:spcPts val="1600"/>
              </a:spcAft>
              <a:buNone/>
            </a:pPr>
            <a:r>
              <a:rPr i="1" lang="ko" sz="1200">
                <a:solidFill>
                  <a:srgbClr val="222222"/>
                </a:solidFill>
                <a:highlight>
                  <a:srgbClr val="FFFFFF"/>
                </a:highlight>
                <a:latin typeface="Lato"/>
                <a:ea typeface="Lato"/>
                <a:cs typeface="Lato"/>
                <a:sym typeface="Lato"/>
              </a:rPr>
              <a:t>S</a:t>
            </a:r>
            <a:r>
              <a:rPr lang="ko" sz="1200">
                <a:solidFill>
                  <a:srgbClr val="222222"/>
                </a:solidFill>
                <a:highlight>
                  <a:srgbClr val="FFFFFF"/>
                </a:highlight>
                <a:latin typeface="Lato"/>
                <a:ea typeface="Lato"/>
                <a:cs typeface="Lato"/>
                <a:sym typeface="Lato"/>
              </a:rPr>
              <a:t> 변환은 </a:t>
            </a:r>
            <a:r>
              <a:rPr lang="ko" sz="1200" u="sng">
                <a:solidFill>
                  <a:srgbClr val="6B4BA1"/>
                </a:solidFill>
                <a:highlight>
                  <a:srgbClr val="FFFFFF"/>
                </a:highlight>
                <a:latin typeface="Lato"/>
                <a:ea typeface="Lato"/>
                <a:cs typeface="Lato"/>
                <a:sym typeface="Lato"/>
                <a:hlinkClick r:id="rId2"/>
              </a:rPr>
              <a:t>단시간 푸리에 변환</a:t>
            </a:r>
            <a:r>
              <a:rPr lang="ko" sz="1200">
                <a:solidFill>
                  <a:srgbClr val="222222"/>
                </a:solidFill>
                <a:highlight>
                  <a:srgbClr val="FFFFFF"/>
                </a:highlight>
                <a:latin typeface="Lato"/>
                <a:ea typeface="Lato"/>
                <a:cs typeface="Lato"/>
                <a:sym typeface="Lato"/>
              </a:rPr>
              <a:t> (STFT)의 일반화이며, </a:t>
            </a:r>
            <a:r>
              <a:rPr lang="ko" sz="1200" u="sng">
                <a:solidFill>
                  <a:srgbClr val="6B4BA1"/>
                </a:solidFill>
                <a:highlight>
                  <a:srgbClr val="FFFFFF"/>
                </a:highlight>
                <a:latin typeface="Lato"/>
                <a:ea typeface="Lato"/>
                <a:cs typeface="Lato"/>
                <a:sym typeface="Lato"/>
                <a:hlinkClick r:id="rId3"/>
              </a:rPr>
              <a:t>연속 웨이브 렛 변환을</a:t>
            </a:r>
            <a:r>
              <a:rPr lang="ko" sz="1200">
                <a:solidFill>
                  <a:srgbClr val="222222"/>
                </a:solidFill>
                <a:highlight>
                  <a:srgbClr val="FFFFFF"/>
                </a:highlight>
                <a:latin typeface="Lato"/>
                <a:ea typeface="Lato"/>
                <a:cs typeface="Lato"/>
                <a:sym typeface="Lato"/>
              </a:rPr>
              <a:t> 확장하고 그 단점을 극복한다. 하나는 변조 정현파가 시간 축에 대해 고정되어있다. 이것은 </a:t>
            </a:r>
            <a:r>
              <a:rPr i="1" lang="ko" sz="1200">
                <a:solidFill>
                  <a:srgbClr val="222222"/>
                </a:solidFill>
                <a:highlight>
                  <a:srgbClr val="FFFFFF"/>
                </a:highlight>
                <a:latin typeface="Lato"/>
                <a:ea typeface="Lato"/>
                <a:cs typeface="Lato"/>
                <a:sym typeface="Lato"/>
              </a:rPr>
              <a:t>S</a:t>
            </a:r>
            <a:r>
              <a:rPr lang="ko" sz="1200">
                <a:solidFill>
                  <a:srgbClr val="222222"/>
                </a:solidFill>
                <a:highlight>
                  <a:srgbClr val="FFFFFF"/>
                </a:highlight>
                <a:latin typeface="Lato"/>
                <a:ea typeface="Lato"/>
                <a:cs typeface="Lato"/>
                <a:sym typeface="Lato"/>
              </a:rPr>
              <a:t> 변환에서 확장 가능한 Gaussian 윈도우 확장과 변환을 지역화합니다.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eddae19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eddae19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beddae19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beddae19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200">
                <a:latin typeface="Lato"/>
                <a:ea typeface="Lato"/>
                <a:cs typeface="Lato"/>
                <a:sym typeface="Lato"/>
              </a:rPr>
              <a:t>사실 wheeze와 crackle이 병의 진단에 있어 의미있는 특징이라 생각하여 논문의 네트워크를 pre-training 시킨 후 fine-tuning 해보고 싶었지만, 공개된 코드가 없었습니다.</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ko" sz="1200">
                <a:latin typeface="Lato"/>
                <a:ea typeface="Lato"/>
                <a:cs typeface="Lato"/>
                <a:sym typeface="Lato"/>
              </a:rPr>
              <a:t>만든 네트워크로 pre-training 시켜보고자 했으나 잘라낸 오디오 파일에 wheeze와 crackle의 여부를 알수있도록 데이터를 수정하기에는 시간이 촉박하여 수행하지 못했습니다.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beddae19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beddae19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eddae19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eddae19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9" name="Shape 59"/>
        <p:cNvGrpSpPr/>
        <p:nvPr/>
      </p:nvGrpSpPr>
      <p:grpSpPr>
        <a:xfrm>
          <a:off x="0" y="0"/>
          <a:ext cx="0" cy="0"/>
          <a:chOff x="0" y="0"/>
          <a:chExt cx="0" cy="0"/>
        </a:xfrm>
      </p:grpSpPr>
      <p:sp>
        <p:nvSpPr>
          <p:cNvPr id="60" name="Google Shape;60;p14"/>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63" name="Google Shape;63;p14"/>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64" name="Google Shape;64;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5"/>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8" name="Google Shape;6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72" name="Google Shape;72;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0" name="Google Shape;80;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19"/>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4" name="Google Shape;84;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85" name="Shape 85"/>
        <p:cNvGrpSpPr/>
        <p:nvPr/>
      </p:nvGrpSpPr>
      <p:grpSpPr>
        <a:xfrm>
          <a:off x="0" y="0"/>
          <a:ext cx="0" cy="0"/>
          <a:chOff x="0" y="0"/>
          <a:chExt cx="0" cy="0"/>
        </a:xfrm>
      </p:grpSpPr>
      <p:sp>
        <p:nvSpPr>
          <p:cNvPr id="86" name="Google Shape;86;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87" name="Google Shape;87;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 name="Google Shape;90;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21"/>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2" name="Google Shape;92;p2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3" name="Google Shape;93;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4" name="Google Shape;94;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5" name="Shape 95"/>
        <p:cNvGrpSpPr/>
        <p:nvPr/>
      </p:nvGrpSpPr>
      <p:grpSpPr>
        <a:xfrm>
          <a:off x="0" y="0"/>
          <a:ext cx="0" cy="0"/>
          <a:chOff x="0" y="0"/>
          <a:chExt cx="0" cy="0"/>
        </a:xfrm>
      </p:grpSpPr>
      <p:sp>
        <p:nvSpPr>
          <p:cNvPr id="96" name="Google Shape;96;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7" name="Google Shape;97;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8" name="Shape 98"/>
        <p:cNvGrpSpPr/>
        <p:nvPr/>
      </p:nvGrpSpPr>
      <p:grpSpPr>
        <a:xfrm>
          <a:off x="0" y="0"/>
          <a:ext cx="0" cy="0"/>
          <a:chOff x="0" y="0"/>
          <a:chExt cx="0" cy="0"/>
        </a:xfrm>
      </p:grpSpPr>
      <p:sp>
        <p:nvSpPr>
          <p:cNvPr id="99" name="Google Shape;99;p2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101" name="Google Shape;101;p23"/>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2" name="Google Shape;102;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58" name="Google Shape;5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jp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3096250" y="1175775"/>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ko" sz="2400"/>
              <a:t>Detection of Respiratory diseases using respiratory sounds</a:t>
            </a:r>
            <a:endParaRPr sz="2400"/>
          </a:p>
        </p:txBody>
      </p:sp>
      <p:sp>
        <p:nvSpPr>
          <p:cNvPr id="110" name="Google Shape;110;p25"/>
          <p:cNvSpPr txBox="1"/>
          <p:nvPr>
            <p:ph idx="1" type="subTitle"/>
          </p:nvPr>
        </p:nvSpPr>
        <p:spPr>
          <a:xfrm>
            <a:off x="3096238" y="3397105"/>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1200"/>
              <a:t>12161664 주지윤</a:t>
            </a:r>
            <a:endParaRPr sz="1200"/>
          </a:p>
          <a:p>
            <a:pPr indent="0" lvl="0" marL="0" rtl="0" algn="ctr">
              <a:spcBef>
                <a:spcPts val="0"/>
              </a:spcBef>
              <a:spcAft>
                <a:spcPts val="0"/>
              </a:spcAft>
              <a:buNone/>
            </a:pPr>
            <a:r>
              <a:rPr lang="ko" sz="1200"/>
              <a:t> 12161673 최은진</a:t>
            </a:r>
            <a:endParaRPr sz="1200"/>
          </a:p>
          <a:p>
            <a:pPr indent="0" lvl="0" marL="0" rtl="0" algn="ctr">
              <a:spcBef>
                <a:spcPts val="0"/>
              </a:spcBef>
              <a:spcAft>
                <a:spcPts val="0"/>
              </a:spcAft>
              <a:buNone/>
            </a:pPr>
            <a:r>
              <a:rPr lang="ko" sz="1200"/>
              <a:t>12151478  정새하</a:t>
            </a:r>
            <a:endParaRPr sz="1200"/>
          </a:p>
          <a:p>
            <a:pPr indent="0" lvl="0" marL="0" rtl="0" algn="ctr">
              <a:spcBef>
                <a:spcPts val="0"/>
              </a:spcBef>
              <a:spcAft>
                <a:spcPts val="0"/>
              </a:spcAft>
              <a:buNone/>
            </a:pPr>
            <a:r>
              <a:t/>
            </a:r>
            <a:endParaRPr sz="1200"/>
          </a:p>
        </p:txBody>
      </p:sp>
      <p:sp>
        <p:nvSpPr>
          <p:cNvPr id="111" name="Google Shape;111;p25"/>
          <p:cNvSpPr txBox="1"/>
          <p:nvPr/>
        </p:nvSpPr>
        <p:spPr>
          <a:xfrm>
            <a:off x="3450750" y="2812400"/>
            <a:ext cx="2242500" cy="58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solidFill>
                  <a:srgbClr val="F3F3F3"/>
                </a:solidFill>
                <a:latin typeface="Playfair Display"/>
                <a:ea typeface="Playfair Display"/>
                <a:cs typeface="Playfair Display"/>
                <a:sym typeface="Playfair Display"/>
              </a:rPr>
              <a:t>멀티미디어 컴퓨팅 프로젝트</a:t>
            </a:r>
            <a:endParaRPr sz="1000">
              <a:solidFill>
                <a:srgbClr val="F3F3F3"/>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CONTENTS</a:t>
            </a:r>
            <a:endParaRPr/>
          </a:p>
        </p:txBody>
      </p:sp>
      <p:sp>
        <p:nvSpPr>
          <p:cNvPr id="117" name="Google Shape;117;p26"/>
          <p:cNvSpPr txBox="1"/>
          <p:nvPr>
            <p:ph idx="1" type="body"/>
          </p:nvPr>
        </p:nvSpPr>
        <p:spPr>
          <a:xfrm>
            <a:off x="311700" y="11210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a:t>What is our Topic</a:t>
            </a:r>
            <a:endParaRPr/>
          </a:p>
          <a:p>
            <a:pPr indent="0" lvl="0" marL="457200" rtl="0" algn="l">
              <a:lnSpc>
                <a:spcPct val="100000"/>
              </a:lnSpc>
              <a:spcBef>
                <a:spcPts val="50"/>
              </a:spcBef>
              <a:spcAft>
                <a:spcPts val="0"/>
              </a:spcAft>
              <a:buNone/>
            </a:pPr>
            <a:r>
              <a:t/>
            </a:r>
            <a:endParaRPr/>
          </a:p>
          <a:p>
            <a:pPr indent="-342900" lvl="0" marL="457200" rtl="0" algn="l">
              <a:lnSpc>
                <a:spcPct val="100000"/>
              </a:lnSpc>
              <a:spcBef>
                <a:spcPts val="50"/>
              </a:spcBef>
              <a:spcAft>
                <a:spcPts val="0"/>
              </a:spcAft>
              <a:buSzPts val="1800"/>
              <a:buChar char="-"/>
            </a:pPr>
            <a:r>
              <a:rPr lang="ko"/>
              <a:t>preprocessing</a:t>
            </a:r>
            <a:endParaRPr/>
          </a:p>
          <a:p>
            <a:pPr indent="-317500" lvl="1" marL="914400" rtl="0" algn="l">
              <a:lnSpc>
                <a:spcPct val="100000"/>
              </a:lnSpc>
              <a:spcBef>
                <a:spcPts val="50"/>
              </a:spcBef>
              <a:spcAft>
                <a:spcPts val="0"/>
              </a:spcAft>
              <a:buSzPts val="1400"/>
              <a:buChar char="-"/>
            </a:pPr>
            <a:r>
              <a:rPr lang="ko"/>
              <a:t>STFT(Short Time Fourier Transform)</a:t>
            </a:r>
            <a:endParaRPr/>
          </a:p>
          <a:p>
            <a:pPr indent="-317500" lvl="1" marL="914400" rtl="0" algn="l">
              <a:lnSpc>
                <a:spcPct val="100000"/>
              </a:lnSpc>
              <a:spcBef>
                <a:spcPts val="50"/>
              </a:spcBef>
              <a:spcAft>
                <a:spcPts val="0"/>
              </a:spcAft>
              <a:buSzPts val="1400"/>
              <a:buChar char="-"/>
            </a:pPr>
            <a:r>
              <a:rPr lang="ko"/>
              <a:t>S-Transform(stockwell transform)</a:t>
            </a:r>
            <a:endParaRPr/>
          </a:p>
          <a:p>
            <a:pPr indent="0" lvl="0" marL="914400" rtl="0" algn="l">
              <a:lnSpc>
                <a:spcPct val="100000"/>
              </a:lnSpc>
              <a:spcBef>
                <a:spcPts val="50"/>
              </a:spcBef>
              <a:spcAft>
                <a:spcPts val="0"/>
              </a:spcAft>
              <a:buNone/>
            </a:pPr>
            <a:r>
              <a:t/>
            </a:r>
            <a:endParaRPr/>
          </a:p>
          <a:p>
            <a:pPr indent="-342900" lvl="0" marL="457200" rtl="0" algn="l">
              <a:lnSpc>
                <a:spcPct val="100000"/>
              </a:lnSpc>
              <a:spcBef>
                <a:spcPts val="50"/>
              </a:spcBef>
              <a:spcAft>
                <a:spcPts val="0"/>
              </a:spcAft>
              <a:buSzPts val="1800"/>
              <a:buChar char="-"/>
            </a:pPr>
            <a:r>
              <a:rPr lang="ko"/>
              <a:t>network</a:t>
            </a:r>
            <a:endParaRPr/>
          </a:p>
          <a:p>
            <a:pPr indent="-317500" lvl="1" marL="914400" rtl="0" algn="l">
              <a:lnSpc>
                <a:spcPct val="100000"/>
              </a:lnSpc>
              <a:spcBef>
                <a:spcPts val="50"/>
              </a:spcBef>
              <a:spcAft>
                <a:spcPts val="0"/>
              </a:spcAft>
              <a:buSzPts val="1400"/>
              <a:buChar char="-"/>
            </a:pPr>
            <a:r>
              <a:rPr lang="ko"/>
              <a:t>CRNN</a:t>
            </a:r>
            <a:endParaRPr/>
          </a:p>
          <a:p>
            <a:pPr indent="-317500" lvl="1" marL="914400" rtl="0" algn="l">
              <a:lnSpc>
                <a:spcPct val="100000"/>
              </a:lnSpc>
              <a:spcBef>
                <a:spcPts val="50"/>
              </a:spcBef>
              <a:spcAft>
                <a:spcPts val="0"/>
              </a:spcAft>
              <a:buSzPts val="1400"/>
              <a:buChar char="-"/>
            </a:pPr>
            <a:r>
              <a:rPr lang="ko"/>
              <a:t>Resnet</a:t>
            </a:r>
            <a:endParaRPr/>
          </a:p>
          <a:p>
            <a:pPr indent="0" lvl="0" marL="914400" rtl="0" algn="l">
              <a:lnSpc>
                <a:spcPct val="100000"/>
              </a:lnSpc>
              <a:spcBef>
                <a:spcPts val="50"/>
              </a:spcBef>
              <a:spcAft>
                <a:spcPts val="0"/>
              </a:spcAft>
              <a:buNone/>
            </a:pPr>
            <a:r>
              <a:t/>
            </a:r>
            <a:endParaRPr/>
          </a:p>
          <a:p>
            <a:pPr indent="-342900" lvl="0" marL="457200" rtl="0" algn="l">
              <a:lnSpc>
                <a:spcPct val="100000"/>
              </a:lnSpc>
              <a:spcBef>
                <a:spcPts val="50"/>
              </a:spcBef>
              <a:spcAft>
                <a:spcPts val="50"/>
              </a:spcAft>
              <a:buSzPts val="1800"/>
              <a:buChar char="-"/>
            </a:pPr>
            <a:r>
              <a:rPr lang="ko"/>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262864" y="362182"/>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ko"/>
              <a:t>Our Topic is ...</a:t>
            </a:r>
            <a:endParaRPr/>
          </a:p>
        </p:txBody>
      </p:sp>
      <p:pic>
        <p:nvPicPr>
          <p:cNvPr id="123" name="Google Shape;123;p27"/>
          <p:cNvPicPr preferRelativeResize="0"/>
          <p:nvPr/>
        </p:nvPicPr>
        <p:blipFill rotWithShape="1">
          <a:blip r:embed="rId3">
            <a:alphaModFix/>
          </a:blip>
          <a:srcRect b="0" l="0" r="67727" t="0"/>
          <a:stretch/>
        </p:blipFill>
        <p:spPr>
          <a:xfrm>
            <a:off x="1389257" y="2423566"/>
            <a:ext cx="790203" cy="700700"/>
          </a:xfrm>
          <a:prstGeom prst="rect">
            <a:avLst/>
          </a:prstGeom>
          <a:noFill/>
          <a:ln>
            <a:noFill/>
          </a:ln>
        </p:spPr>
      </p:pic>
      <p:pic>
        <p:nvPicPr>
          <p:cNvPr id="124" name="Google Shape;124;p27"/>
          <p:cNvPicPr preferRelativeResize="0"/>
          <p:nvPr/>
        </p:nvPicPr>
        <p:blipFill rotWithShape="1">
          <a:blip r:embed="rId3">
            <a:alphaModFix/>
          </a:blip>
          <a:srcRect b="0" l="32924" r="34801" t="0"/>
          <a:stretch/>
        </p:blipFill>
        <p:spPr>
          <a:xfrm>
            <a:off x="2144195" y="2423566"/>
            <a:ext cx="790203" cy="700700"/>
          </a:xfrm>
          <a:prstGeom prst="rect">
            <a:avLst/>
          </a:prstGeom>
          <a:noFill/>
          <a:ln>
            <a:noFill/>
          </a:ln>
        </p:spPr>
      </p:pic>
      <p:pic>
        <p:nvPicPr>
          <p:cNvPr id="125" name="Google Shape;125;p27"/>
          <p:cNvPicPr preferRelativeResize="0"/>
          <p:nvPr/>
        </p:nvPicPr>
        <p:blipFill rotWithShape="1">
          <a:blip r:embed="rId3">
            <a:alphaModFix/>
          </a:blip>
          <a:srcRect b="0" l="67727" r="0" t="0"/>
          <a:stretch/>
        </p:blipFill>
        <p:spPr>
          <a:xfrm>
            <a:off x="2934398" y="2425305"/>
            <a:ext cx="790203" cy="700700"/>
          </a:xfrm>
          <a:prstGeom prst="rect">
            <a:avLst/>
          </a:prstGeom>
          <a:noFill/>
          <a:ln>
            <a:noFill/>
          </a:ln>
        </p:spPr>
      </p:pic>
      <p:sp>
        <p:nvSpPr>
          <p:cNvPr id="126" name="Google Shape;126;p27"/>
          <p:cNvSpPr txBox="1"/>
          <p:nvPr/>
        </p:nvSpPr>
        <p:spPr>
          <a:xfrm>
            <a:off x="262864" y="839237"/>
            <a:ext cx="4796550" cy="48106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b="1" i="0" lang="ko" sz="1800" u="none" cap="none" strike="noStrike">
                <a:solidFill>
                  <a:schemeClr val="dk2"/>
                </a:solidFill>
                <a:latin typeface="Arial"/>
                <a:ea typeface="Arial"/>
                <a:cs typeface="Arial"/>
                <a:sym typeface="Arial"/>
              </a:rPr>
              <a:t>청진음(호흡기 소리)을 이용한폐질환 분류</a:t>
            </a:r>
            <a:endParaRPr b="0" i="0" sz="1800" u="none" cap="none" strike="noStrike">
              <a:solidFill>
                <a:srgbClr val="000000"/>
              </a:solidFill>
              <a:latin typeface="Arial"/>
              <a:ea typeface="Arial"/>
              <a:cs typeface="Arial"/>
              <a:sym typeface="Arial"/>
            </a:endParaRPr>
          </a:p>
        </p:txBody>
      </p:sp>
      <p:sp>
        <p:nvSpPr>
          <p:cNvPr id="127" name="Google Shape;127;p27"/>
          <p:cNvSpPr txBox="1"/>
          <p:nvPr/>
        </p:nvSpPr>
        <p:spPr>
          <a:xfrm>
            <a:off x="1374449" y="1995525"/>
            <a:ext cx="2898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ko" sz="1200" u="none" cap="none" strike="noStrike">
                <a:solidFill>
                  <a:schemeClr val="dk2"/>
                </a:solidFill>
                <a:latin typeface="Arial"/>
                <a:ea typeface="Arial"/>
                <a:cs typeface="Arial"/>
                <a:sym typeface="Arial"/>
              </a:rPr>
              <a:t>폐음 – 호</a:t>
            </a:r>
            <a:r>
              <a:rPr lang="ko" sz="1200">
                <a:solidFill>
                  <a:schemeClr val="dk2"/>
                </a:solidFill>
              </a:rPr>
              <a:t>흡</a:t>
            </a:r>
            <a:r>
              <a:rPr b="0" i="0" lang="ko" sz="1200" u="none" cap="none" strike="noStrike">
                <a:solidFill>
                  <a:schemeClr val="dk2"/>
                </a:solidFill>
                <a:latin typeface="Arial"/>
                <a:ea typeface="Arial"/>
                <a:cs typeface="Arial"/>
                <a:sym typeface="Arial"/>
              </a:rPr>
              <a:t> 소리</a:t>
            </a:r>
            <a:endParaRPr b="0" i="0" sz="12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ko" sz="1200" u="none" cap="none" strike="noStrike">
                <a:solidFill>
                  <a:schemeClr val="dk2"/>
                </a:solidFill>
                <a:latin typeface="Arial"/>
                <a:ea typeface="Arial"/>
                <a:cs typeface="Arial"/>
                <a:sym typeface="Arial"/>
              </a:rPr>
              <a:t>부잡음 – 병을 판단하는 중요 요소</a:t>
            </a:r>
            <a:endParaRPr/>
          </a:p>
        </p:txBody>
      </p:sp>
      <p:sp>
        <p:nvSpPr>
          <p:cNvPr id="128" name="Google Shape;128;p27"/>
          <p:cNvSpPr txBox="1"/>
          <p:nvPr/>
        </p:nvSpPr>
        <p:spPr>
          <a:xfrm>
            <a:off x="262875" y="1774450"/>
            <a:ext cx="2528700" cy="4812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dk2"/>
              </a:buClr>
              <a:buSzPts val="1400"/>
              <a:buChar char="-"/>
            </a:pPr>
            <a:r>
              <a:rPr b="0" i="0" lang="ko" sz="1400" u="none" cap="none" strike="noStrike">
                <a:solidFill>
                  <a:schemeClr val="dk2"/>
                </a:solidFill>
                <a:latin typeface="Arial"/>
                <a:ea typeface="Arial"/>
                <a:cs typeface="Arial"/>
                <a:sym typeface="Arial"/>
              </a:rPr>
              <a:t>청진음(호흡기</a:t>
            </a:r>
            <a:r>
              <a:rPr lang="ko">
                <a:solidFill>
                  <a:schemeClr val="dk2"/>
                </a:solidFill>
              </a:rPr>
              <a:t> </a:t>
            </a:r>
            <a:r>
              <a:rPr b="0" i="0" lang="ko" sz="1400" u="none" cap="none" strike="noStrike">
                <a:solidFill>
                  <a:schemeClr val="dk2"/>
                </a:solidFill>
                <a:latin typeface="Arial"/>
                <a:ea typeface="Arial"/>
                <a:cs typeface="Arial"/>
                <a:sym typeface="Arial"/>
              </a:rPr>
              <a:t>소리)</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 name="Google Shape;129;p27"/>
          <p:cNvSpPr txBox="1"/>
          <p:nvPr/>
        </p:nvSpPr>
        <p:spPr>
          <a:xfrm>
            <a:off x="162825" y="3740925"/>
            <a:ext cx="8940000" cy="12993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chemeClr val="dk2"/>
              </a:buClr>
              <a:buSzPts val="1400"/>
              <a:buFont typeface="Arial"/>
              <a:buChar char="-"/>
            </a:pPr>
            <a:r>
              <a:rPr b="0" i="0" lang="ko" sz="1400" u="none" cap="none" strike="noStrike">
                <a:solidFill>
                  <a:schemeClr val="dk2"/>
                </a:solidFill>
                <a:latin typeface="Arial"/>
                <a:ea typeface="Arial"/>
                <a:cs typeface="Arial"/>
                <a:sym typeface="Arial"/>
              </a:rPr>
              <a:t>이전 연구</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ko" sz="1400" u="none" cap="none" strike="noStrike">
                <a:solidFill>
                  <a:schemeClr val="dk2"/>
                </a:solidFill>
                <a:latin typeface="Arial"/>
                <a:ea typeface="Arial"/>
                <a:cs typeface="Arial"/>
                <a:sym typeface="Arial"/>
              </a:rPr>
              <a:t>  </a:t>
            </a:r>
            <a:r>
              <a:rPr b="0" i="1" lang="ko" sz="1200" u="none" cap="none" strike="noStrike">
                <a:solidFill>
                  <a:schemeClr val="dk2"/>
                </a:solidFill>
                <a:latin typeface="Arial"/>
                <a:ea typeface="Arial"/>
                <a:cs typeface="Arial"/>
                <a:sym typeface="Arial"/>
              </a:rPr>
              <a:t>Triple-Classification of Respiratory Sounds Using Optimized</a:t>
            </a:r>
            <a:r>
              <a:rPr lang="ko"/>
              <a:t> </a:t>
            </a:r>
            <a:r>
              <a:rPr b="0" i="1" lang="ko" sz="1200" u="none" cap="none" strike="noStrike">
                <a:solidFill>
                  <a:schemeClr val="dk2"/>
                </a:solidFill>
                <a:latin typeface="Arial"/>
                <a:ea typeface="Arial"/>
                <a:cs typeface="Arial"/>
                <a:sym typeface="Arial"/>
              </a:rPr>
              <a:t>S-Transform and Deep Residual Networks(IEEE 2019)</a:t>
            </a:r>
            <a:endParaRPr/>
          </a:p>
          <a:p>
            <a:pPr indent="0" lvl="0" marL="0" marR="0" rtl="0" algn="l">
              <a:lnSpc>
                <a:spcPct val="100000"/>
              </a:lnSpc>
              <a:spcBef>
                <a:spcPts val="0"/>
              </a:spcBef>
              <a:spcAft>
                <a:spcPts val="0"/>
              </a:spcAft>
              <a:buNone/>
            </a:pPr>
            <a:r>
              <a:rPr b="0" i="0" lang="ko" sz="1200" u="none" cap="none" strike="noStrike">
                <a:solidFill>
                  <a:schemeClr val="dk2"/>
                </a:solidFill>
                <a:latin typeface="Arial"/>
                <a:ea typeface="Arial"/>
                <a:cs typeface="Arial"/>
                <a:sym typeface="Arial"/>
              </a:rPr>
              <a:t>   : 청진음에 대하여 전처리에 따른 폐음과 부잡음 분류의 정확도</a:t>
            </a:r>
            <a:r>
              <a:rPr lang="ko" sz="1200">
                <a:solidFill>
                  <a:schemeClr val="dk2"/>
                </a:solidFill>
              </a:rPr>
              <a:t> </a:t>
            </a:r>
            <a:r>
              <a:rPr b="0" i="0" lang="ko" sz="1200" u="none" cap="none" strike="noStrike">
                <a:solidFill>
                  <a:schemeClr val="dk2"/>
                </a:solidFill>
                <a:latin typeface="Arial"/>
                <a:ea typeface="Arial"/>
                <a:cs typeface="Arial"/>
                <a:sym typeface="Arial"/>
              </a:rPr>
              <a:t>연구. </a:t>
            </a:r>
            <a:endParaRPr b="0" i="0" sz="12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ko" sz="1200" u="none" cap="none" strike="noStrike">
                <a:solidFill>
                  <a:schemeClr val="dk2"/>
                </a:solidFill>
                <a:latin typeface="Arial"/>
                <a:ea typeface="Arial"/>
                <a:cs typeface="Arial"/>
                <a:sym typeface="Arial"/>
              </a:rPr>
              <a:t>최종적으로 Optimized S-Transform Spectrogram -&gt;</a:t>
            </a:r>
            <a:r>
              <a:rPr lang="ko"/>
              <a:t> </a:t>
            </a:r>
            <a:r>
              <a:rPr b="0" i="0" lang="ko" sz="1200" u="none" cap="none" strike="noStrike">
                <a:solidFill>
                  <a:schemeClr val="dk2"/>
                </a:solidFill>
                <a:latin typeface="Arial"/>
                <a:ea typeface="Arial"/>
                <a:cs typeface="Arial"/>
                <a:sym typeface="Arial"/>
              </a:rPr>
              <a:t>Resnet 과정을 통해 98.79% 정확도로 Wheezing,</a:t>
            </a:r>
            <a:r>
              <a:rPr lang="ko" sz="1200">
                <a:solidFill>
                  <a:schemeClr val="dk2"/>
                </a:solidFill>
              </a:rPr>
              <a:t> </a:t>
            </a:r>
            <a:r>
              <a:rPr b="0" i="0" lang="ko" sz="1200" u="none" cap="none" strike="noStrike">
                <a:solidFill>
                  <a:schemeClr val="dk2"/>
                </a:solidFill>
                <a:latin typeface="Arial"/>
                <a:ea typeface="Arial"/>
                <a:cs typeface="Arial"/>
                <a:sym typeface="Arial"/>
              </a:rPr>
              <a:t>Crackle, Normal sound로 분류</a:t>
            </a:r>
            <a:endParaRPr b="0" i="0" sz="12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0" i="0" lang="ko" sz="1200" u="none" cap="none" strike="noStrike">
                <a:solidFill>
                  <a:schemeClr val="dk2"/>
                </a:solidFill>
                <a:latin typeface="Arial"/>
                <a:ea typeface="Arial"/>
                <a:cs typeface="Arial"/>
                <a:sym typeface="Arial"/>
              </a:rPr>
              <a:t>  </a:t>
            </a:r>
            <a:endParaRPr/>
          </a:p>
        </p:txBody>
      </p:sp>
      <p:sp>
        <p:nvSpPr>
          <p:cNvPr id="130" name="Google Shape;130;p27"/>
          <p:cNvSpPr txBox="1"/>
          <p:nvPr/>
        </p:nvSpPr>
        <p:spPr>
          <a:xfrm>
            <a:off x="4114800" y="2114550"/>
            <a:ext cx="9144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k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1" name="Google Shape;131;p27"/>
          <p:cNvSpPr txBox="1"/>
          <p:nvPr/>
        </p:nvSpPr>
        <p:spPr>
          <a:xfrm>
            <a:off x="4529800" y="1147581"/>
            <a:ext cx="4362600" cy="84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ko">
                <a:solidFill>
                  <a:schemeClr val="dk2"/>
                </a:solidFill>
              </a:rPr>
              <a:t>-데이터</a:t>
            </a:r>
            <a:endParaRPr>
              <a:solidFill>
                <a:schemeClr val="dk2"/>
              </a:solidFill>
            </a:endParaRPr>
          </a:p>
          <a:p>
            <a:pPr indent="0" lvl="0" marL="0" rtl="0" algn="l">
              <a:spcBef>
                <a:spcPts val="0"/>
              </a:spcBef>
              <a:spcAft>
                <a:spcPts val="0"/>
              </a:spcAft>
              <a:buNone/>
            </a:pPr>
            <a:r>
              <a:rPr lang="ko" sz="1200">
                <a:solidFill>
                  <a:schemeClr val="dk2"/>
                </a:solidFill>
              </a:rPr>
              <a:t>   ICBHI 2017 Respiratory Sound Database</a:t>
            </a:r>
            <a:r>
              <a:rPr lang="ko">
                <a:solidFill>
                  <a:schemeClr val="dk2"/>
                </a:solidFill>
              </a:rPr>
              <a:t>. </a:t>
            </a:r>
            <a:endParaRPr/>
          </a:p>
        </p:txBody>
      </p:sp>
      <p:sp>
        <p:nvSpPr>
          <p:cNvPr id="132" name="Google Shape;132;p27"/>
          <p:cNvSpPr txBox="1"/>
          <p:nvPr/>
        </p:nvSpPr>
        <p:spPr>
          <a:xfrm>
            <a:off x="4529800" y="1818850"/>
            <a:ext cx="5002200" cy="27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300">
                <a:solidFill>
                  <a:srgbClr val="666666"/>
                </a:solidFill>
                <a:latin typeface="Lato"/>
                <a:ea typeface="Lato"/>
                <a:cs typeface="Lato"/>
                <a:sym typeface="Lato"/>
              </a:rPr>
              <a:t> - 병의분류</a:t>
            </a:r>
            <a:endParaRPr sz="1300">
              <a:solidFill>
                <a:srgbClr val="666666"/>
              </a:solidFill>
              <a:latin typeface="Lato"/>
              <a:ea typeface="Lato"/>
              <a:cs typeface="Lato"/>
              <a:sym typeface="Lato"/>
            </a:endParaRPr>
          </a:p>
          <a:p>
            <a:pPr indent="0" lvl="0" marL="0" rtl="0" algn="l">
              <a:spcBef>
                <a:spcPts val="0"/>
              </a:spcBef>
              <a:spcAft>
                <a:spcPts val="0"/>
              </a:spcAft>
              <a:buNone/>
            </a:pPr>
            <a:r>
              <a:rPr lang="ko" sz="1300">
                <a:solidFill>
                  <a:srgbClr val="666666"/>
                </a:solidFill>
                <a:latin typeface="Lato"/>
                <a:ea typeface="Lato"/>
                <a:cs typeface="Lato"/>
                <a:sym typeface="Lato"/>
              </a:rPr>
              <a:t>  COPD – 만성폐쇄성폐질환. 기도폐쇄로 기류 속도 감소</a:t>
            </a:r>
            <a:endParaRPr sz="1300">
              <a:solidFill>
                <a:srgbClr val="666666"/>
              </a:solidFill>
              <a:latin typeface="Lato"/>
              <a:ea typeface="Lato"/>
              <a:cs typeface="Lato"/>
              <a:sym typeface="Lato"/>
            </a:endParaRPr>
          </a:p>
          <a:p>
            <a:pPr indent="0" lvl="0" marL="0" rtl="0" algn="l">
              <a:spcBef>
                <a:spcPts val="0"/>
              </a:spcBef>
              <a:spcAft>
                <a:spcPts val="0"/>
              </a:spcAft>
              <a:buNone/>
            </a:pPr>
            <a:r>
              <a:rPr lang="ko" sz="1300">
                <a:solidFill>
                  <a:srgbClr val="666666"/>
                </a:solidFill>
                <a:latin typeface="Lato"/>
                <a:ea typeface="Lato"/>
                <a:cs typeface="Lato"/>
                <a:sym typeface="Lato"/>
              </a:rPr>
              <a:t>  URTI – 상부 호흡기 감염. 후두부터 비강</a:t>
            </a:r>
            <a:endParaRPr sz="1300">
              <a:solidFill>
                <a:srgbClr val="666666"/>
              </a:solidFill>
              <a:latin typeface="Lato"/>
              <a:ea typeface="Lato"/>
              <a:cs typeface="Lato"/>
              <a:sym typeface="Lato"/>
            </a:endParaRPr>
          </a:p>
          <a:p>
            <a:pPr indent="0" lvl="0" marL="0" rtl="0" algn="l">
              <a:spcBef>
                <a:spcPts val="0"/>
              </a:spcBef>
              <a:spcAft>
                <a:spcPts val="0"/>
              </a:spcAft>
              <a:buNone/>
            </a:pPr>
            <a:r>
              <a:rPr lang="ko" sz="1300">
                <a:solidFill>
                  <a:srgbClr val="666666"/>
                </a:solidFill>
                <a:latin typeface="Lato"/>
                <a:ea typeface="Lato"/>
                <a:cs typeface="Lato"/>
                <a:sym typeface="Lato"/>
              </a:rPr>
              <a:t>  Asthma – 천식. 호흡 곤란이 반복적으로 나타남.</a:t>
            </a:r>
            <a:endParaRPr sz="1300">
              <a:solidFill>
                <a:srgbClr val="666666"/>
              </a:solidFill>
              <a:latin typeface="Lato"/>
              <a:ea typeface="Lato"/>
              <a:cs typeface="Lato"/>
              <a:sym typeface="Lato"/>
            </a:endParaRPr>
          </a:p>
          <a:p>
            <a:pPr indent="0" lvl="0" marL="0" rtl="0" algn="l">
              <a:spcBef>
                <a:spcPts val="0"/>
              </a:spcBef>
              <a:spcAft>
                <a:spcPts val="0"/>
              </a:spcAft>
              <a:buNone/>
            </a:pPr>
            <a:r>
              <a:rPr lang="ko" sz="1300">
                <a:solidFill>
                  <a:srgbClr val="666666"/>
                </a:solidFill>
                <a:latin typeface="Lato"/>
                <a:ea typeface="Lato"/>
                <a:cs typeface="Lato"/>
                <a:sym typeface="Lato"/>
              </a:rPr>
              <a:t>  Healthy – 건강한 상태</a:t>
            </a:r>
            <a:endParaRPr sz="1300">
              <a:solidFill>
                <a:srgbClr val="666666"/>
              </a:solidFill>
              <a:latin typeface="Lato"/>
              <a:ea typeface="Lato"/>
              <a:cs typeface="Lato"/>
              <a:sym typeface="Lato"/>
            </a:endParaRPr>
          </a:p>
          <a:p>
            <a:pPr indent="0" lvl="0" marL="0" rtl="0" algn="l">
              <a:spcBef>
                <a:spcPts val="0"/>
              </a:spcBef>
              <a:spcAft>
                <a:spcPts val="0"/>
              </a:spcAft>
              <a:buNone/>
            </a:pPr>
            <a:r>
              <a:rPr lang="ko" sz="1300">
                <a:solidFill>
                  <a:srgbClr val="666666"/>
                </a:solidFill>
                <a:latin typeface="Lato"/>
                <a:ea typeface="Lato"/>
                <a:cs typeface="Lato"/>
                <a:sym typeface="Lato"/>
              </a:rPr>
              <a:t>  LRTI – 하부 호흡기( 기관지 부터 폐까지) 감염. </a:t>
            </a:r>
            <a:endParaRPr sz="1300">
              <a:solidFill>
                <a:srgbClr val="666666"/>
              </a:solidFill>
              <a:latin typeface="Lato"/>
              <a:ea typeface="Lato"/>
              <a:cs typeface="Lato"/>
              <a:sym typeface="Lato"/>
            </a:endParaRPr>
          </a:p>
          <a:p>
            <a:pPr indent="0" lvl="0" marL="0" rtl="0" algn="l">
              <a:spcBef>
                <a:spcPts val="0"/>
              </a:spcBef>
              <a:spcAft>
                <a:spcPts val="0"/>
              </a:spcAft>
              <a:buNone/>
            </a:pPr>
            <a:r>
              <a:rPr lang="ko" sz="1300">
                <a:solidFill>
                  <a:srgbClr val="666666"/>
                </a:solidFill>
                <a:latin typeface="Lato"/>
                <a:ea typeface="Lato"/>
                <a:cs typeface="Lato"/>
                <a:sym typeface="Lato"/>
              </a:rPr>
              <a:t>  Bronchiectasis – 기관지확장증. 기관지 벽의 비정상적 확장.</a:t>
            </a:r>
            <a:endParaRPr sz="1300">
              <a:solidFill>
                <a:srgbClr val="666666"/>
              </a:solidFill>
              <a:latin typeface="Lato"/>
              <a:ea typeface="Lato"/>
              <a:cs typeface="Lato"/>
              <a:sym typeface="Lato"/>
            </a:endParaRPr>
          </a:p>
          <a:p>
            <a:pPr indent="0" lvl="0" marL="0" rtl="0" algn="l">
              <a:spcBef>
                <a:spcPts val="0"/>
              </a:spcBef>
              <a:spcAft>
                <a:spcPts val="0"/>
              </a:spcAft>
              <a:buNone/>
            </a:pPr>
            <a:r>
              <a:rPr lang="ko" sz="1300">
                <a:solidFill>
                  <a:srgbClr val="666666"/>
                </a:solidFill>
                <a:latin typeface="Lato"/>
                <a:ea typeface="Lato"/>
                <a:cs typeface="Lato"/>
                <a:sym typeface="Lato"/>
              </a:rPr>
              <a:t>  Pneumonia – 폐렴. 하비기도 염증 반응</a:t>
            </a:r>
            <a:endParaRPr sz="1300">
              <a:solidFill>
                <a:srgbClr val="666666"/>
              </a:solidFill>
              <a:latin typeface="Lato"/>
              <a:ea typeface="Lato"/>
              <a:cs typeface="Lato"/>
              <a:sym typeface="Lato"/>
            </a:endParaRPr>
          </a:p>
          <a:p>
            <a:pPr indent="0" lvl="0" marL="0" rtl="0" algn="l">
              <a:spcBef>
                <a:spcPts val="0"/>
              </a:spcBef>
              <a:spcAft>
                <a:spcPts val="0"/>
              </a:spcAft>
              <a:buNone/>
            </a:pPr>
            <a:r>
              <a:t/>
            </a:r>
            <a:endParaRPr sz="1300">
              <a:solidFill>
                <a:srgbClr val="666666"/>
              </a:solidFill>
              <a:latin typeface="Lato"/>
              <a:ea typeface="Lato"/>
              <a:cs typeface="Lato"/>
              <a:sym typeface="Lato"/>
            </a:endParaRPr>
          </a:p>
          <a:p>
            <a:pPr indent="0" lvl="0" marL="0" rtl="0" algn="l">
              <a:spcBef>
                <a:spcPts val="0"/>
              </a:spcBef>
              <a:spcAft>
                <a:spcPts val="0"/>
              </a:spcAft>
              <a:buNone/>
            </a:pPr>
            <a:r>
              <a:t/>
            </a:r>
            <a:endParaRPr sz="1300">
              <a:solidFill>
                <a:srgbClr val="666666"/>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Preprocessing - STFT</a:t>
            </a:r>
            <a:endParaRPr/>
          </a:p>
        </p:txBody>
      </p:sp>
      <p:sp>
        <p:nvSpPr>
          <p:cNvPr id="138" name="Google Shape;138;p28"/>
          <p:cNvSpPr txBox="1"/>
          <p:nvPr>
            <p:ph idx="1" type="body"/>
          </p:nvPr>
        </p:nvSpPr>
        <p:spPr>
          <a:xfrm>
            <a:off x="5569500" y="1152475"/>
            <a:ext cx="3262800" cy="37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Short Time Fourier Transform</a:t>
            </a:r>
            <a:endParaRPr/>
          </a:p>
          <a:p>
            <a:pPr indent="0" lvl="0" marL="0" rtl="0" algn="l">
              <a:spcBef>
                <a:spcPts val="1600"/>
              </a:spcBef>
              <a:spcAft>
                <a:spcPts val="0"/>
              </a:spcAft>
              <a:buNone/>
            </a:pPr>
            <a:r>
              <a:rPr lang="ko" sz="1200"/>
              <a:t>신호를 진동수(시간)의 성분으로 분해하는 수학적 기법인 Fourier Transform의 단점을 보완하기 위해 신호를 동일한 길이의 짧은 시간 단위의 segment로 잘라서 퓨리에 변환을 진행.</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9" name="Google Shape;139;p28"/>
          <p:cNvPicPr preferRelativeResize="0"/>
          <p:nvPr/>
        </p:nvPicPr>
        <p:blipFill>
          <a:blip r:embed="rId3">
            <a:alphaModFix/>
          </a:blip>
          <a:stretch>
            <a:fillRect/>
          </a:stretch>
        </p:blipFill>
        <p:spPr>
          <a:xfrm>
            <a:off x="183475" y="3154650"/>
            <a:ext cx="2628900" cy="1962150"/>
          </a:xfrm>
          <a:prstGeom prst="rect">
            <a:avLst/>
          </a:prstGeom>
          <a:noFill/>
          <a:ln>
            <a:noFill/>
          </a:ln>
        </p:spPr>
      </p:pic>
      <p:pic>
        <p:nvPicPr>
          <p:cNvPr id="140" name="Google Shape;140;p28"/>
          <p:cNvPicPr preferRelativeResize="0"/>
          <p:nvPr/>
        </p:nvPicPr>
        <p:blipFill>
          <a:blip r:embed="rId4">
            <a:alphaModFix/>
          </a:blip>
          <a:stretch>
            <a:fillRect/>
          </a:stretch>
        </p:blipFill>
        <p:spPr>
          <a:xfrm>
            <a:off x="183475" y="1169850"/>
            <a:ext cx="2628900" cy="1962150"/>
          </a:xfrm>
          <a:prstGeom prst="rect">
            <a:avLst/>
          </a:prstGeom>
          <a:noFill/>
          <a:ln>
            <a:noFill/>
          </a:ln>
        </p:spPr>
      </p:pic>
      <p:pic>
        <p:nvPicPr>
          <p:cNvPr id="141" name="Google Shape;141;p28"/>
          <p:cNvPicPr preferRelativeResize="0"/>
          <p:nvPr/>
        </p:nvPicPr>
        <p:blipFill>
          <a:blip r:embed="rId5">
            <a:alphaModFix/>
          </a:blip>
          <a:stretch>
            <a:fillRect/>
          </a:stretch>
        </p:blipFill>
        <p:spPr>
          <a:xfrm>
            <a:off x="2812363" y="3055800"/>
            <a:ext cx="2628900" cy="1962150"/>
          </a:xfrm>
          <a:prstGeom prst="rect">
            <a:avLst/>
          </a:prstGeom>
          <a:noFill/>
          <a:ln>
            <a:noFill/>
          </a:ln>
        </p:spPr>
      </p:pic>
      <p:pic>
        <p:nvPicPr>
          <p:cNvPr id="142" name="Google Shape;142;p28"/>
          <p:cNvPicPr preferRelativeResize="0"/>
          <p:nvPr/>
        </p:nvPicPr>
        <p:blipFill>
          <a:blip r:embed="rId6">
            <a:alphaModFix/>
          </a:blip>
          <a:stretch>
            <a:fillRect/>
          </a:stretch>
        </p:blipFill>
        <p:spPr>
          <a:xfrm>
            <a:off x="2812375" y="1169850"/>
            <a:ext cx="2628900" cy="1962150"/>
          </a:xfrm>
          <a:prstGeom prst="rect">
            <a:avLst/>
          </a:prstGeom>
          <a:noFill/>
          <a:ln>
            <a:noFill/>
          </a:ln>
        </p:spPr>
      </p:pic>
      <p:pic>
        <p:nvPicPr>
          <p:cNvPr id="143" name="Google Shape;143;p28"/>
          <p:cNvPicPr preferRelativeResize="0"/>
          <p:nvPr/>
        </p:nvPicPr>
        <p:blipFill>
          <a:blip r:embed="rId7">
            <a:alphaModFix/>
          </a:blip>
          <a:stretch>
            <a:fillRect/>
          </a:stretch>
        </p:blipFill>
        <p:spPr>
          <a:xfrm>
            <a:off x="5569500" y="4276925"/>
            <a:ext cx="3491450" cy="494725"/>
          </a:xfrm>
          <a:prstGeom prst="rect">
            <a:avLst/>
          </a:prstGeom>
          <a:noFill/>
          <a:ln>
            <a:noFill/>
          </a:ln>
        </p:spPr>
      </p:pic>
      <p:sp>
        <p:nvSpPr>
          <p:cNvPr id="144" name="Google Shape;144;p28"/>
          <p:cNvSpPr txBox="1"/>
          <p:nvPr/>
        </p:nvSpPr>
        <p:spPr>
          <a:xfrm>
            <a:off x="5441275" y="2888550"/>
            <a:ext cx="3618000" cy="1164600"/>
          </a:xfrm>
          <a:prstGeom prst="rect">
            <a:avLst/>
          </a:prstGeom>
          <a:solidFill>
            <a:srgbClr val="FFECEC"/>
          </a:solid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Lato"/>
              <a:buChar char="●"/>
            </a:pPr>
            <a:r>
              <a:rPr lang="ko">
                <a:latin typeface="Lato"/>
                <a:ea typeface="Lato"/>
                <a:cs typeface="Lato"/>
                <a:sym typeface="Lato"/>
              </a:rPr>
              <a:t>특정 파형에서 주파수 성분의 분포 파악 용이</a:t>
            </a:r>
            <a:endParaRPr>
              <a:latin typeface="Lato"/>
              <a:ea typeface="Lato"/>
              <a:cs typeface="Lato"/>
              <a:sym typeface="Lato"/>
            </a:endParaRPr>
          </a:p>
          <a:p>
            <a:pPr indent="0" lvl="0" marL="457200" rtl="0" algn="l">
              <a:spcBef>
                <a:spcPts val="1600"/>
              </a:spcBef>
              <a:spcAft>
                <a:spcPts val="1600"/>
              </a:spcAft>
              <a:buNone/>
            </a:pPr>
            <a:r>
              <a:rPr lang="ko">
                <a:latin typeface="Lato"/>
                <a:ea typeface="Lato"/>
                <a:cs typeface="Lato"/>
                <a:sym typeface="Lato"/>
              </a:rPr>
              <a:t>-&gt; Local의 특징을 추출하기 적합</a:t>
            </a:r>
            <a:r>
              <a:rPr lang="ko">
                <a:solidFill>
                  <a:schemeClr val="dk2"/>
                </a:solidFill>
                <a:latin typeface="Lato"/>
                <a:ea typeface="Lato"/>
                <a:cs typeface="Lato"/>
                <a:sym typeface="Lato"/>
              </a:rPr>
              <a:t> </a:t>
            </a:r>
            <a:endParaRPr>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Preprocessing - stockwell transform</a:t>
            </a:r>
            <a:endParaRPr/>
          </a:p>
        </p:txBody>
      </p:sp>
      <p:sp>
        <p:nvSpPr>
          <p:cNvPr id="150" name="Google Shape;150;p29"/>
          <p:cNvSpPr txBox="1"/>
          <p:nvPr>
            <p:ph idx="1" type="body"/>
          </p:nvPr>
        </p:nvSpPr>
        <p:spPr>
          <a:xfrm>
            <a:off x="311700" y="1084963"/>
            <a:ext cx="4260300" cy="173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ko" sz="1400">
                <a:solidFill>
                  <a:srgbClr val="000000"/>
                </a:solidFill>
              </a:rPr>
              <a:t>‘Although the STFT based spectrogram-image includes the characteristics of respiratory sounds, some mixed artifacts cannot be filtered are also included in this spectrogram, which hinder the feature learning with networks and the performance of classifiers’  </a:t>
            </a:r>
            <a:r>
              <a:rPr lang="ko" sz="1200">
                <a:solidFill>
                  <a:srgbClr val="666666"/>
                </a:solidFill>
              </a:rPr>
              <a:t>[Triple-Classification of Respiratory Sounds Using Optimized S-Transform and Deep Residual Networks 논문 </a:t>
            </a:r>
            <a:r>
              <a:rPr lang="ko" sz="1200">
                <a:solidFill>
                  <a:srgbClr val="666666"/>
                </a:solidFill>
                <a:highlight>
                  <a:srgbClr val="FFFFFF"/>
                </a:highlight>
              </a:rPr>
              <a:t>中</a:t>
            </a:r>
            <a:r>
              <a:rPr lang="ko" sz="1200">
                <a:solidFill>
                  <a:srgbClr val="666666"/>
                </a:solidFill>
              </a:rPr>
              <a:t>] </a:t>
            </a:r>
            <a:endParaRPr sz="1400">
              <a:solidFill>
                <a:srgbClr val="000000"/>
              </a:solidFill>
            </a:endParaRPr>
          </a:p>
        </p:txBody>
      </p:sp>
      <p:pic>
        <p:nvPicPr>
          <p:cNvPr id="151" name="Google Shape;151;p29"/>
          <p:cNvPicPr preferRelativeResize="0"/>
          <p:nvPr/>
        </p:nvPicPr>
        <p:blipFill>
          <a:blip r:embed="rId3">
            <a:alphaModFix/>
          </a:blip>
          <a:stretch>
            <a:fillRect/>
          </a:stretch>
        </p:blipFill>
        <p:spPr>
          <a:xfrm>
            <a:off x="512925" y="2890688"/>
            <a:ext cx="2518990" cy="2040198"/>
          </a:xfrm>
          <a:prstGeom prst="rect">
            <a:avLst/>
          </a:prstGeom>
          <a:noFill/>
          <a:ln>
            <a:noFill/>
          </a:ln>
        </p:spPr>
      </p:pic>
      <p:pic>
        <p:nvPicPr>
          <p:cNvPr id="152" name="Google Shape;152;p29"/>
          <p:cNvPicPr preferRelativeResize="0"/>
          <p:nvPr/>
        </p:nvPicPr>
        <p:blipFill rotWithShape="1">
          <a:blip r:embed="rId4">
            <a:alphaModFix/>
          </a:blip>
          <a:srcRect b="3591" l="5390" r="4915" t="5242"/>
          <a:stretch/>
        </p:blipFill>
        <p:spPr>
          <a:xfrm>
            <a:off x="6061560" y="2890688"/>
            <a:ext cx="2518990" cy="2040197"/>
          </a:xfrm>
          <a:prstGeom prst="rect">
            <a:avLst/>
          </a:prstGeom>
          <a:noFill/>
          <a:ln>
            <a:noFill/>
          </a:ln>
        </p:spPr>
      </p:pic>
      <p:pic>
        <p:nvPicPr>
          <p:cNvPr id="153" name="Google Shape;153;p29"/>
          <p:cNvPicPr preferRelativeResize="0"/>
          <p:nvPr/>
        </p:nvPicPr>
        <p:blipFill>
          <a:blip r:embed="rId5">
            <a:alphaModFix/>
          </a:blip>
          <a:stretch>
            <a:fillRect/>
          </a:stretch>
        </p:blipFill>
        <p:spPr>
          <a:xfrm>
            <a:off x="3287242" y="2890675"/>
            <a:ext cx="2518990" cy="2040225"/>
          </a:xfrm>
          <a:prstGeom prst="rect">
            <a:avLst/>
          </a:prstGeom>
          <a:noFill/>
          <a:ln>
            <a:noFill/>
          </a:ln>
        </p:spPr>
      </p:pic>
      <p:sp>
        <p:nvSpPr>
          <p:cNvPr id="154" name="Google Shape;154;p29"/>
          <p:cNvSpPr txBox="1"/>
          <p:nvPr>
            <p:ph idx="1" type="body"/>
          </p:nvPr>
        </p:nvSpPr>
        <p:spPr>
          <a:xfrm>
            <a:off x="4572000" y="1084975"/>
            <a:ext cx="4260300" cy="42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ko" sz="1400">
                <a:solidFill>
                  <a:srgbClr val="000000"/>
                </a:solidFill>
              </a:rPr>
              <a:t>-&gt; 단점을 보완하기 위해 S-transform을 사용 </a:t>
            </a:r>
            <a:endParaRPr sz="1400">
              <a:solidFill>
                <a:srgbClr val="000000"/>
              </a:solidFill>
            </a:endParaRPr>
          </a:p>
          <a:p>
            <a:pPr indent="0" lvl="0" marL="457200" rtl="0" algn="l">
              <a:lnSpc>
                <a:spcPct val="100000"/>
              </a:lnSpc>
              <a:spcBef>
                <a:spcPts val="1600"/>
              </a:spcBef>
              <a:spcAft>
                <a:spcPts val="1600"/>
              </a:spcAft>
              <a:buNone/>
            </a:pPr>
            <a:r>
              <a:t/>
            </a:r>
            <a:endParaRPr sz="1400">
              <a:solidFill>
                <a:srgbClr val="000000"/>
              </a:solidFill>
            </a:endParaRPr>
          </a:p>
        </p:txBody>
      </p:sp>
      <p:sp>
        <p:nvSpPr>
          <p:cNvPr id="155" name="Google Shape;155;p29"/>
          <p:cNvSpPr txBox="1"/>
          <p:nvPr>
            <p:ph idx="1" type="body"/>
          </p:nvPr>
        </p:nvSpPr>
        <p:spPr>
          <a:xfrm>
            <a:off x="4653150" y="1577900"/>
            <a:ext cx="4260300" cy="1081800"/>
          </a:xfrm>
          <a:prstGeom prst="rect">
            <a:avLst/>
          </a:prstGeom>
          <a:solidFill>
            <a:srgbClr val="FFECEC"/>
          </a:solidFill>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ko" sz="1400">
                <a:solidFill>
                  <a:srgbClr val="000000"/>
                </a:solidFill>
              </a:rPr>
              <a:t>STFT / WT의 일반화 </a:t>
            </a:r>
            <a:endParaRPr sz="1400">
              <a:solidFill>
                <a:srgbClr val="000000"/>
              </a:solidFill>
            </a:endParaRPr>
          </a:p>
          <a:p>
            <a:pPr indent="0" lvl="0" marL="457200" rtl="0" algn="l">
              <a:lnSpc>
                <a:spcPct val="100000"/>
              </a:lnSpc>
              <a:spcBef>
                <a:spcPts val="1600"/>
              </a:spcBef>
              <a:spcAft>
                <a:spcPts val="0"/>
              </a:spcAft>
              <a:buNone/>
            </a:pPr>
            <a:r>
              <a:rPr lang="ko" sz="1400">
                <a:solidFill>
                  <a:srgbClr val="000000"/>
                </a:solidFill>
              </a:rPr>
              <a:t>-&gt; 연속적인 wavelet transform을 확장하여 기존의 단점 극복</a:t>
            </a:r>
            <a:endParaRPr sz="1100">
              <a:solidFill>
                <a:srgbClr val="000000"/>
              </a:solidFill>
              <a:latin typeface="Arial"/>
              <a:ea typeface="Arial"/>
              <a:cs typeface="Arial"/>
              <a:sym typeface="Arial"/>
            </a:endParaRPr>
          </a:p>
          <a:p>
            <a:pPr indent="0" lvl="0" marL="457200" rtl="0" algn="l">
              <a:lnSpc>
                <a:spcPct val="100000"/>
              </a:lnSpc>
              <a:spcBef>
                <a:spcPts val="1600"/>
              </a:spcBef>
              <a:spcAft>
                <a:spcPts val="160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Network - CRNN</a:t>
            </a:r>
            <a:endParaRPr/>
          </a:p>
        </p:txBody>
      </p:sp>
      <p:pic>
        <p:nvPicPr>
          <p:cNvPr id="161" name="Google Shape;161;p30"/>
          <p:cNvPicPr preferRelativeResize="0"/>
          <p:nvPr/>
        </p:nvPicPr>
        <p:blipFill>
          <a:blip r:embed="rId3">
            <a:alphaModFix/>
          </a:blip>
          <a:stretch>
            <a:fillRect/>
          </a:stretch>
        </p:blipFill>
        <p:spPr>
          <a:xfrm>
            <a:off x="1148075" y="1472750"/>
            <a:ext cx="2843600" cy="3019500"/>
          </a:xfrm>
          <a:prstGeom prst="rect">
            <a:avLst/>
          </a:prstGeom>
          <a:noFill/>
          <a:ln>
            <a:noFill/>
          </a:ln>
        </p:spPr>
      </p:pic>
      <p:sp>
        <p:nvSpPr>
          <p:cNvPr id="162" name="Google Shape;162;p30"/>
          <p:cNvSpPr txBox="1"/>
          <p:nvPr/>
        </p:nvSpPr>
        <p:spPr>
          <a:xfrm>
            <a:off x="918650" y="1017450"/>
            <a:ext cx="3411900" cy="82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latin typeface="Lato"/>
                <a:ea typeface="Lato"/>
                <a:cs typeface="Lato"/>
                <a:sym typeface="Lato"/>
              </a:rPr>
              <a:t>&lt;일반적인 CRNN 구조&gt;</a:t>
            </a:r>
            <a:endParaRPr sz="1000">
              <a:latin typeface="Lato"/>
              <a:ea typeface="Lato"/>
              <a:cs typeface="Lato"/>
              <a:sym typeface="Lato"/>
            </a:endParaRPr>
          </a:p>
          <a:p>
            <a:pPr indent="0" lvl="0" marL="0" rtl="0" algn="ctr">
              <a:spcBef>
                <a:spcPts val="0"/>
              </a:spcBef>
              <a:spcAft>
                <a:spcPts val="0"/>
              </a:spcAft>
              <a:buNone/>
            </a:pPr>
            <a:r>
              <a:rPr lang="ko" sz="1000">
                <a:latin typeface="Lato"/>
                <a:ea typeface="Lato"/>
                <a:cs typeface="Lato"/>
                <a:sym typeface="Lato"/>
              </a:rPr>
              <a:t>OCR 같은 task에서 주로 사용.</a:t>
            </a:r>
            <a:endParaRPr sz="1000">
              <a:latin typeface="Lato"/>
              <a:ea typeface="Lato"/>
              <a:cs typeface="Lato"/>
              <a:sym typeface="Lato"/>
            </a:endParaRPr>
          </a:p>
          <a:p>
            <a:pPr indent="0" lvl="0" marL="0" rtl="0" algn="ctr">
              <a:spcBef>
                <a:spcPts val="0"/>
              </a:spcBef>
              <a:spcAft>
                <a:spcPts val="0"/>
              </a:spcAft>
              <a:buNone/>
            </a:pPr>
            <a:r>
              <a:t/>
            </a:r>
            <a:endParaRPr sz="1000">
              <a:latin typeface="Lato"/>
              <a:ea typeface="Lato"/>
              <a:cs typeface="Lato"/>
              <a:sym typeface="Lato"/>
            </a:endParaRPr>
          </a:p>
        </p:txBody>
      </p:sp>
      <p:sp>
        <p:nvSpPr>
          <p:cNvPr id="163" name="Google Shape;163;p30"/>
          <p:cNvSpPr txBox="1"/>
          <p:nvPr/>
        </p:nvSpPr>
        <p:spPr>
          <a:xfrm>
            <a:off x="4181400" y="1935150"/>
            <a:ext cx="4477500" cy="175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eriod"/>
            </a:pPr>
            <a:r>
              <a:rPr lang="ko">
                <a:latin typeface="Lato"/>
                <a:ea typeface="Lato"/>
                <a:cs typeface="Lato"/>
                <a:sym typeface="Lato"/>
              </a:rPr>
              <a:t>CRNN 네트워크 그대로 사용.</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ko">
                <a:latin typeface="Lato"/>
                <a:ea typeface="Lato"/>
                <a:cs typeface="Lato"/>
                <a:sym typeface="Lato"/>
              </a:rPr>
              <a:t>Convolution layer 구조 변경.</a:t>
            </a:r>
            <a:endParaRPr>
              <a:latin typeface="Lato"/>
              <a:ea typeface="Lato"/>
              <a:cs typeface="Lato"/>
              <a:sym typeface="Lato"/>
            </a:endParaRPr>
          </a:p>
          <a:p>
            <a:pPr indent="-317500" lvl="0" marL="457200" rtl="0" algn="l">
              <a:spcBef>
                <a:spcPts val="0"/>
              </a:spcBef>
              <a:spcAft>
                <a:spcPts val="0"/>
              </a:spcAft>
              <a:buSzPts val="1400"/>
              <a:buFont typeface="Lato"/>
              <a:buChar char="-"/>
            </a:pPr>
            <a:r>
              <a:rPr lang="ko">
                <a:latin typeface="Lato"/>
                <a:ea typeface="Lato"/>
                <a:cs typeface="Lato"/>
                <a:sym typeface="Lato"/>
              </a:rPr>
              <a:t>다음 슬라이드의 resnet에서의 구조에서 layer 수 줄여서 사용.</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ko">
                <a:latin typeface="Lato"/>
                <a:ea typeface="Lato"/>
                <a:cs typeface="Lato"/>
                <a:sym typeface="Lato"/>
              </a:rPr>
              <a:t>LSTM 대신 GRU 사용.</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457200" lvl="0" marL="0" rtl="0" algn="l">
              <a:spcBef>
                <a:spcPts val="0"/>
              </a:spcBef>
              <a:spcAft>
                <a:spcPts val="0"/>
              </a:spcAft>
              <a:buNone/>
            </a:pPr>
            <a:r>
              <a:rPr lang="ko" sz="1000">
                <a:latin typeface="Lato"/>
                <a:ea typeface="Lato"/>
                <a:cs typeface="Lato"/>
                <a:sym typeface="Lato"/>
              </a:rPr>
              <a:t>(기존의 CRNN 네트워크만 공개된 코드 사용.)</a:t>
            </a:r>
            <a:endParaRPr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Network - Resnet</a:t>
            </a:r>
            <a:endParaRPr/>
          </a:p>
        </p:txBody>
      </p:sp>
      <p:pic>
        <p:nvPicPr>
          <p:cNvPr id="169" name="Google Shape;169;p31"/>
          <p:cNvPicPr preferRelativeResize="0"/>
          <p:nvPr/>
        </p:nvPicPr>
        <p:blipFill>
          <a:blip r:embed="rId3">
            <a:alphaModFix/>
          </a:blip>
          <a:stretch>
            <a:fillRect/>
          </a:stretch>
        </p:blipFill>
        <p:spPr>
          <a:xfrm>
            <a:off x="1027350" y="1505100"/>
            <a:ext cx="2143150" cy="3149776"/>
          </a:xfrm>
          <a:prstGeom prst="rect">
            <a:avLst/>
          </a:prstGeom>
          <a:noFill/>
          <a:ln>
            <a:noFill/>
          </a:ln>
        </p:spPr>
      </p:pic>
      <p:sp>
        <p:nvSpPr>
          <p:cNvPr id="170" name="Google Shape;170;p31"/>
          <p:cNvSpPr txBox="1"/>
          <p:nvPr/>
        </p:nvSpPr>
        <p:spPr>
          <a:xfrm>
            <a:off x="115625" y="1017450"/>
            <a:ext cx="4378200" cy="115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000">
                <a:latin typeface="Lato"/>
                <a:ea typeface="Lato"/>
                <a:cs typeface="Lato"/>
                <a:sym typeface="Lato"/>
              </a:rPr>
              <a:t>&lt;Triple-Classification of Respiratory Sounds </a:t>
            </a:r>
            <a:endParaRPr sz="1000">
              <a:latin typeface="Lato"/>
              <a:ea typeface="Lato"/>
              <a:cs typeface="Lato"/>
              <a:sym typeface="Lato"/>
            </a:endParaRPr>
          </a:p>
          <a:p>
            <a:pPr indent="0" lvl="0" marL="0" rtl="0" algn="ctr">
              <a:spcBef>
                <a:spcPts val="0"/>
              </a:spcBef>
              <a:spcAft>
                <a:spcPts val="0"/>
              </a:spcAft>
              <a:buNone/>
            </a:pPr>
            <a:r>
              <a:rPr lang="ko" sz="1000">
                <a:latin typeface="Lato"/>
                <a:ea typeface="Lato"/>
                <a:cs typeface="Lato"/>
                <a:sym typeface="Lato"/>
              </a:rPr>
              <a:t>Using Optimized S-Transform and </a:t>
            </a:r>
            <a:endParaRPr sz="1000">
              <a:latin typeface="Lato"/>
              <a:ea typeface="Lato"/>
              <a:cs typeface="Lato"/>
              <a:sym typeface="Lato"/>
            </a:endParaRPr>
          </a:p>
          <a:p>
            <a:pPr indent="0" lvl="0" marL="0" rtl="0" algn="ctr">
              <a:spcBef>
                <a:spcPts val="0"/>
              </a:spcBef>
              <a:spcAft>
                <a:spcPts val="0"/>
              </a:spcAft>
              <a:buNone/>
            </a:pPr>
            <a:r>
              <a:rPr lang="ko" sz="1000">
                <a:latin typeface="Lato"/>
                <a:ea typeface="Lato"/>
                <a:cs typeface="Lato"/>
                <a:sym typeface="Lato"/>
              </a:rPr>
              <a:t>Deep Residual Networks 논문의 네트워크 구조&gt;</a:t>
            </a:r>
            <a:endParaRPr sz="1000">
              <a:latin typeface="Lato"/>
              <a:ea typeface="Lato"/>
              <a:cs typeface="Lato"/>
              <a:sym typeface="Lato"/>
            </a:endParaRPr>
          </a:p>
        </p:txBody>
      </p:sp>
      <p:sp>
        <p:nvSpPr>
          <p:cNvPr id="171" name="Google Shape;171;p31"/>
          <p:cNvSpPr txBox="1"/>
          <p:nvPr/>
        </p:nvSpPr>
        <p:spPr>
          <a:xfrm>
            <a:off x="4041300" y="1610250"/>
            <a:ext cx="4330500" cy="122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AutoNum type="arabicPeriod"/>
            </a:pPr>
            <a:r>
              <a:rPr lang="ko">
                <a:latin typeface="Lato"/>
                <a:ea typeface="Lato"/>
                <a:cs typeface="Lato"/>
                <a:sym typeface="Lato"/>
              </a:rPr>
              <a:t>기존 논문의 구조 그대로 사용</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ko">
                <a:latin typeface="Lato"/>
                <a:ea typeface="Lato"/>
                <a:cs typeface="Lato"/>
                <a:sym typeface="Lato"/>
              </a:rPr>
              <a:t>레이어 수 (block) 개수, 순서 조절.</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ko">
                <a:latin typeface="Lato"/>
                <a:ea typeface="Lato"/>
                <a:cs typeface="Lato"/>
                <a:sym typeface="Lato"/>
              </a:rPr>
              <a:t>Batch Norm, cosine annealing learning rate 등 여러가지 조정.</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
        <p:nvSpPr>
          <p:cNvPr id="172" name="Google Shape;172;p31"/>
          <p:cNvSpPr txBox="1"/>
          <p:nvPr/>
        </p:nvSpPr>
        <p:spPr>
          <a:xfrm>
            <a:off x="4817875" y="3050425"/>
            <a:ext cx="32415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Lato"/>
                <a:ea typeface="Lato"/>
                <a:cs typeface="Lato"/>
                <a:sym typeface="Lato"/>
              </a:rPr>
              <a:t>논문의 공개된 코드 없음, 시간 부족 </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=&gt; pre-training 시도 못함.</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Experiment -crop data</a:t>
            </a:r>
            <a:endParaRPr sz="2500"/>
          </a:p>
        </p:txBody>
      </p:sp>
      <p:pic>
        <p:nvPicPr>
          <p:cNvPr id="178" name="Google Shape;178;p32"/>
          <p:cNvPicPr preferRelativeResize="0"/>
          <p:nvPr/>
        </p:nvPicPr>
        <p:blipFill>
          <a:blip r:embed="rId3">
            <a:alphaModFix/>
          </a:blip>
          <a:stretch>
            <a:fillRect/>
          </a:stretch>
        </p:blipFill>
        <p:spPr>
          <a:xfrm>
            <a:off x="4877046" y="1410454"/>
            <a:ext cx="3363729" cy="1724934"/>
          </a:xfrm>
          <a:prstGeom prst="rect">
            <a:avLst/>
          </a:prstGeom>
          <a:noFill/>
          <a:ln>
            <a:noFill/>
          </a:ln>
        </p:spPr>
      </p:pic>
      <p:pic>
        <p:nvPicPr>
          <p:cNvPr id="179" name="Google Shape;179;p32"/>
          <p:cNvPicPr preferRelativeResize="0"/>
          <p:nvPr/>
        </p:nvPicPr>
        <p:blipFill>
          <a:blip r:embed="rId4">
            <a:alphaModFix/>
          </a:blip>
          <a:stretch>
            <a:fillRect/>
          </a:stretch>
        </p:blipFill>
        <p:spPr>
          <a:xfrm>
            <a:off x="816900" y="1333513"/>
            <a:ext cx="3363728" cy="1720499"/>
          </a:xfrm>
          <a:prstGeom prst="rect">
            <a:avLst/>
          </a:prstGeom>
          <a:noFill/>
          <a:ln>
            <a:noFill/>
          </a:ln>
        </p:spPr>
      </p:pic>
      <p:sp>
        <p:nvSpPr>
          <p:cNvPr id="180" name="Google Shape;180;p32"/>
          <p:cNvSpPr txBox="1"/>
          <p:nvPr/>
        </p:nvSpPr>
        <p:spPr>
          <a:xfrm>
            <a:off x="1758775" y="1017450"/>
            <a:ext cx="21810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Lato"/>
                <a:ea typeface="Lato"/>
                <a:cs typeface="Lato"/>
                <a:sym typeface="Lato"/>
              </a:rPr>
              <a:t>&lt;데이터 분포&gt;</a:t>
            </a:r>
            <a:endParaRPr>
              <a:latin typeface="Lato"/>
              <a:ea typeface="Lato"/>
              <a:cs typeface="Lato"/>
              <a:sym typeface="Lato"/>
            </a:endParaRPr>
          </a:p>
        </p:txBody>
      </p:sp>
      <p:sp>
        <p:nvSpPr>
          <p:cNvPr id="181" name="Google Shape;181;p32"/>
          <p:cNvSpPr txBox="1"/>
          <p:nvPr/>
        </p:nvSpPr>
        <p:spPr>
          <a:xfrm>
            <a:off x="4963700" y="1017450"/>
            <a:ext cx="37677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Lato"/>
                <a:ea typeface="Lato"/>
                <a:cs typeface="Lato"/>
                <a:sym typeface="Lato"/>
              </a:rPr>
              <a:t>&lt;7초씩 오버랩 구간 없이 자른 데이터 분포&gt;</a:t>
            </a:r>
            <a:endParaRPr>
              <a:latin typeface="Lato"/>
              <a:ea typeface="Lato"/>
              <a:cs typeface="Lato"/>
              <a:sym typeface="Lato"/>
            </a:endParaRPr>
          </a:p>
        </p:txBody>
      </p:sp>
      <p:sp>
        <p:nvSpPr>
          <p:cNvPr id="182" name="Google Shape;182;p32"/>
          <p:cNvSpPr txBox="1"/>
          <p:nvPr/>
        </p:nvSpPr>
        <p:spPr>
          <a:xfrm>
            <a:off x="311700" y="3175475"/>
            <a:ext cx="8348400" cy="1084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ko" sz="1200">
                <a:latin typeface="Lato"/>
                <a:ea typeface="Lato"/>
                <a:cs typeface="Lato"/>
                <a:sym typeface="Lato"/>
              </a:rPr>
              <a:t>데이터셋이 COPD에 집중 -&gt; </a:t>
            </a:r>
            <a:r>
              <a:rPr b="1" lang="ko" sz="1200">
                <a:latin typeface="Lato"/>
                <a:ea typeface="Lato"/>
                <a:cs typeface="Lato"/>
                <a:sym typeface="Lato"/>
              </a:rPr>
              <a:t>부트스트래핑</a:t>
            </a:r>
            <a:r>
              <a:rPr lang="ko" sz="1200">
                <a:latin typeface="Lato"/>
                <a:ea typeface="Lato"/>
                <a:cs typeface="Lato"/>
                <a:sym typeface="Lato"/>
              </a:rPr>
              <a:t>(통계적 기법)을 사용하여 모든 병들이 같은 확률로 실험 될 수 있도록 하거나, 데이터의 비율을 임의로 줄여 실험</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ko" sz="1200">
                <a:latin typeface="Lato"/>
                <a:ea typeface="Lato"/>
                <a:cs typeface="Lato"/>
                <a:sym typeface="Lato"/>
              </a:rPr>
              <a:t>data augmentation이 필요했지만 데이터에 임의로 노이즈를 넣거나 시간축으로 늘리는 것은 데이터가 다른 병의 데이터로 바뀔 위험 </a:t>
            </a:r>
            <a:r>
              <a:rPr lang="ko" sz="1100">
                <a:solidFill>
                  <a:srgbClr val="545454"/>
                </a:solidFill>
                <a:highlight>
                  <a:srgbClr val="FFFFFF"/>
                </a:highlight>
              </a:rPr>
              <a:t>有</a:t>
            </a:r>
            <a:r>
              <a:rPr lang="ko" sz="1200">
                <a:latin typeface="Lato"/>
                <a:ea typeface="Lato"/>
                <a:cs typeface="Lato"/>
                <a:sym typeface="Lato"/>
              </a:rPr>
              <a:t> -&gt; </a:t>
            </a:r>
            <a:r>
              <a:rPr b="1" lang="ko" sz="1200">
                <a:latin typeface="Lato"/>
                <a:ea typeface="Lato"/>
                <a:cs typeface="Lato"/>
                <a:sym typeface="Lato"/>
              </a:rPr>
              <a:t>같은 시간 간격으로 자르</a:t>
            </a:r>
            <a:r>
              <a:rPr b="1" lang="ko" sz="1200">
                <a:latin typeface="Lato"/>
                <a:ea typeface="Lato"/>
                <a:cs typeface="Lato"/>
                <a:sym typeface="Lato"/>
              </a:rPr>
              <a:t>는 것</a:t>
            </a:r>
            <a:r>
              <a:rPr lang="ko" sz="1200">
                <a:latin typeface="Lato"/>
                <a:ea typeface="Lato"/>
                <a:cs typeface="Lato"/>
                <a:sym typeface="Lato"/>
              </a:rPr>
              <a:t> 밖에 하지 못함</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sp>
        <p:nvSpPr>
          <p:cNvPr id="183" name="Google Shape;183;p32"/>
          <p:cNvSpPr txBox="1"/>
          <p:nvPr>
            <p:ph idx="1" type="body"/>
          </p:nvPr>
        </p:nvSpPr>
        <p:spPr>
          <a:xfrm>
            <a:off x="816900" y="4300050"/>
            <a:ext cx="7489500" cy="626100"/>
          </a:xfrm>
          <a:prstGeom prst="rect">
            <a:avLst/>
          </a:prstGeom>
          <a:solidFill>
            <a:srgbClr val="FFECEC"/>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ko" sz="1200">
                <a:solidFill>
                  <a:srgbClr val="000000"/>
                </a:solidFill>
              </a:rPr>
              <a:t>7초(가장 짧은 데이터의 길이) / 4초 기준으로 audio 파일을 자름</a:t>
            </a:r>
            <a:endParaRPr sz="1200">
              <a:solidFill>
                <a:srgbClr val="000000"/>
              </a:solidFill>
            </a:endParaRPr>
          </a:p>
          <a:p>
            <a:pPr indent="0" lvl="0" marL="0" rtl="0" algn="l">
              <a:lnSpc>
                <a:spcPct val="100000"/>
              </a:lnSpc>
              <a:spcBef>
                <a:spcPts val="0"/>
              </a:spcBef>
              <a:spcAft>
                <a:spcPts val="0"/>
              </a:spcAft>
              <a:buNone/>
            </a:pPr>
            <a:r>
              <a:rPr lang="ko" sz="1200">
                <a:solidFill>
                  <a:srgbClr val="000000"/>
                </a:solidFill>
              </a:rPr>
              <a:t>오버랩 구간은 나눈 구간의 1/4이 되거나 없도록 하여 여러 방면으로 실험 진행</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Conclusion</a:t>
            </a:r>
            <a:endParaRPr/>
          </a:p>
        </p:txBody>
      </p:sp>
      <p:sp>
        <p:nvSpPr>
          <p:cNvPr id="189" name="Google Shape;189;p33"/>
          <p:cNvSpPr txBox="1"/>
          <p:nvPr>
            <p:ph idx="1" type="body"/>
          </p:nvPr>
        </p:nvSpPr>
        <p:spPr>
          <a:xfrm>
            <a:off x="222900" y="960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Best case : S-transform, Resnet </a:t>
            </a:r>
            <a:endParaRPr/>
          </a:p>
          <a:p>
            <a:pPr indent="-342900" lvl="0" marL="457200" rtl="0" algn="l">
              <a:spcBef>
                <a:spcPts val="0"/>
              </a:spcBef>
              <a:spcAft>
                <a:spcPts val="0"/>
              </a:spcAft>
              <a:buSzPts val="1800"/>
              <a:buChar char="-"/>
            </a:pPr>
            <a:r>
              <a:rPr lang="ko"/>
              <a:t>accuracy: 0.79 </a:t>
            </a:r>
            <a:r>
              <a:rPr lang="ko"/>
              <a:t>(1630/2063)</a:t>
            </a:r>
            <a:endParaRPr/>
          </a:p>
        </p:txBody>
      </p:sp>
      <p:graphicFrame>
        <p:nvGraphicFramePr>
          <p:cNvPr id="190" name="Google Shape;190;p33"/>
          <p:cNvGraphicFramePr/>
          <p:nvPr/>
        </p:nvGraphicFramePr>
        <p:xfrm>
          <a:off x="-170075" y="1793950"/>
          <a:ext cx="3000000" cy="3000000"/>
        </p:xfrm>
        <a:graphic>
          <a:graphicData uri="http://schemas.openxmlformats.org/drawingml/2006/table">
            <a:tbl>
              <a:tblPr>
                <a:noFill/>
                <a:tableStyleId>{01263066-3A87-421F-82C2-29F6D8CA0D67}</a:tableStyleId>
              </a:tblPr>
              <a:tblGrid>
                <a:gridCol w="872950"/>
                <a:gridCol w="1210250"/>
                <a:gridCol w="1210250"/>
                <a:gridCol w="1210250"/>
                <a:gridCol w="1210250"/>
                <a:gridCol w="1210250"/>
                <a:gridCol w="1210250"/>
              </a:tblGrid>
              <a:tr h="395600">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COPD</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URTI</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Healthy</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Bronchiectasis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Pneumonia</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Bronchiolitis</a:t>
                      </a:r>
                      <a:endParaRPr sz="1200">
                        <a:latin typeface="Times New Roman"/>
                        <a:ea typeface="Times New Roman"/>
                        <a:cs typeface="Times New Roman"/>
                        <a:sym typeface="Times New Roman"/>
                      </a:endParaRPr>
                    </a:p>
                  </a:txBody>
                  <a:tcPr marT="91425" marB="91425" marR="91425" marL="91425"/>
                </a:tc>
              </a:tr>
              <a:tr h="264175">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TP</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t>1578</a:t>
                      </a:r>
                      <a:endParaRPr sz="1200"/>
                    </a:p>
                  </a:txBody>
                  <a:tcPr marT="91425" marB="91425" marR="91425" marL="91425"/>
                </a:tc>
                <a:tc>
                  <a:txBody>
                    <a:bodyPr/>
                    <a:lstStyle/>
                    <a:p>
                      <a:pPr indent="0" lvl="0" marL="0" rtl="0" algn="ctr">
                        <a:spcBef>
                          <a:spcPts val="0"/>
                        </a:spcBef>
                        <a:spcAft>
                          <a:spcPts val="0"/>
                        </a:spcAft>
                        <a:buNone/>
                      </a:pPr>
                      <a:r>
                        <a:rPr lang="ko" sz="1200"/>
                        <a:t>2</a:t>
                      </a:r>
                      <a:endParaRPr sz="1200"/>
                    </a:p>
                  </a:txBody>
                  <a:tcPr marT="91425" marB="91425" marR="91425" marL="91425"/>
                </a:tc>
                <a:tc>
                  <a:txBody>
                    <a:bodyPr/>
                    <a:lstStyle/>
                    <a:p>
                      <a:pPr indent="0" lvl="0" marL="0" rtl="0" algn="ctr">
                        <a:spcBef>
                          <a:spcPts val="0"/>
                        </a:spcBef>
                        <a:spcAft>
                          <a:spcPts val="0"/>
                        </a:spcAft>
                        <a:buNone/>
                      </a:pPr>
                      <a:r>
                        <a:rPr lang="ko" sz="1200"/>
                        <a:t>8</a:t>
                      </a:r>
                      <a:endParaRPr sz="1200"/>
                    </a:p>
                  </a:txBody>
                  <a:tcPr marT="91425" marB="91425" marR="91425" marL="91425"/>
                </a:tc>
                <a:tc>
                  <a:txBody>
                    <a:bodyPr/>
                    <a:lstStyle/>
                    <a:p>
                      <a:pPr indent="0" lvl="0" marL="0" rtl="0" algn="ctr">
                        <a:spcBef>
                          <a:spcPts val="0"/>
                        </a:spcBef>
                        <a:spcAft>
                          <a:spcPts val="0"/>
                        </a:spcAft>
                        <a:buNone/>
                      </a:pPr>
                      <a:r>
                        <a:rPr lang="ko" sz="1200"/>
                        <a:t>23</a:t>
                      </a:r>
                      <a:endParaRPr sz="1200"/>
                    </a:p>
                  </a:txBody>
                  <a:tcPr marT="91425" marB="91425" marR="91425" marL="91425"/>
                </a:tc>
                <a:tc>
                  <a:txBody>
                    <a:bodyPr/>
                    <a:lstStyle/>
                    <a:p>
                      <a:pPr indent="0" lvl="0" marL="0" rtl="0" algn="ctr">
                        <a:spcBef>
                          <a:spcPts val="0"/>
                        </a:spcBef>
                        <a:spcAft>
                          <a:spcPts val="0"/>
                        </a:spcAft>
                        <a:buNone/>
                      </a:pPr>
                      <a:r>
                        <a:rPr lang="ko" sz="1200"/>
                        <a:t>16</a:t>
                      </a:r>
                      <a:endParaRPr sz="1200"/>
                    </a:p>
                  </a:txBody>
                  <a:tcPr marT="91425" marB="91425" marR="91425" marL="91425"/>
                </a:tc>
                <a:tc>
                  <a:txBody>
                    <a:bodyPr/>
                    <a:lstStyle/>
                    <a:p>
                      <a:pPr indent="0" lvl="0" marL="0" rtl="0" algn="ctr">
                        <a:spcBef>
                          <a:spcPts val="0"/>
                        </a:spcBef>
                        <a:spcAft>
                          <a:spcPts val="0"/>
                        </a:spcAft>
                        <a:buNone/>
                      </a:pPr>
                      <a:r>
                        <a:rPr lang="ko" sz="1200"/>
                        <a:t>3</a:t>
                      </a:r>
                      <a:endParaRPr sz="1200"/>
                    </a:p>
                  </a:txBody>
                  <a:tcPr marT="91425" marB="91425" marR="91425" marL="91425"/>
                </a:tc>
              </a:tr>
              <a:tr h="264175">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FP</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t>149</a:t>
                      </a:r>
                      <a:endParaRPr sz="1200"/>
                    </a:p>
                  </a:txBody>
                  <a:tcPr marT="91425" marB="91425" marR="91425" marL="91425"/>
                </a:tc>
                <a:tc>
                  <a:txBody>
                    <a:bodyPr/>
                    <a:lstStyle/>
                    <a:p>
                      <a:pPr indent="0" lvl="0" marL="0" rtl="0" algn="ctr">
                        <a:spcBef>
                          <a:spcPts val="0"/>
                        </a:spcBef>
                        <a:spcAft>
                          <a:spcPts val="0"/>
                        </a:spcAft>
                        <a:buNone/>
                      </a:pPr>
                      <a:r>
                        <a:rPr lang="ko" sz="1200"/>
                        <a:t>13</a:t>
                      </a:r>
                      <a:endParaRPr sz="1200"/>
                    </a:p>
                  </a:txBody>
                  <a:tcPr marT="91425" marB="91425" marR="91425" marL="91425"/>
                </a:tc>
                <a:tc>
                  <a:txBody>
                    <a:bodyPr/>
                    <a:lstStyle/>
                    <a:p>
                      <a:pPr indent="0" lvl="0" marL="0" rtl="0" algn="ctr">
                        <a:spcBef>
                          <a:spcPts val="0"/>
                        </a:spcBef>
                        <a:spcAft>
                          <a:spcPts val="0"/>
                        </a:spcAft>
                        <a:buNone/>
                      </a:pPr>
                      <a:r>
                        <a:rPr lang="ko" sz="1200"/>
                        <a:t>14</a:t>
                      </a:r>
                      <a:endParaRPr sz="1200"/>
                    </a:p>
                  </a:txBody>
                  <a:tcPr marT="91425" marB="91425" marR="91425" marL="91425"/>
                </a:tc>
                <a:tc>
                  <a:txBody>
                    <a:bodyPr/>
                    <a:lstStyle/>
                    <a:p>
                      <a:pPr indent="0" lvl="0" marL="0" rtl="0" algn="ctr">
                        <a:spcBef>
                          <a:spcPts val="0"/>
                        </a:spcBef>
                        <a:spcAft>
                          <a:spcPts val="0"/>
                        </a:spcAft>
                        <a:buNone/>
                      </a:pPr>
                      <a:r>
                        <a:rPr lang="ko" sz="1200"/>
                        <a:t>111</a:t>
                      </a:r>
                      <a:endParaRPr sz="1200"/>
                    </a:p>
                  </a:txBody>
                  <a:tcPr marT="91425" marB="91425" marR="91425" marL="91425"/>
                </a:tc>
                <a:tc>
                  <a:txBody>
                    <a:bodyPr/>
                    <a:lstStyle/>
                    <a:p>
                      <a:pPr indent="0" lvl="0" marL="0" rtl="0" algn="ctr">
                        <a:spcBef>
                          <a:spcPts val="0"/>
                        </a:spcBef>
                        <a:spcAft>
                          <a:spcPts val="0"/>
                        </a:spcAft>
                        <a:buNone/>
                      </a:pPr>
                      <a:r>
                        <a:rPr lang="ko" sz="1200"/>
                        <a:t>67</a:t>
                      </a:r>
                      <a:endParaRPr sz="1200"/>
                    </a:p>
                  </a:txBody>
                  <a:tcPr marT="91425" marB="91425" marR="91425" marL="91425"/>
                </a:tc>
                <a:tc>
                  <a:txBody>
                    <a:bodyPr/>
                    <a:lstStyle/>
                    <a:p>
                      <a:pPr indent="0" lvl="0" marL="0" rtl="0" algn="ctr">
                        <a:spcBef>
                          <a:spcPts val="0"/>
                        </a:spcBef>
                        <a:spcAft>
                          <a:spcPts val="0"/>
                        </a:spcAft>
                        <a:buNone/>
                      </a:pPr>
                      <a:r>
                        <a:rPr lang="ko" sz="1200"/>
                        <a:t>79</a:t>
                      </a:r>
                      <a:endParaRPr sz="1200"/>
                    </a:p>
                  </a:txBody>
                  <a:tcPr marT="91425" marB="91425" marR="91425" marL="91425"/>
                </a:tc>
              </a:tr>
              <a:tr h="264175">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TN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t>99</a:t>
                      </a:r>
                      <a:endParaRPr sz="1200"/>
                    </a:p>
                  </a:txBody>
                  <a:tcPr marT="91425" marB="91425" marR="91425" marL="91425"/>
                </a:tc>
                <a:tc>
                  <a:txBody>
                    <a:bodyPr/>
                    <a:lstStyle/>
                    <a:p>
                      <a:pPr indent="0" lvl="0" marL="0" rtl="0" algn="ctr">
                        <a:spcBef>
                          <a:spcPts val="0"/>
                        </a:spcBef>
                        <a:spcAft>
                          <a:spcPts val="0"/>
                        </a:spcAft>
                        <a:buNone/>
                      </a:pPr>
                      <a:r>
                        <a:rPr lang="ko" sz="1200"/>
                        <a:t>2004</a:t>
                      </a:r>
                      <a:endParaRPr sz="1200"/>
                    </a:p>
                  </a:txBody>
                  <a:tcPr marT="91425" marB="91425" marR="91425" marL="91425"/>
                </a:tc>
                <a:tc>
                  <a:txBody>
                    <a:bodyPr/>
                    <a:lstStyle/>
                    <a:p>
                      <a:pPr indent="0" lvl="0" marL="0" rtl="0" algn="ctr">
                        <a:spcBef>
                          <a:spcPts val="0"/>
                        </a:spcBef>
                        <a:spcAft>
                          <a:spcPts val="0"/>
                        </a:spcAft>
                        <a:buNone/>
                      </a:pPr>
                      <a:r>
                        <a:rPr lang="ko" sz="1200"/>
                        <a:t>1979</a:t>
                      </a:r>
                      <a:endParaRPr sz="1200"/>
                    </a:p>
                  </a:txBody>
                  <a:tcPr marT="91425" marB="91425" marR="91425" marL="91425"/>
                </a:tc>
                <a:tc>
                  <a:txBody>
                    <a:bodyPr/>
                    <a:lstStyle/>
                    <a:p>
                      <a:pPr indent="0" lvl="0" marL="0" rtl="0" algn="ctr">
                        <a:spcBef>
                          <a:spcPts val="0"/>
                        </a:spcBef>
                        <a:spcAft>
                          <a:spcPts val="0"/>
                        </a:spcAft>
                        <a:buNone/>
                      </a:pPr>
                      <a:r>
                        <a:rPr lang="ko" sz="1200"/>
                        <a:t>1920</a:t>
                      </a:r>
                      <a:endParaRPr sz="1200"/>
                    </a:p>
                  </a:txBody>
                  <a:tcPr marT="91425" marB="91425" marR="91425" marL="91425"/>
                </a:tc>
                <a:tc>
                  <a:txBody>
                    <a:bodyPr/>
                    <a:lstStyle/>
                    <a:p>
                      <a:pPr indent="0" lvl="0" marL="0" rtl="0" algn="ctr">
                        <a:spcBef>
                          <a:spcPts val="0"/>
                        </a:spcBef>
                        <a:spcAft>
                          <a:spcPts val="0"/>
                        </a:spcAft>
                        <a:buNone/>
                      </a:pPr>
                      <a:r>
                        <a:rPr lang="ko" sz="1200"/>
                        <a:t>1922</a:t>
                      </a:r>
                      <a:endParaRPr sz="1200"/>
                    </a:p>
                  </a:txBody>
                  <a:tcPr marT="91425" marB="91425" marR="91425" marL="91425"/>
                </a:tc>
                <a:tc>
                  <a:txBody>
                    <a:bodyPr/>
                    <a:lstStyle/>
                    <a:p>
                      <a:pPr indent="0" lvl="0" marL="0" rtl="0" algn="ctr">
                        <a:spcBef>
                          <a:spcPts val="0"/>
                        </a:spcBef>
                        <a:spcAft>
                          <a:spcPts val="0"/>
                        </a:spcAft>
                        <a:buNone/>
                      </a:pPr>
                      <a:r>
                        <a:rPr lang="ko" sz="1200"/>
                        <a:t>1958</a:t>
                      </a:r>
                      <a:endParaRPr sz="1200"/>
                    </a:p>
                  </a:txBody>
                  <a:tcPr marT="91425" marB="91425" marR="91425" marL="91425"/>
                </a:tc>
              </a:tr>
              <a:tr h="264175">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FN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t>237</a:t>
                      </a:r>
                      <a:endParaRPr sz="1200"/>
                    </a:p>
                  </a:txBody>
                  <a:tcPr marT="91425" marB="91425" marR="91425" marL="91425"/>
                </a:tc>
                <a:tc>
                  <a:txBody>
                    <a:bodyPr/>
                    <a:lstStyle/>
                    <a:p>
                      <a:pPr indent="0" lvl="0" marL="0" rtl="0" algn="ctr">
                        <a:spcBef>
                          <a:spcPts val="0"/>
                        </a:spcBef>
                        <a:spcAft>
                          <a:spcPts val="0"/>
                        </a:spcAft>
                        <a:buNone/>
                      </a:pPr>
                      <a:r>
                        <a:rPr lang="ko" sz="1200"/>
                        <a:t>44</a:t>
                      </a:r>
                      <a:endParaRPr sz="1200"/>
                    </a:p>
                  </a:txBody>
                  <a:tcPr marT="91425" marB="91425" marR="91425" marL="91425"/>
                </a:tc>
                <a:tc>
                  <a:txBody>
                    <a:bodyPr/>
                    <a:lstStyle/>
                    <a:p>
                      <a:pPr indent="0" lvl="0" marL="0" rtl="0" algn="ctr">
                        <a:spcBef>
                          <a:spcPts val="0"/>
                        </a:spcBef>
                        <a:spcAft>
                          <a:spcPts val="0"/>
                        </a:spcAft>
                        <a:buNone/>
                      </a:pPr>
                      <a:r>
                        <a:rPr lang="ko" sz="1200"/>
                        <a:t>62</a:t>
                      </a:r>
                      <a:endParaRPr sz="1200"/>
                    </a:p>
                  </a:txBody>
                  <a:tcPr marT="91425" marB="91425" marR="91425" marL="91425"/>
                </a:tc>
                <a:tc>
                  <a:txBody>
                    <a:bodyPr/>
                    <a:lstStyle/>
                    <a:p>
                      <a:pPr indent="0" lvl="0" marL="0" rtl="0" algn="ctr">
                        <a:spcBef>
                          <a:spcPts val="0"/>
                        </a:spcBef>
                        <a:spcAft>
                          <a:spcPts val="0"/>
                        </a:spcAft>
                        <a:buNone/>
                      </a:pPr>
                      <a:r>
                        <a:rPr lang="ko" sz="1200"/>
                        <a:t>9</a:t>
                      </a:r>
                      <a:endParaRPr sz="1200"/>
                    </a:p>
                  </a:txBody>
                  <a:tcPr marT="91425" marB="91425" marR="91425" marL="91425"/>
                </a:tc>
                <a:tc>
                  <a:txBody>
                    <a:bodyPr/>
                    <a:lstStyle/>
                    <a:p>
                      <a:pPr indent="0" lvl="0" marL="0" rtl="0" algn="ctr">
                        <a:spcBef>
                          <a:spcPts val="0"/>
                        </a:spcBef>
                        <a:spcAft>
                          <a:spcPts val="0"/>
                        </a:spcAft>
                        <a:buNone/>
                      </a:pPr>
                      <a:r>
                        <a:rPr lang="ko" sz="1200"/>
                        <a:t>58</a:t>
                      </a:r>
                      <a:endParaRPr sz="1200"/>
                    </a:p>
                  </a:txBody>
                  <a:tcPr marT="91425" marB="91425" marR="91425" marL="91425"/>
                </a:tc>
                <a:tc>
                  <a:txBody>
                    <a:bodyPr/>
                    <a:lstStyle/>
                    <a:p>
                      <a:pPr indent="0" lvl="0" marL="0" rtl="0" algn="ctr">
                        <a:spcBef>
                          <a:spcPts val="0"/>
                        </a:spcBef>
                        <a:spcAft>
                          <a:spcPts val="0"/>
                        </a:spcAft>
                        <a:buNone/>
                      </a:pPr>
                      <a:r>
                        <a:rPr lang="ko" sz="1200"/>
                        <a:t>23</a:t>
                      </a:r>
                      <a:endParaRPr sz="1200"/>
                    </a:p>
                  </a:txBody>
                  <a:tcPr marT="91425" marB="91425" marR="91425" marL="91425"/>
                </a:tc>
              </a:tr>
              <a:tr h="395600">
                <a:tc>
                  <a:txBody>
                    <a:bodyPr/>
                    <a:lstStyle/>
                    <a:p>
                      <a:pPr indent="0" lvl="0" marL="0" rtl="0" algn="ctr">
                        <a:spcBef>
                          <a:spcPts val="0"/>
                        </a:spcBef>
                        <a:spcAft>
                          <a:spcPts val="0"/>
                        </a:spcAft>
                        <a:buNone/>
                      </a:pPr>
                      <a:r>
                        <a:rPr lang="ko" sz="1200">
                          <a:solidFill>
                            <a:srgbClr val="333333"/>
                          </a:solidFill>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t>0.914</a:t>
                      </a:r>
                      <a:endParaRPr sz="1200"/>
                    </a:p>
                  </a:txBody>
                  <a:tcPr marT="91425" marB="91425" marR="91425" marL="91425"/>
                </a:tc>
                <a:tc>
                  <a:txBody>
                    <a:bodyPr/>
                    <a:lstStyle/>
                    <a:p>
                      <a:pPr indent="0" lvl="0" marL="0" rtl="0" algn="ctr">
                        <a:spcBef>
                          <a:spcPts val="0"/>
                        </a:spcBef>
                        <a:spcAft>
                          <a:spcPts val="0"/>
                        </a:spcAft>
                        <a:buNone/>
                      </a:pPr>
                      <a:r>
                        <a:rPr lang="ko" sz="1200"/>
                        <a:t>0.133</a:t>
                      </a:r>
                      <a:endParaRPr sz="1200"/>
                    </a:p>
                  </a:txBody>
                  <a:tcPr marT="91425" marB="91425" marR="91425" marL="91425"/>
                </a:tc>
                <a:tc>
                  <a:txBody>
                    <a:bodyPr/>
                    <a:lstStyle/>
                    <a:p>
                      <a:pPr indent="0" lvl="0" marL="0" rtl="0" algn="ctr">
                        <a:spcBef>
                          <a:spcPts val="0"/>
                        </a:spcBef>
                        <a:spcAft>
                          <a:spcPts val="0"/>
                        </a:spcAft>
                        <a:buNone/>
                      </a:pPr>
                      <a:r>
                        <a:rPr lang="ko" sz="1200"/>
                        <a:t>0.364</a:t>
                      </a:r>
                      <a:endParaRPr sz="1200"/>
                    </a:p>
                  </a:txBody>
                  <a:tcPr marT="91425" marB="91425" marR="91425" marL="91425"/>
                </a:tc>
                <a:tc>
                  <a:txBody>
                    <a:bodyPr/>
                    <a:lstStyle/>
                    <a:p>
                      <a:pPr indent="0" lvl="0" marL="0" rtl="0" algn="ctr">
                        <a:spcBef>
                          <a:spcPts val="0"/>
                        </a:spcBef>
                        <a:spcAft>
                          <a:spcPts val="0"/>
                        </a:spcAft>
                        <a:buNone/>
                      </a:pPr>
                      <a:r>
                        <a:rPr lang="ko" sz="1200"/>
                        <a:t>0.172</a:t>
                      </a:r>
                      <a:endParaRPr sz="1200"/>
                    </a:p>
                  </a:txBody>
                  <a:tcPr marT="91425" marB="91425" marR="91425" marL="91425"/>
                </a:tc>
                <a:tc>
                  <a:txBody>
                    <a:bodyPr/>
                    <a:lstStyle/>
                    <a:p>
                      <a:pPr indent="0" lvl="0" marL="0" rtl="0" algn="ctr">
                        <a:spcBef>
                          <a:spcPts val="0"/>
                        </a:spcBef>
                        <a:spcAft>
                          <a:spcPts val="0"/>
                        </a:spcAft>
                        <a:buNone/>
                      </a:pPr>
                      <a:r>
                        <a:rPr lang="ko" sz="1200"/>
                        <a:t>0.193</a:t>
                      </a:r>
                      <a:endParaRPr sz="1200"/>
                    </a:p>
                  </a:txBody>
                  <a:tcPr marT="91425" marB="91425" marR="91425" marL="91425"/>
                </a:tc>
                <a:tc>
                  <a:txBody>
                    <a:bodyPr/>
                    <a:lstStyle/>
                    <a:p>
                      <a:pPr indent="0" lvl="0" marL="0" rtl="0" algn="ctr">
                        <a:spcBef>
                          <a:spcPts val="0"/>
                        </a:spcBef>
                        <a:spcAft>
                          <a:spcPts val="0"/>
                        </a:spcAft>
                        <a:buNone/>
                      </a:pPr>
                      <a:r>
                        <a:rPr lang="ko" sz="1200"/>
                        <a:t>0.037</a:t>
                      </a:r>
                      <a:endParaRPr sz="1200"/>
                    </a:p>
                  </a:txBody>
                  <a:tcPr marT="91425" marB="91425" marR="91425" marL="91425"/>
                </a:tc>
              </a:tr>
              <a:tr h="395600">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t>0.869</a:t>
                      </a:r>
                      <a:endParaRPr sz="1200"/>
                    </a:p>
                  </a:txBody>
                  <a:tcPr marT="91425" marB="91425" marR="91425" marL="91425"/>
                </a:tc>
                <a:tc>
                  <a:txBody>
                    <a:bodyPr/>
                    <a:lstStyle/>
                    <a:p>
                      <a:pPr indent="0" lvl="0" marL="0" rtl="0" algn="ctr">
                        <a:spcBef>
                          <a:spcPts val="0"/>
                        </a:spcBef>
                        <a:spcAft>
                          <a:spcPts val="0"/>
                        </a:spcAft>
                        <a:buNone/>
                      </a:pPr>
                      <a:r>
                        <a:rPr lang="ko" sz="1200"/>
                        <a:t>0.043</a:t>
                      </a:r>
                      <a:endParaRPr sz="1200"/>
                    </a:p>
                  </a:txBody>
                  <a:tcPr marT="91425" marB="91425" marR="91425" marL="91425"/>
                </a:tc>
                <a:tc>
                  <a:txBody>
                    <a:bodyPr/>
                    <a:lstStyle/>
                    <a:p>
                      <a:pPr indent="0" lvl="0" marL="0" rtl="0" algn="ctr">
                        <a:spcBef>
                          <a:spcPts val="0"/>
                        </a:spcBef>
                        <a:spcAft>
                          <a:spcPts val="0"/>
                        </a:spcAft>
                        <a:buNone/>
                      </a:pPr>
                      <a:r>
                        <a:rPr lang="ko" sz="1200"/>
                        <a:t>0.114</a:t>
                      </a:r>
                      <a:endParaRPr sz="1200"/>
                    </a:p>
                  </a:txBody>
                  <a:tcPr marT="91425" marB="91425" marR="91425" marL="91425"/>
                </a:tc>
                <a:tc>
                  <a:txBody>
                    <a:bodyPr/>
                    <a:lstStyle/>
                    <a:p>
                      <a:pPr indent="0" lvl="0" marL="0" rtl="0" algn="ctr">
                        <a:spcBef>
                          <a:spcPts val="0"/>
                        </a:spcBef>
                        <a:spcAft>
                          <a:spcPts val="0"/>
                        </a:spcAft>
                        <a:buNone/>
                      </a:pPr>
                      <a:r>
                        <a:rPr lang="ko" sz="1200"/>
                        <a:t>0.719</a:t>
                      </a:r>
                      <a:endParaRPr sz="1200"/>
                    </a:p>
                  </a:txBody>
                  <a:tcPr marT="91425" marB="91425" marR="91425" marL="91425"/>
                </a:tc>
                <a:tc>
                  <a:txBody>
                    <a:bodyPr/>
                    <a:lstStyle/>
                    <a:p>
                      <a:pPr indent="0" lvl="0" marL="0" rtl="0" algn="ctr">
                        <a:spcBef>
                          <a:spcPts val="0"/>
                        </a:spcBef>
                        <a:spcAft>
                          <a:spcPts val="0"/>
                        </a:spcAft>
                        <a:buNone/>
                      </a:pPr>
                      <a:r>
                        <a:rPr lang="ko" sz="1200"/>
                        <a:t>0.216</a:t>
                      </a:r>
                      <a:endParaRPr sz="1200"/>
                    </a:p>
                  </a:txBody>
                  <a:tcPr marT="91425" marB="91425" marR="91425" marL="91425"/>
                </a:tc>
                <a:tc>
                  <a:txBody>
                    <a:bodyPr/>
                    <a:lstStyle/>
                    <a:p>
                      <a:pPr indent="0" lvl="0" marL="0" rtl="0" algn="ctr">
                        <a:spcBef>
                          <a:spcPts val="0"/>
                        </a:spcBef>
                        <a:spcAft>
                          <a:spcPts val="0"/>
                        </a:spcAft>
                        <a:buNone/>
                      </a:pPr>
                      <a:r>
                        <a:rPr lang="ko" sz="1200"/>
                        <a:t>0.115</a:t>
                      </a:r>
                      <a:endParaRPr sz="1200"/>
                    </a:p>
                  </a:txBody>
                  <a:tcPr marT="91425" marB="91425" marR="91425" marL="91425"/>
                </a:tc>
              </a:tr>
              <a:tr h="395600">
                <a:tc>
                  <a:txBody>
                    <a:bodyPr/>
                    <a:lstStyle/>
                    <a:p>
                      <a:pPr indent="0" lvl="0" marL="0" rtl="0" algn="ctr">
                        <a:spcBef>
                          <a:spcPts val="0"/>
                        </a:spcBef>
                        <a:spcAft>
                          <a:spcPts val="0"/>
                        </a:spcAft>
                        <a:buNone/>
                      </a:pPr>
                      <a:r>
                        <a:rPr lang="ko" sz="1200">
                          <a:latin typeface="Times New Roman"/>
                          <a:ea typeface="Times New Roman"/>
                          <a:cs typeface="Times New Roman"/>
                          <a:sym typeface="Times New Roman"/>
                        </a:rPr>
                        <a:t>Fall-Out</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ko" sz="1200"/>
                        <a:t>0.601</a:t>
                      </a:r>
                      <a:endParaRPr sz="1200"/>
                    </a:p>
                  </a:txBody>
                  <a:tcPr marT="91425" marB="91425" marR="91425" marL="91425"/>
                </a:tc>
                <a:tc>
                  <a:txBody>
                    <a:bodyPr/>
                    <a:lstStyle/>
                    <a:p>
                      <a:pPr indent="0" lvl="0" marL="0" rtl="0" algn="ctr">
                        <a:spcBef>
                          <a:spcPts val="0"/>
                        </a:spcBef>
                        <a:spcAft>
                          <a:spcPts val="0"/>
                        </a:spcAft>
                        <a:buNone/>
                      </a:pPr>
                      <a:r>
                        <a:rPr lang="ko" sz="1200"/>
                        <a:t>0.006</a:t>
                      </a:r>
                      <a:endParaRPr sz="1200"/>
                    </a:p>
                  </a:txBody>
                  <a:tcPr marT="91425" marB="91425" marR="91425" marL="91425"/>
                </a:tc>
                <a:tc>
                  <a:txBody>
                    <a:bodyPr/>
                    <a:lstStyle/>
                    <a:p>
                      <a:pPr indent="0" lvl="0" marL="0" rtl="0" algn="ctr">
                        <a:spcBef>
                          <a:spcPts val="0"/>
                        </a:spcBef>
                        <a:spcAft>
                          <a:spcPts val="0"/>
                        </a:spcAft>
                        <a:buNone/>
                      </a:pPr>
                      <a:r>
                        <a:rPr lang="ko" sz="1200"/>
                        <a:t>0.007</a:t>
                      </a:r>
                      <a:endParaRPr sz="1200"/>
                    </a:p>
                  </a:txBody>
                  <a:tcPr marT="91425" marB="91425" marR="91425" marL="91425"/>
                </a:tc>
                <a:tc>
                  <a:txBody>
                    <a:bodyPr/>
                    <a:lstStyle/>
                    <a:p>
                      <a:pPr indent="0" lvl="0" marL="0" rtl="0" algn="ctr">
                        <a:spcBef>
                          <a:spcPts val="0"/>
                        </a:spcBef>
                        <a:spcAft>
                          <a:spcPts val="0"/>
                        </a:spcAft>
                        <a:buNone/>
                      </a:pPr>
                      <a:r>
                        <a:rPr lang="ko" sz="1200"/>
                        <a:t>0.054</a:t>
                      </a:r>
                      <a:endParaRPr sz="1200"/>
                    </a:p>
                  </a:txBody>
                  <a:tcPr marT="91425" marB="91425" marR="91425" marL="91425"/>
                </a:tc>
                <a:tc>
                  <a:txBody>
                    <a:bodyPr/>
                    <a:lstStyle/>
                    <a:p>
                      <a:pPr indent="0" lvl="0" marL="0" rtl="0" algn="ctr">
                        <a:spcBef>
                          <a:spcPts val="0"/>
                        </a:spcBef>
                        <a:spcAft>
                          <a:spcPts val="0"/>
                        </a:spcAft>
                        <a:buNone/>
                      </a:pPr>
                      <a:r>
                        <a:rPr lang="ko" sz="1200"/>
                        <a:t>0.033</a:t>
                      </a:r>
                      <a:endParaRPr sz="1200"/>
                    </a:p>
                  </a:txBody>
                  <a:tcPr marT="91425" marB="91425" marR="91425" marL="91425"/>
                </a:tc>
                <a:tc>
                  <a:txBody>
                    <a:bodyPr/>
                    <a:lstStyle/>
                    <a:p>
                      <a:pPr indent="0" lvl="0" marL="0" rtl="0" algn="ctr">
                        <a:spcBef>
                          <a:spcPts val="0"/>
                        </a:spcBef>
                        <a:spcAft>
                          <a:spcPts val="0"/>
                        </a:spcAft>
                        <a:buNone/>
                      </a:pPr>
                      <a:r>
                        <a:rPr lang="ko" sz="1200"/>
                        <a:t>0.038</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