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338" r:id="rId3"/>
    <p:sldId id="520" r:id="rId4"/>
    <p:sldId id="480" r:id="rId5"/>
    <p:sldId id="483" r:id="rId6"/>
    <p:sldId id="484" r:id="rId7"/>
    <p:sldId id="485" r:id="rId8"/>
    <p:sldId id="521" r:id="rId9"/>
    <p:sldId id="486" r:id="rId10"/>
    <p:sldId id="514" r:id="rId11"/>
    <p:sldId id="515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522" r:id="rId20"/>
    <p:sldId id="494" r:id="rId21"/>
    <p:sldId id="495" r:id="rId22"/>
    <p:sldId id="496" r:id="rId23"/>
    <p:sldId id="497" r:id="rId24"/>
    <p:sldId id="498" r:id="rId25"/>
    <p:sldId id="516" r:id="rId26"/>
    <p:sldId id="499" r:id="rId27"/>
    <p:sldId id="517" r:id="rId28"/>
    <p:sldId id="500" r:id="rId29"/>
    <p:sldId id="501" r:id="rId30"/>
    <p:sldId id="502" r:id="rId31"/>
    <p:sldId id="503" r:id="rId32"/>
    <p:sldId id="523" r:id="rId33"/>
    <p:sldId id="504" r:id="rId34"/>
    <p:sldId id="505" r:id="rId35"/>
    <p:sldId id="507" r:id="rId36"/>
    <p:sldId id="508" r:id="rId37"/>
    <p:sldId id="519" r:id="rId38"/>
    <p:sldId id="509" r:id="rId39"/>
    <p:sldId id="518" r:id="rId40"/>
    <p:sldId id="510" r:id="rId41"/>
    <p:sldId id="511" r:id="rId42"/>
    <p:sldId id="513" r:id="rId43"/>
    <p:sldId id="512" r:id="rId44"/>
    <p:sldId id="393" r:id="rId45"/>
    <p:sldId id="481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D1A5"/>
    <a:srgbClr val="EEF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1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67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62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3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8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5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7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1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5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2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4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100.100.100.100:800/serverstatu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C516A68-55D2-F57E-11F6-2A5A1AD8FB78}"/>
              </a:ext>
            </a:extLst>
          </p:cNvPr>
          <p:cNvSpPr txBox="1"/>
          <p:nvPr/>
        </p:nvSpPr>
        <p:spPr>
          <a:xfrm>
            <a:off x="6741762" y="4712426"/>
            <a:ext cx="30376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400" dirty="0">
                <a:solidFill>
                  <a:srgbClr val="0070C0"/>
                </a:solidFill>
              </a:rPr>
              <a:t>데이터융합</a:t>
            </a:r>
            <a:r>
              <a:rPr lang="en-US" altLang="ko-KR" sz="2400" dirty="0">
                <a:solidFill>
                  <a:srgbClr val="0070C0"/>
                </a:solidFill>
              </a:rPr>
              <a:t>SW</a:t>
            </a:r>
            <a:r>
              <a:rPr lang="ko-KR" altLang="en-US" sz="2400" dirty="0">
                <a:solidFill>
                  <a:srgbClr val="0070C0"/>
                </a:solidFill>
              </a:rPr>
              <a:t>과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 algn="r"/>
            <a:r>
              <a:rPr lang="ko-KR" altLang="en-US" sz="2400" dirty="0" err="1" smtClean="0">
                <a:solidFill>
                  <a:srgbClr val="0070C0"/>
                </a:solidFill>
              </a:rPr>
              <a:t>주나현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C516A68-55D2-F57E-11F6-2A5A1AD8FB78}"/>
              </a:ext>
            </a:extLst>
          </p:cNvPr>
          <p:cNvSpPr txBox="1"/>
          <p:nvPr/>
        </p:nvSpPr>
        <p:spPr>
          <a:xfrm>
            <a:off x="1592805" y="2790299"/>
            <a:ext cx="9001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5400" b="1" dirty="0" err="1" smtClean="0">
                <a:solidFill>
                  <a:srgbClr val="0070C0"/>
                </a:solidFill>
              </a:rPr>
              <a:t>리눅스</a:t>
            </a:r>
            <a:r>
              <a:rPr lang="ko-KR" altLang="en-US" sz="5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5400" b="1" dirty="0" smtClean="0">
                <a:solidFill>
                  <a:srgbClr val="0070C0"/>
                </a:solidFill>
              </a:rPr>
              <a:t>10</a:t>
            </a:r>
            <a:r>
              <a:rPr lang="ko-KR" altLang="en-US" sz="5400" b="1" dirty="0" smtClean="0">
                <a:solidFill>
                  <a:srgbClr val="0070C0"/>
                </a:solidFill>
              </a:rPr>
              <a:t>강 </a:t>
            </a:r>
            <a:endParaRPr lang="en-US" altLang="ko-KR" sz="5400" b="1" kern="0" dirty="0">
              <a:ln w="15875">
                <a:noFill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9" y="1117176"/>
            <a:ext cx="6111739" cy="53866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7424644" y="1765179"/>
            <a:ext cx="3795359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ps 명령은 현재 실행 중인 프로세스들의 정보를 출력하는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명령어다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기본적으로는 현재 사용자가 실행 중인 프로세스만 출력되지만, -e 옵션을 사용하면 시스템 전체 프로세스를 출력할 수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있다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4400" dirty="0">
              <a:latin typeface="Arial" panose="020B0604020202020204" pitchFamily="34" charset="0"/>
            </a:endParaRPr>
          </a:p>
        </p:txBody>
      </p:sp>
      <p:sp>
        <p:nvSpPr>
          <p:cNvPr id="4" name="액자 3"/>
          <p:cNvSpPr/>
          <p:nvPr/>
        </p:nvSpPr>
        <p:spPr>
          <a:xfrm>
            <a:off x="581039" y="1282380"/>
            <a:ext cx="1915918" cy="195766"/>
          </a:xfrm>
          <a:prstGeom prst="fram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377155"/>
            <a:ext cx="65" cy="754310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6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9" y="1117176"/>
            <a:ext cx="6111739" cy="53866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7424644" y="1765179"/>
            <a:ext cx="379535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 smtClean="0">
              <a:solidFill>
                <a:srgbClr val="0070C0"/>
              </a:solidFill>
              <a:latin typeface="+mn-ea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pstree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명령은 현재 실행 중인 프로세스들을 트리 형태로 출력하는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명령어다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부모 프로세스와 자식 프로세스들 간의 계층 구조를 시각적으로 확인할 수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있다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4400" dirty="0">
              <a:latin typeface="Arial" panose="020B0604020202020204" pitchFamily="34" charset="0"/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623439" y="1956936"/>
            <a:ext cx="1999840" cy="201647"/>
          </a:xfrm>
          <a:prstGeom prst="fram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-238655"/>
            <a:ext cx="65" cy="477311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39" y="1265049"/>
            <a:ext cx="6384873" cy="5152559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38655"/>
            <a:ext cx="65" cy="477311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7579211" y="1265049"/>
            <a:ext cx="3795359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solidFill>
                <a:srgbClr val="0070C0"/>
              </a:solidFill>
              <a:latin typeface="+mn-ea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top 명령은 현재 시스템에서 실행 중인 프로세스들의 정보를 실시간으로 출력하는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명령어다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출력되는 항목은 CPU 사용률, 메모리 사용량, 프로세스 ID, 프로세스 이름, 사용자, 실행 시간 등이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있다.</a:t>
            </a:r>
            <a:endParaRPr lang="ko-KR" altLang="ko-KR" sz="3200" dirty="0">
              <a:latin typeface="Arial" panose="020B0604020202020204" pitchFamily="34" charset="0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6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39" y="1665079"/>
            <a:ext cx="5372100" cy="385762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77155"/>
            <a:ext cx="65" cy="754310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6796233" y="932976"/>
            <a:ext cx="4927275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solidFill>
                <a:srgbClr val="0070C0"/>
              </a:solidFill>
              <a:latin typeface="+mn-ea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solidFill>
                <a:srgbClr val="0070C0"/>
              </a:solidFill>
              <a:latin typeface="+mn-ea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ulimit 명령은 프로세스에서 사용 가능한 리소스 제한을 설정하는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명령어다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사용 가능한 파일 </a:t>
            </a:r>
            <a:r>
              <a:rPr lang="ko-KR" altLang="ko-KR" sz="2000" dirty="0" err="1">
                <a:solidFill>
                  <a:srgbClr val="0070C0"/>
                </a:solidFill>
                <a:latin typeface="+mn-ea"/>
              </a:rPr>
              <a:t>디스크립터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 수, 프로세스 생성 가능한 최대 개수, 코어 덤프 크기 등을 제한할 수 있습니다.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Arial" panose="020B0604020202020204" pitchFamily="34" charset="0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2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38" y="1142607"/>
            <a:ext cx="5488321" cy="53481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6796233" y="932976"/>
            <a:ext cx="492727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solidFill>
                <a:srgbClr val="0070C0"/>
              </a:solidFill>
              <a:latin typeface="+mn-ea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4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/proc </a:t>
            </a:r>
            <a:r>
              <a:rPr lang="ko-KR" altLang="ko-KR" sz="2000" dirty="0" err="1">
                <a:solidFill>
                  <a:srgbClr val="0070C0"/>
                </a:solidFill>
                <a:latin typeface="+mn-ea"/>
              </a:rPr>
              <a:t>디렉토리는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 가상 파일 시스템으로서, 현재 실행 중인 </a:t>
            </a:r>
            <a:r>
              <a:rPr lang="ko-KR" altLang="ko-KR" sz="2000" dirty="0" err="1">
                <a:solidFill>
                  <a:srgbClr val="0070C0"/>
                </a:solidFill>
                <a:latin typeface="+mn-ea"/>
              </a:rPr>
              <a:t>커널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 및 프로세스 정보를 파일 형태로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제공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한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/proc/cpuinfo 파일에는 CPU 정보가 포함되어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있다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4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Arial" panose="020B0604020202020204" pitchFamily="34" charset="0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238655"/>
            <a:ext cx="65" cy="477311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05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39" y="2654113"/>
            <a:ext cx="7486650" cy="7810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623439" y="3044638"/>
            <a:ext cx="1022944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4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vmstat 명령은 시스템의 가상 메모리 통계 정보를 출력하는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명령어다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메모리, CPU, 디스크 I/O, </a:t>
            </a:r>
            <a:r>
              <a:rPr lang="ko-KR" altLang="ko-KR" sz="2000" dirty="0" err="1">
                <a:solidFill>
                  <a:srgbClr val="0070C0"/>
                </a:solidFill>
                <a:latin typeface="+mn-ea"/>
              </a:rPr>
              <a:t>스왑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 등의 성능 정보를 실시간으로 </a:t>
            </a:r>
            <a:r>
              <a:rPr lang="ko-KR" altLang="ko-KR" sz="2000" dirty="0" err="1">
                <a:solidFill>
                  <a:srgbClr val="0070C0"/>
                </a:solidFill>
                <a:latin typeface="+mn-ea"/>
              </a:rPr>
              <a:t>모니터링할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 수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있다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</a:t>
            </a:r>
            <a:endParaRPr lang="ko-KR" altLang="ko-KR" sz="3200" dirty="0">
              <a:latin typeface="Arial" panose="020B0604020202020204" pitchFamily="34" charset="0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73" y="1739100"/>
            <a:ext cx="5270705" cy="3730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73" y="2112104"/>
            <a:ext cx="5270705" cy="37613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6581208" y="2312219"/>
            <a:ext cx="43171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/proc/cpuinfo 파일에는 현재 시스템의 CPU 정보가 포함되어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있다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이 파일을 열어서 CPU 모델, 코어 수, </a:t>
            </a:r>
            <a:r>
              <a:rPr lang="ko-KR" altLang="ko-KR" sz="2000" dirty="0" err="1">
                <a:solidFill>
                  <a:srgbClr val="0070C0"/>
                </a:solidFill>
                <a:latin typeface="+mn-ea"/>
              </a:rPr>
              <a:t>클럭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 속도, 캐시 크기 등의 정보를 확인할 수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있다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</a:t>
            </a: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55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9" y="1265049"/>
            <a:ext cx="6670869" cy="3222751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-377155"/>
            <a:ext cx="65" cy="754310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605439" y="4738088"/>
            <a:ext cx="11045387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top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명령은 현재 시스템에서 실행 중인 프로세스들의 정보를 실시간으로 출력하는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명령어다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출력되는 항목은 CPU 사용률, 메모리 사용량, 프로세스 ID, 프로세스 이름, 사용자, 실행 시간 등이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있다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Arial" panose="020B0604020202020204" pitchFamily="34" charset="0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35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9" y="1246098"/>
            <a:ext cx="7372350" cy="8213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39" y="2033275"/>
            <a:ext cx="7372350" cy="1562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461429" y="3713629"/>
            <a:ext cx="1104538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free 명령어는 현재 시스템의 메모리 사용량을 출력하는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명령어다.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일반적으로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free 명령어를 실행하면 전체 메모리, 사용 중인 메모리, 여유 메모리 등의 정보가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출력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된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Arial" panose="020B0604020202020204" pitchFamily="34" charset="0"/>
            </a:endParaRPr>
          </a:p>
          <a:p>
            <a:pPr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df -k 명령은 파일 시스템 별로 디스크 사용량을 출력하는 명령어입니다. 각 파일 시스템의 전체 크기, 사용 중인 용량, 남은 용량 등을 확인할 수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있다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</a:t>
            </a: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44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3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 bwMode="auto">
          <a:xfrm>
            <a:off x="623439" y="1230438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ko-KR" altLang="en-US" dirty="0">
              <a:solidFill>
                <a:srgbClr val="0070C0"/>
              </a:solidFill>
            </a:endParaRPr>
          </a:p>
          <a:p>
            <a:pPr latinLnBrk="1"/>
            <a:r>
              <a:rPr lang="en-US" altLang="ko-KR" dirty="0">
                <a:solidFill>
                  <a:srgbClr val="0070C0"/>
                </a:solidFill>
              </a:rPr>
              <a:t>10) </a:t>
            </a:r>
            <a:r>
              <a:rPr lang="ko-KR" altLang="en-US" dirty="0">
                <a:solidFill>
                  <a:srgbClr val="0070C0"/>
                </a:solidFill>
              </a:rPr>
              <a:t>디스크 확인 실습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① </a:t>
            </a:r>
            <a:r>
              <a:rPr lang="en-US" altLang="ko-KR" dirty="0" err="1">
                <a:solidFill>
                  <a:srgbClr val="0070C0"/>
                </a:solidFill>
              </a:rPr>
              <a:t>df</a:t>
            </a:r>
            <a:r>
              <a:rPr lang="en-US" altLang="ko-KR" dirty="0">
                <a:solidFill>
                  <a:srgbClr val="0070C0"/>
                </a:solidFill>
              </a:rPr>
              <a:t> -k </a:t>
            </a:r>
            <a:r>
              <a:rPr lang="ko-KR" altLang="en-US" dirty="0">
                <a:solidFill>
                  <a:srgbClr val="0070C0"/>
                </a:solidFill>
              </a:rPr>
              <a:t>실습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② </a:t>
            </a:r>
            <a:r>
              <a:rPr lang="en-US" altLang="ko-KR" dirty="0">
                <a:solidFill>
                  <a:srgbClr val="0070C0"/>
                </a:solidFill>
              </a:rPr>
              <a:t>du -a </a:t>
            </a:r>
            <a:r>
              <a:rPr lang="ko-KR" altLang="en-US" dirty="0">
                <a:solidFill>
                  <a:srgbClr val="0070C0"/>
                </a:solidFill>
              </a:rPr>
              <a:t>실습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③ </a:t>
            </a:r>
            <a:r>
              <a:rPr lang="en-US" altLang="ko-KR" dirty="0" err="1">
                <a:solidFill>
                  <a:srgbClr val="0070C0"/>
                </a:solidFill>
              </a:rPr>
              <a:t>iostat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실습</a:t>
            </a:r>
          </a:p>
          <a:p>
            <a:pPr latinLnBrk="1"/>
            <a:endParaRPr lang="en-US" altLang="ko-KR" dirty="0">
              <a:solidFill>
                <a:srgbClr val="0070C0"/>
              </a:solidFill>
            </a:endParaRPr>
          </a:p>
          <a:p>
            <a:pPr latinLnBrk="1"/>
            <a:r>
              <a:rPr lang="en-US" altLang="ko-KR" dirty="0">
                <a:solidFill>
                  <a:srgbClr val="0070C0"/>
                </a:solidFill>
              </a:rPr>
              <a:t>11) </a:t>
            </a:r>
            <a:r>
              <a:rPr lang="ko-KR" altLang="en-US" dirty="0">
                <a:solidFill>
                  <a:srgbClr val="0070C0"/>
                </a:solidFill>
              </a:rPr>
              <a:t>네트워크 관련 확인 실습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① </a:t>
            </a:r>
            <a:r>
              <a:rPr lang="en-US" altLang="ko-KR" dirty="0" err="1">
                <a:solidFill>
                  <a:srgbClr val="0070C0"/>
                </a:solidFill>
              </a:rPr>
              <a:t>ifconfig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실습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② </a:t>
            </a:r>
            <a:r>
              <a:rPr lang="en-US" altLang="ko-KR" dirty="0">
                <a:solidFill>
                  <a:srgbClr val="0070C0"/>
                </a:solidFill>
              </a:rPr>
              <a:t>ping </a:t>
            </a:r>
            <a:r>
              <a:rPr lang="ko-KR" altLang="en-US" dirty="0">
                <a:solidFill>
                  <a:srgbClr val="0070C0"/>
                </a:solidFill>
              </a:rPr>
              <a:t>실습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③ </a:t>
            </a:r>
            <a:r>
              <a:rPr lang="en-US" altLang="ko-KR" dirty="0" err="1">
                <a:solidFill>
                  <a:srgbClr val="0070C0"/>
                </a:solidFill>
              </a:rPr>
              <a:t>netstat</a:t>
            </a:r>
            <a:r>
              <a:rPr lang="en-US" altLang="ko-KR" dirty="0">
                <a:solidFill>
                  <a:srgbClr val="0070C0"/>
                </a:solidFill>
              </a:rPr>
              <a:t> –</a:t>
            </a:r>
            <a:r>
              <a:rPr lang="en-US" altLang="ko-KR" dirty="0" err="1">
                <a:solidFill>
                  <a:srgbClr val="0070C0"/>
                </a:solidFill>
              </a:rPr>
              <a:t>na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9643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C516A68-55D2-F57E-11F6-2A5A1AD8FB78}"/>
              </a:ext>
            </a:extLst>
          </p:cNvPr>
          <p:cNvSpPr txBox="1"/>
          <p:nvPr/>
        </p:nvSpPr>
        <p:spPr>
          <a:xfrm>
            <a:off x="1592805" y="3251964"/>
            <a:ext cx="9001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5400" b="1" kern="0" dirty="0" smtClean="0">
                <a:ln w="15875">
                  <a:noFill/>
                </a:ln>
                <a:solidFill>
                  <a:srgbClr val="0070C0"/>
                </a:solidFill>
              </a:rPr>
              <a:t>실습하기</a:t>
            </a:r>
            <a:endParaRPr lang="en-US" altLang="ko-KR" sz="5400" b="1" kern="0" dirty="0">
              <a:ln w="15875">
                <a:noFill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7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3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53" y="1518076"/>
            <a:ext cx="6038850" cy="5835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53" y="2101663"/>
            <a:ext cx="6038850" cy="34480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6890314" y="2458901"/>
            <a:ext cx="505515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du -a 명령은 현재 </a:t>
            </a:r>
            <a:r>
              <a:rPr lang="ko-KR" altLang="ko-KR" sz="2000" dirty="0" err="1">
                <a:solidFill>
                  <a:srgbClr val="0070C0"/>
                </a:solidFill>
                <a:latin typeface="+mn-ea"/>
              </a:rPr>
              <a:t>디렉토리의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 파일 및 </a:t>
            </a:r>
            <a:r>
              <a:rPr lang="ko-KR" altLang="ko-KR" sz="2000" dirty="0" err="1">
                <a:solidFill>
                  <a:srgbClr val="0070C0"/>
                </a:solidFill>
                <a:latin typeface="+mn-ea"/>
              </a:rPr>
              <a:t>디렉토리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 크기를 재귀적으로 출력하는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명령어다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각 파일 및 </a:t>
            </a:r>
            <a:r>
              <a:rPr lang="ko-KR" altLang="ko-KR" sz="2000" dirty="0" err="1">
                <a:solidFill>
                  <a:srgbClr val="0070C0"/>
                </a:solidFill>
                <a:latin typeface="+mn-ea"/>
              </a:rPr>
              <a:t>디렉토리의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 용량과 함께 전체 사용량도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출력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된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Arial" panose="020B0604020202020204" pitchFamily="34" charset="0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0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3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9" y="1450041"/>
            <a:ext cx="8401050" cy="2771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587439" y="4705910"/>
            <a:ext cx="9127317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iostat 명령은 디스크 I/O 성능 정보를 출력하는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명령어다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CPU, 메모리, 디스크 I/O, 네트워크 등의 정보를 실시간으로 </a:t>
            </a:r>
            <a:r>
              <a:rPr lang="ko-KR" altLang="ko-KR" sz="2000" dirty="0" err="1">
                <a:solidFill>
                  <a:srgbClr val="0070C0"/>
                </a:solidFill>
                <a:latin typeface="+mn-ea"/>
              </a:rPr>
              <a:t>모니터링할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 수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있다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Arial" panose="020B0604020202020204" pitchFamily="34" charset="0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40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3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9" y="1341689"/>
            <a:ext cx="6496050" cy="3409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587439" y="4895581"/>
            <a:ext cx="10865387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ifconfig 명령은 네트워크 인터페이스의 정보를 출력하는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명령어다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IP 주소, 네트마스크, MAC 주소 등을 확인할 수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있다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Arial" panose="020B0604020202020204" pitchFamily="34" charset="0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65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3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39" y="1450041"/>
            <a:ext cx="5695950" cy="2314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731439" y="4097481"/>
            <a:ext cx="10865387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ping 명령은 네트워크 연결 상태를 확인하는 명령어입니다. 지정한 호스트나 IP 주소에 대해 ICMP </a:t>
            </a:r>
            <a:r>
              <a:rPr lang="ko-KR" altLang="ko-KR" sz="2000" dirty="0" err="1">
                <a:solidFill>
                  <a:srgbClr val="0070C0"/>
                </a:solidFill>
                <a:latin typeface="+mn-ea"/>
              </a:rPr>
              <a:t>패킷을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 보내 응답 시간을 측정합니다.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Arial" panose="020B0604020202020204" pitchFamily="34" charset="0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031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3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9" y="1205740"/>
            <a:ext cx="7387328" cy="3658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722780" y="5104433"/>
            <a:ext cx="10865387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netstat -na 명령은 현재 열려 있는 소켓의 정보를 출력하는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명령어다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포트 번호, 프로토콜, 연결 상태 등을 확인할 수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있다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-n 옵션을 사용하면 포트 번호를 숫자로 표시할 수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있다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44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 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4 </a:t>
            </a: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요건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,</a:t>
            </a: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분</a:t>
            </a: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석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"/>
          <p:cNvSpPr txBox="1"/>
          <p:nvPr/>
        </p:nvSpPr>
        <p:spPr>
          <a:xfrm>
            <a:off x="1315121" y="1240364"/>
            <a:ext cx="9137623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0" dirty="0" err="1">
                <a:solidFill>
                  <a:srgbClr val="0070C0"/>
                </a:solidFill>
              </a:rPr>
              <a:t>리눅스</a:t>
            </a:r>
            <a:r>
              <a:rPr lang="ko-KR" altLang="en-US" sz="2000" b="0" dirty="0">
                <a:solidFill>
                  <a:srgbClr val="0070C0"/>
                </a:solidFill>
              </a:rPr>
              <a:t> 서버의 </a:t>
            </a:r>
            <a:r>
              <a:rPr lang="en-US" altLang="ko-KR" sz="2000" b="0" dirty="0">
                <a:solidFill>
                  <a:srgbClr val="0070C0"/>
                </a:solidFill>
              </a:rPr>
              <a:t>CPU,</a:t>
            </a:r>
            <a:r>
              <a:rPr lang="ko-KR" altLang="en-US" sz="2000" b="0" dirty="0">
                <a:solidFill>
                  <a:srgbClr val="0070C0"/>
                </a:solidFill>
              </a:rPr>
              <a:t>메모리</a:t>
            </a:r>
            <a:r>
              <a:rPr lang="en-US" altLang="ko-KR" sz="2000" b="0" dirty="0">
                <a:solidFill>
                  <a:srgbClr val="0070C0"/>
                </a:solidFill>
              </a:rPr>
              <a:t>,</a:t>
            </a:r>
            <a:r>
              <a:rPr lang="ko-KR" altLang="en-US" sz="2000" b="0" dirty="0">
                <a:solidFill>
                  <a:srgbClr val="0070C0"/>
                </a:solidFill>
              </a:rPr>
              <a:t>디스크 상태를 시각적으로 볼 수 있는 웹 페이지를 </a:t>
            </a:r>
            <a:r>
              <a:rPr lang="ko-KR" altLang="en-US" sz="2000" b="0" dirty="0" smtClean="0">
                <a:solidFill>
                  <a:srgbClr val="0070C0"/>
                </a:solidFill>
              </a:rPr>
              <a:t>작성</a:t>
            </a:r>
            <a:endParaRPr lang="en-US" altLang="ko-KR" sz="2000" b="0" dirty="0">
              <a:solidFill>
                <a:srgbClr val="0070C0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0" dirty="0">
                <a:solidFill>
                  <a:srgbClr val="0070C0"/>
                </a:solidFill>
              </a:rPr>
              <a:t>프로그래머가 이미 </a:t>
            </a:r>
            <a:r>
              <a:rPr lang="ko-KR" altLang="en-US" sz="2000" b="0" dirty="0" err="1">
                <a:solidFill>
                  <a:srgbClr val="0070C0"/>
                </a:solidFill>
              </a:rPr>
              <a:t>웹페이지를</a:t>
            </a:r>
            <a:r>
              <a:rPr lang="ko-KR" altLang="en-US" sz="2000" b="0" dirty="0">
                <a:solidFill>
                  <a:srgbClr val="0070C0"/>
                </a:solidFill>
              </a:rPr>
              <a:t> 작성하였음</a:t>
            </a:r>
            <a:endParaRPr lang="en-US" altLang="ko-KR" sz="2000" b="0" dirty="0">
              <a:solidFill>
                <a:srgbClr val="0070C0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0" dirty="0">
                <a:solidFill>
                  <a:srgbClr val="0070C0"/>
                </a:solidFill>
              </a:rPr>
              <a:t>당신은 이 페이지를 웹 서버에 게시하고</a:t>
            </a:r>
            <a:endParaRPr lang="en-US" altLang="ko-KR" sz="2000" b="0" dirty="0">
              <a:solidFill>
                <a:srgbClr val="0070C0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0" dirty="0" err="1">
                <a:solidFill>
                  <a:srgbClr val="0070C0"/>
                </a:solidFill>
              </a:rPr>
              <a:t>리눅스</a:t>
            </a:r>
            <a:r>
              <a:rPr lang="ko-KR" altLang="en-US" sz="2000" b="0" dirty="0">
                <a:solidFill>
                  <a:srgbClr val="0070C0"/>
                </a:solidFill>
              </a:rPr>
              <a:t> </a:t>
            </a:r>
            <a:r>
              <a:rPr lang="ko-KR" altLang="en-US" sz="2000" b="0" dirty="0" err="1">
                <a:solidFill>
                  <a:srgbClr val="0070C0"/>
                </a:solidFill>
              </a:rPr>
              <a:t>쉘</a:t>
            </a:r>
            <a:r>
              <a:rPr lang="ko-KR" altLang="en-US" sz="2000" b="0" dirty="0">
                <a:solidFill>
                  <a:srgbClr val="0070C0"/>
                </a:solidFill>
              </a:rPr>
              <a:t> 프로그램으로 실시간으로 데이터가 연결되도록 작성 운영할 것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315121" y="4158552"/>
            <a:ext cx="9137623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000" b="0" dirty="0">
                <a:solidFill>
                  <a:srgbClr val="0070C0"/>
                </a:solidFill>
              </a:rPr>
              <a:t>Task 1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2000" b="0" dirty="0">
                <a:solidFill>
                  <a:srgbClr val="0070C0"/>
                </a:solidFill>
              </a:rPr>
              <a:t>파일서버에 교안 </a:t>
            </a:r>
            <a:r>
              <a:rPr lang="ko-KR" altLang="en-US" sz="2000" b="0" dirty="0" err="1">
                <a:solidFill>
                  <a:srgbClr val="0070C0"/>
                </a:solidFill>
              </a:rPr>
              <a:t>디렉토리에</a:t>
            </a:r>
            <a:r>
              <a:rPr lang="ko-KR" altLang="en-US" sz="2000" b="0" dirty="0">
                <a:solidFill>
                  <a:srgbClr val="0070C0"/>
                </a:solidFill>
              </a:rPr>
              <a:t> 있는 </a:t>
            </a:r>
            <a:r>
              <a:rPr lang="en-US" altLang="ko-KR" sz="2000" b="0" dirty="0">
                <a:solidFill>
                  <a:srgbClr val="0070C0"/>
                </a:solidFill>
              </a:rPr>
              <a:t>serverstatus.html </a:t>
            </a:r>
            <a:r>
              <a:rPr lang="ko-KR" altLang="en-US" sz="2000" b="0" dirty="0">
                <a:solidFill>
                  <a:srgbClr val="0070C0"/>
                </a:solidFill>
              </a:rPr>
              <a:t>과 </a:t>
            </a:r>
            <a:r>
              <a:rPr lang="en-US" altLang="ko-KR" sz="2000" b="0" dirty="0" err="1">
                <a:solidFill>
                  <a:srgbClr val="0070C0"/>
                </a:solidFill>
              </a:rPr>
              <a:t>ChartNew</a:t>
            </a:r>
            <a:r>
              <a:rPr lang="ko-KR" altLang="en-US" sz="2000" b="0" dirty="0" err="1">
                <a:solidFill>
                  <a:srgbClr val="0070C0"/>
                </a:solidFill>
              </a:rPr>
              <a:t>디렉토리를</a:t>
            </a:r>
            <a:r>
              <a:rPr lang="ko-KR" altLang="en-US" sz="2000" b="0" dirty="0">
                <a:solidFill>
                  <a:srgbClr val="0070C0"/>
                </a:solidFill>
              </a:rPr>
              <a:t> 당신의 서버의 웹 서버 기본 </a:t>
            </a:r>
            <a:r>
              <a:rPr lang="ko-KR" altLang="en-US" sz="2000" b="0" dirty="0" err="1">
                <a:solidFill>
                  <a:srgbClr val="0070C0"/>
                </a:solidFill>
              </a:rPr>
              <a:t>디렉토리로</a:t>
            </a:r>
            <a:r>
              <a:rPr lang="ko-KR" altLang="en-US" sz="2000" b="0" dirty="0">
                <a:solidFill>
                  <a:srgbClr val="0070C0"/>
                </a:solidFill>
              </a:rPr>
              <a:t> 옮김</a:t>
            </a:r>
            <a:endParaRPr lang="en-US" altLang="ko-KR" sz="2000" b="0" dirty="0">
              <a:solidFill>
                <a:srgbClr val="0070C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000" b="0" dirty="0">
                <a:solidFill>
                  <a:srgbClr val="0070C0"/>
                </a:solidFill>
                <a:hlinkClick r:id="rId2"/>
              </a:rPr>
              <a:t>http://100.100.100.100:800/serverstatus.html</a:t>
            </a:r>
            <a:r>
              <a:rPr lang="ko-KR" altLang="en-US" sz="2000" b="0" dirty="0">
                <a:solidFill>
                  <a:srgbClr val="0070C0"/>
                </a:solidFill>
              </a:rPr>
              <a:t>을 실행시켜서 화면을 </a:t>
            </a:r>
            <a:r>
              <a:rPr lang="ko-KR" altLang="en-US" sz="2000" b="0" dirty="0" err="1">
                <a:solidFill>
                  <a:srgbClr val="0070C0"/>
                </a:solidFill>
              </a:rPr>
              <a:t>캡쳐</a:t>
            </a:r>
            <a:r>
              <a:rPr lang="ko-KR" altLang="en-US" sz="2000" b="0" dirty="0">
                <a:solidFill>
                  <a:srgbClr val="0070C0"/>
                </a:solidFill>
              </a:rPr>
              <a:t> </a:t>
            </a:r>
            <a:r>
              <a:rPr lang="en-US" altLang="ko-KR" sz="2000" b="0" dirty="0">
                <a:solidFill>
                  <a:srgbClr val="0070C0"/>
                </a:solidFill>
              </a:rPr>
              <a:t>(</a:t>
            </a:r>
            <a:r>
              <a:rPr lang="ko-KR" altLang="en-US" sz="2000" b="0" dirty="0">
                <a:solidFill>
                  <a:srgbClr val="0070C0"/>
                </a:solidFill>
              </a:rPr>
              <a:t>단 </a:t>
            </a:r>
            <a:r>
              <a:rPr lang="en-US" altLang="ko-KR" sz="2000" b="0" dirty="0">
                <a:solidFill>
                  <a:srgbClr val="0070C0"/>
                </a:solidFill>
              </a:rPr>
              <a:t>PC</a:t>
            </a:r>
            <a:r>
              <a:rPr lang="ko-KR" altLang="en-US" sz="2000" b="0" dirty="0">
                <a:solidFill>
                  <a:srgbClr val="0070C0"/>
                </a:solidFill>
              </a:rPr>
              <a:t>하단 시간이 같이 보이도록 할 것</a:t>
            </a:r>
            <a:r>
              <a:rPr lang="en-US" altLang="ko-KR" sz="2000" b="0" dirty="0">
                <a:solidFill>
                  <a:srgbClr val="0070C0"/>
                </a:solidFill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000" b="0" dirty="0">
                <a:solidFill>
                  <a:srgbClr val="0070C0"/>
                </a:solidFill>
              </a:rPr>
              <a:t>Hint: </a:t>
            </a:r>
            <a:r>
              <a:rPr lang="ko-KR" altLang="en-US" sz="2000" b="0" dirty="0">
                <a:solidFill>
                  <a:srgbClr val="0070C0"/>
                </a:solidFill>
              </a:rPr>
              <a:t>권한</a:t>
            </a:r>
            <a:r>
              <a:rPr lang="en-US" altLang="ko-KR" sz="2000" b="0" dirty="0">
                <a:solidFill>
                  <a:srgbClr val="0070C0"/>
                </a:solidFill>
              </a:rPr>
              <a:t> </a:t>
            </a:r>
            <a:r>
              <a:rPr lang="ko-KR" altLang="en-US" sz="2000" b="0" dirty="0">
                <a:solidFill>
                  <a:srgbClr val="0070C0"/>
                </a:solidFill>
              </a:rPr>
              <a:t>주의</a:t>
            </a:r>
            <a:endParaRPr lang="en-US" altLang="ko-KR" sz="2000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3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4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04" y="2080502"/>
            <a:ext cx="3838083" cy="2419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93" y="1298812"/>
            <a:ext cx="5487703" cy="34333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13" y="1604366"/>
            <a:ext cx="3838082" cy="4681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722780" y="5104433"/>
            <a:ext cx="108653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먼저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var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/www/html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로 들어가서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ChartNew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랑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serverstatus.html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을 </a:t>
            </a:r>
            <a:r>
              <a:rPr lang="ko-KR" altLang="en-US" sz="2000" dirty="0" err="1" smtClean="0">
                <a:solidFill>
                  <a:srgbClr val="0070C0"/>
                </a:solidFill>
                <a:latin typeface="+mn-ea"/>
              </a:rPr>
              <a:t>붙혀넣기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하고 인터넷에 들어가서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localhost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/server.html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라고 치면 위와 같은 화면이 나타난다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13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 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5,6 </a:t>
            </a: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분</a:t>
            </a: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석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"/>
          <p:cNvSpPr txBox="1"/>
          <p:nvPr/>
        </p:nvSpPr>
        <p:spPr>
          <a:xfrm>
            <a:off x="950757" y="1270924"/>
            <a:ext cx="10303295" cy="20190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000" b="0" dirty="0">
                <a:solidFill>
                  <a:srgbClr val="0070C0"/>
                </a:solidFill>
                <a:latin typeface="+mn-ea"/>
                <a:ea typeface="+mn-ea"/>
              </a:rPr>
              <a:t>Task 2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2000" b="0" dirty="0">
                <a:solidFill>
                  <a:srgbClr val="0070C0"/>
                </a:solidFill>
                <a:latin typeface="+mn-ea"/>
                <a:ea typeface="+mn-ea"/>
              </a:rPr>
              <a:t>CPU </a:t>
            </a:r>
            <a:r>
              <a:rPr lang="ko-KR" altLang="en-US" sz="2000" b="0" dirty="0">
                <a:solidFill>
                  <a:srgbClr val="0070C0"/>
                </a:solidFill>
                <a:latin typeface="+mn-ea"/>
                <a:ea typeface="+mn-ea"/>
              </a:rPr>
              <a:t>사용 </a:t>
            </a:r>
            <a:r>
              <a:rPr lang="en-US" altLang="ko-KR" sz="2000" b="0" dirty="0">
                <a:solidFill>
                  <a:srgbClr val="0070C0"/>
                </a:solidFill>
                <a:latin typeface="+mn-ea"/>
                <a:ea typeface="+mn-ea"/>
              </a:rPr>
              <a:t>55.5 ,CPU</a:t>
            </a:r>
            <a:r>
              <a:rPr lang="ko-KR" altLang="en-US" sz="2000" b="0" dirty="0" err="1">
                <a:solidFill>
                  <a:srgbClr val="0070C0"/>
                </a:solidFill>
                <a:latin typeface="+mn-ea"/>
                <a:ea typeface="+mn-ea"/>
              </a:rPr>
              <a:t>프리</a:t>
            </a:r>
            <a:r>
              <a:rPr lang="ko-KR" altLang="en-US" sz="2000" b="0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2000" b="0" dirty="0">
                <a:solidFill>
                  <a:srgbClr val="0070C0"/>
                </a:solidFill>
                <a:latin typeface="+mn-ea"/>
                <a:ea typeface="+mn-ea"/>
              </a:rPr>
              <a:t>44.5 </a:t>
            </a:r>
            <a:r>
              <a:rPr lang="ko-KR" altLang="en-US" sz="2000" b="0" dirty="0">
                <a:solidFill>
                  <a:srgbClr val="0070C0"/>
                </a:solidFill>
                <a:latin typeface="+mn-ea"/>
                <a:ea typeface="+mn-ea"/>
              </a:rPr>
              <a:t>메모리사용 </a:t>
            </a:r>
            <a:r>
              <a:rPr lang="en-US" altLang="ko-KR" sz="2000" b="0" dirty="0">
                <a:solidFill>
                  <a:srgbClr val="0070C0"/>
                </a:solidFill>
                <a:latin typeface="+mn-ea"/>
                <a:ea typeface="+mn-ea"/>
              </a:rPr>
              <a:t>1562464, </a:t>
            </a:r>
            <a:r>
              <a:rPr lang="ko-KR" altLang="en-US" sz="2000" b="0" dirty="0">
                <a:solidFill>
                  <a:srgbClr val="0070C0"/>
                </a:solidFill>
                <a:latin typeface="+mn-ea"/>
                <a:ea typeface="+mn-ea"/>
              </a:rPr>
              <a:t>메모리 </a:t>
            </a:r>
            <a:r>
              <a:rPr lang="ko-KR" altLang="en-US" sz="2000" b="0" dirty="0" err="1">
                <a:solidFill>
                  <a:srgbClr val="0070C0"/>
                </a:solidFill>
                <a:latin typeface="+mn-ea"/>
                <a:ea typeface="+mn-ea"/>
              </a:rPr>
              <a:t>프리</a:t>
            </a:r>
            <a:r>
              <a:rPr lang="ko-KR" altLang="en-US" sz="2000" b="0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2000" b="0" dirty="0">
                <a:solidFill>
                  <a:srgbClr val="0070C0"/>
                </a:solidFill>
                <a:latin typeface="+mn-ea"/>
                <a:ea typeface="+mn-ea"/>
              </a:rPr>
              <a:t>1123212, </a:t>
            </a:r>
            <a:r>
              <a:rPr lang="ko-KR" altLang="en-US" sz="2000" b="0" dirty="0">
                <a:solidFill>
                  <a:srgbClr val="0070C0"/>
                </a:solidFill>
                <a:latin typeface="+mn-ea"/>
                <a:ea typeface="+mn-ea"/>
              </a:rPr>
              <a:t>디스크사용</a:t>
            </a:r>
            <a:r>
              <a:rPr lang="en-US" altLang="ko-KR" sz="2000" b="0" dirty="0">
                <a:solidFill>
                  <a:srgbClr val="0070C0"/>
                </a:solidFill>
                <a:latin typeface="+mn-ea"/>
                <a:ea typeface="+mn-ea"/>
              </a:rPr>
              <a:t>123232,</a:t>
            </a:r>
            <a:r>
              <a:rPr lang="ko-KR" altLang="en-US" sz="2000" b="0" dirty="0" err="1">
                <a:solidFill>
                  <a:srgbClr val="0070C0"/>
                </a:solidFill>
                <a:latin typeface="+mn-ea"/>
                <a:ea typeface="+mn-ea"/>
              </a:rPr>
              <a:t>디스크프리</a:t>
            </a:r>
            <a:r>
              <a:rPr lang="ko-KR" altLang="en-US" sz="2000" b="0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2000" b="0" dirty="0">
                <a:solidFill>
                  <a:srgbClr val="0070C0"/>
                </a:solidFill>
                <a:latin typeface="+mn-ea"/>
                <a:ea typeface="+mn-ea"/>
              </a:rPr>
              <a:t>1231244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2000" b="0" dirty="0">
                <a:solidFill>
                  <a:srgbClr val="0070C0"/>
                </a:solidFill>
                <a:latin typeface="+mn-ea"/>
                <a:ea typeface="+mn-ea"/>
              </a:rPr>
              <a:t>위 수치로 표시될 수 있도록 </a:t>
            </a:r>
            <a:r>
              <a:rPr lang="en-US" altLang="ko-KR" sz="2000" b="0" dirty="0">
                <a:solidFill>
                  <a:srgbClr val="0070C0"/>
                </a:solidFill>
                <a:latin typeface="+mn-ea"/>
                <a:ea typeface="+mn-ea"/>
              </a:rPr>
              <a:t>html</a:t>
            </a:r>
            <a:r>
              <a:rPr lang="ko-KR" altLang="en-US" sz="2000" b="0" dirty="0">
                <a:solidFill>
                  <a:srgbClr val="0070C0"/>
                </a:solidFill>
                <a:latin typeface="+mn-ea"/>
                <a:ea typeface="+mn-ea"/>
              </a:rPr>
              <a:t>파일을 분석하여 </a:t>
            </a:r>
            <a:r>
              <a:rPr lang="ko-KR" altLang="en-US" sz="2000" b="0" dirty="0" err="1">
                <a:solidFill>
                  <a:srgbClr val="0070C0"/>
                </a:solidFill>
                <a:latin typeface="+mn-ea"/>
                <a:ea typeface="+mn-ea"/>
              </a:rPr>
              <a:t>고칠것</a:t>
            </a:r>
            <a:endParaRPr lang="en-US" altLang="ko-KR" sz="2000" b="0" dirty="0">
              <a:solidFill>
                <a:srgbClr val="0070C0"/>
              </a:solidFill>
              <a:latin typeface="+mn-ea"/>
              <a:ea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2000" b="0" dirty="0">
                <a:solidFill>
                  <a:srgbClr val="0070C0"/>
                </a:solidFill>
                <a:latin typeface="+mn-ea"/>
                <a:ea typeface="+mn-ea"/>
              </a:rPr>
              <a:t>고친 화면을 시간과 함께 </a:t>
            </a:r>
            <a:r>
              <a:rPr lang="ko-KR" altLang="en-US" sz="2000" b="0" dirty="0" err="1">
                <a:solidFill>
                  <a:srgbClr val="0070C0"/>
                </a:solidFill>
                <a:latin typeface="+mn-ea"/>
                <a:ea typeface="+mn-ea"/>
              </a:rPr>
              <a:t>캡쳐</a:t>
            </a:r>
            <a:endParaRPr lang="en-US" altLang="ko-KR" sz="2000" b="0" dirty="0">
              <a:solidFill>
                <a:srgbClr val="0070C0"/>
              </a:solidFill>
              <a:latin typeface="+mn-ea"/>
              <a:ea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50757" y="3594915"/>
            <a:ext cx="10303295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0070C0"/>
                </a:solidFill>
              </a:rPr>
              <a:t>Task 3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</a:rPr>
              <a:t>당신의 서버의 </a:t>
            </a:r>
            <a:r>
              <a:rPr lang="en-US" altLang="ko-KR" sz="2000" dirty="0">
                <a:solidFill>
                  <a:srgbClr val="0070C0"/>
                </a:solidFill>
              </a:rPr>
              <a:t>CPU</a:t>
            </a:r>
            <a:r>
              <a:rPr lang="ko-KR" altLang="en-US" sz="2000" dirty="0">
                <a:solidFill>
                  <a:srgbClr val="0070C0"/>
                </a:solidFill>
              </a:rPr>
              <a:t>상황을 </a:t>
            </a:r>
            <a:r>
              <a:rPr lang="ko-KR" altLang="en-US" sz="2000" dirty="0" err="1">
                <a:solidFill>
                  <a:srgbClr val="0070C0"/>
                </a:solidFill>
              </a:rPr>
              <a:t>리눅스</a:t>
            </a:r>
            <a:r>
              <a:rPr lang="ko-KR" altLang="en-US" sz="2000" dirty="0">
                <a:solidFill>
                  <a:srgbClr val="0070C0"/>
                </a:solidFill>
              </a:rPr>
              <a:t> 명령어로 실행하여 </a:t>
            </a:r>
            <a:r>
              <a:rPr lang="ko-KR" altLang="en-US" sz="2000" dirty="0" err="1">
                <a:solidFill>
                  <a:srgbClr val="0070C0"/>
                </a:solidFill>
              </a:rPr>
              <a:t>캡쳐</a:t>
            </a:r>
            <a:endParaRPr lang="en-US" altLang="ko-KR" sz="2000" dirty="0">
              <a:solidFill>
                <a:srgbClr val="0070C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</a:rPr>
              <a:t>당신의 서버의 메모리상황을 </a:t>
            </a:r>
            <a:r>
              <a:rPr lang="ko-KR" altLang="en-US" sz="2000" dirty="0" err="1">
                <a:solidFill>
                  <a:srgbClr val="0070C0"/>
                </a:solidFill>
              </a:rPr>
              <a:t>리눅스</a:t>
            </a:r>
            <a:r>
              <a:rPr lang="ko-KR" altLang="en-US" sz="2000" dirty="0">
                <a:solidFill>
                  <a:srgbClr val="0070C0"/>
                </a:solidFill>
              </a:rPr>
              <a:t> 명령어로 실행하여 </a:t>
            </a:r>
            <a:r>
              <a:rPr lang="ko-KR" altLang="en-US" sz="2000" dirty="0" err="1">
                <a:solidFill>
                  <a:srgbClr val="0070C0"/>
                </a:solidFill>
              </a:rPr>
              <a:t>캡쳐</a:t>
            </a:r>
            <a:endParaRPr lang="en-US" altLang="ko-KR" sz="2000" dirty="0">
              <a:solidFill>
                <a:srgbClr val="0070C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</a:rPr>
              <a:t>당신의 서버의 디스크상황을 </a:t>
            </a:r>
            <a:r>
              <a:rPr lang="ko-KR" altLang="en-US" sz="2000" dirty="0" err="1">
                <a:solidFill>
                  <a:srgbClr val="0070C0"/>
                </a:solidFill>
              </a:rPr>
              <a:t>리눅스</a:t>
            </a:r>
            <a:r>
              <a:rPr lang="ko-KR" altLang="en-US" sz="2000" dirty="0">
                <a:solidFill>
                  <a:srgbClr val="0070C0"/>
                </a:solidFill>
              </a:rPr>
              <a:t> 명령어로 실행하여 </a:t>
            </a:r>
            <a:r>
              <a:rPr lang="ko-KR" altLang="en-US" sz="2000" dirty="0" err="1">
                <a:solidFill>
                  <a:srgbClr val="0070C0"/>
                </a:solidFill>
              </a:rPr>
              <a:t>캡쳐</a:t>
            </a:r>
            <a:endParaRPr lang="en-US" altLang="ko-KR" sz="2000" dirty="0">
              <a:solidFill>
                <a:srgbClr val="0070C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70C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</a:rPr>
              <a:t>위의 </a:t>
            </a:r>
            <a:r>
              <a:rPr lang="ko-KR" altLang="en-US" sz="2000" dirty="0" err="1">
                <a:solidFill>
                  <a:srgbClr val="0070C0"/>
                </a:solidFill>
              </a:rPr>
              <a:t>해당값으로</a:t>
            </a:r>
            <a:r>
              <a:rPr lang="ko-KR" altLang="en-US" sz="2000" dirty="0">
                <a:solidFill>
                  <a:srgbClr val="0070C0"/>
                </a:solidFill>
              </a:rPr>
              <a:t> 표시될 수 있도록 </a:t>
            </a:r>
            <a:r>
              <a:rPr lang="en-US" altLang="ko-KR" sz="2000" dirty="0">
                <a:solidFill>
                  <a:srgbClr val="0070C0"/>
                </a:solidFill>
              </a:rPr>
              <a:t>html</a:t>
            </a:r>
            <a:r>
              <a:rPr lang="ko-KR" altLang="en-US" sz="2000" dirty="0">
                <a:solidFill>
                  <a:srgbClr val="0070C0"/>
                </a:solidFill>
              </a:rPr>
              <a:t>파일을 분석하여 </a:t>
            </a:r>
            <a:r>
              <a:rPr lang="ko-KR" altLang="en-US" sz="2000" dirty="0" err="1">
                <a:solidFill>
                  <a:srgbClr val="0070C0"/>
                </a:solidFill>
              </a:rPr>
              <a:t>고칠것</a:t>
            </a:r>
            <a:endParaRPr lang="en-US" altLang="ko-KR" sz="2000" dirty="0">
              <a:solidFill>
                <a:srgbClr val="0070C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</a:rPr>
              <a:t>고친 화면을 시간과 함께 </a:t>
            </a:r>
            <a:r>
              <a:rPr lang="ko-KR" altLang="en-US" sz="2000" dirty="0" err="1">
                <a:solidFill>
                  <a:srgbClr val="0070C0"/>
                </a:solidFill>
              </a:rPr>
              <a:t>캡쳐</a:t>
            </a:r>
            <a:endParaRPr lang="en-US" altLang="ko-KR" sz="2000" dirty="0">
              <a:solidFill>
                <a:srgbClr val="0070C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8202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5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83" y="1893654"/>
            <a:ext cx="2972215" cy="221963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71" y="1298812"/>
            <a:ext cx="5454913" cy="34093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722780" y="5104433"/>
            <a:ext cx="108653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serverstatus.html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을 들어가서 위와 같이 수치를 바꾸고 다시 </a:t>
            </a:r>
            <a:r>
              <a:rPr lang="ko-KR" altLang="en-US" sz="2000" dirty="0" err="1" smtClean="0">
                <a:solidFill>
                  <a:srgbClr val="0070C0"/>
                </a:solidFill>
                <a:latin typeface="+mn-ea"/>
              </a:rPr>
              <a:t>윗장에서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접속했던 주소로 접속하면 수치가 바뀐 것을 확인할 수 있다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39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6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9" y="2304660"/>
            <a:ext cx="10629355" cy="11748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623439" y="3119589"/>
            <a:ext cx="1022944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4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vmstat 명령은 시스템의 가상 메모리 통계 정보를 출력하는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명령어다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메모리, CPU, 디스크 I/O, </a:t>
            </a:r>
            <a:r>
              <a:rPr lang="ko-KR" altLang="ko-KR" sz="2000" dirty="0" err="1">
                <a:solidFill>
                  <a:srgbClr val="0070C0"/>
                </a:solidFill>
                <a:latin typeface="+mn-ea"/>
              </a:rPr>
              <a:t>스왑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 등의 성능 정보를 실시간으로 </a:t>
            </a:r>
            <a:r>
              <a:rPr lang="ko-KR" altLang="ko-KR" sz="2000" dirty="0" err="1">
                <a:solidFill>
                  <a:srgbClr val="0070C0"/>
                </a:solidFill>
                <a:latin typeface="+mn-ea"/>
              </a:rPr>
              <a:t>모니터링할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 수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있다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</a:t>
            </a:r>
            <a:endParaRPr lang="ko-KR" altLang="ko-KR" sz="3200" dirty="0">
              <a:latin typeface="Arial" panose="020B0604020202020204" pitchFamily="34" charset="0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6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1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 bwMode="auto">
          <a:xfrm>
            <a:off x="731439" y="126504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>
                <a:solidFill>
                  <a:srgbClr val="0070C0"/>
                </a:solidFill>
              </a:rPr>
              <a:t>4) </a:t>
            </a:r>
            <a:r>
              <a:rPr lang="en-US" altLang="ko-KR" dirty="0" err="1">
                <a:solidFill>
                  <a:srgbClr val="0070C0"/>
                </a:solidFill>
              </a:rPr>
              <a:t>sar</a:t>
            </a:r>
            <a:r>
              <a:rPr lang="ko-KR" altLang="en-US" dirty="0">
                <a:solidFill>
                  <a:srgbClr val="0070C0"/>
                </a:solidFill>
              </a:rPr>
              <a:t>명령 실습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① </a:t>
            </a:r>
            <a:r>
              <a:rPr lang="en-US" altLang="ko-KR" dirty="0" err="1">
                <a:solidFill>
                  <a:srgbClr val="0070C0"/>
                </a:solidFill>
              </a:rPr>
              <a:t>sysstat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설치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② </a:t>
            </a:r>
            <a:r>
              <a:rPr lang="en-US" altLang="ko-KR" dirty="0" err="1">
                <a:solidFill>
                  <a:srgbClr val="0070C0"/>
                </a:solidFill>
              </a:rPr>
              <a:t>sar</a:t>
            </a:r>
            <a:r>
              <a:rPr lang="en-US" altLang="ko-KR" dirty="0">
                <a:solidFill>
                  <a:srgbClr val="0070C0"/>
                </a:solidFill>
              </a:rPr>
              <a:t> 1 100 </a:t>
            </a:r>
            <a:r>
              <a:rPr lang="ko-KR" altLang="en-US" dirty="0" err="1">
                <a:solidFill>
                  <a:srgbClr val="0070C0"/>
                </a:solidFill>
              </a:rPr>
              <a:t>실행후</a:t>
            </a:r>
            <a:r>
              <a:rPr lang="ko-KR" altLang="en-US" dirty="0">
                <a:solidFill>
                  <a:srgbClr val="0070C0"/>
                </a:solidFill>
              </a:rPr>
              <a:t> 보여지는 항목 조사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③ </a:t>
            </a:r>
            <a:r>
              <a:rPr lang="en-US" altLang="ko-KR" dirty="0" err="1">
                <a:solidFill>
                  <a:srgbClr val="0070C0"/>
                </a:solidFill>
              </a:rPr>
              <a:t>sar</a:t>
            </a:r>
            <a:r>
              <a:rPr lang="en-US" altLang="ko-KR" dirty="0">
                <a:solidFill>
                  <a:srgbClr val="0070C0"/>
                </a:solidFill>
              </a:rPr>
              <a:t> -d 1 100</a:t>
            </a:r>
            <a:r>
              <a:rPr lang="ko-KR" altLang="en-US" dirty="0">
                <a:solidFill>
                  <a:srgbClr val="0070C0"/>
                </a:solidFill>
              </a:rPr>
              <a:t>실행으로 디스크 </a:t>
            </a:r>
            <a:r>
              <a:rPr lang="en-US" altLang="ko-KR" dirty="0" err="1">
                <a:solidFill>
                  <a:srgbClr val="0070C0"/>
                </a:solidFill>
              </a:rPr>
              <a:t>io</a:t>
            </a:r>
            <a:r>
              <a:rPr lang="ko-KR" altLang="en-US" dirty="0">
                <a:solidFill>
                  <a:srgbClr val="0070C0"/>
                </a:solidFill>
              </a:rPr>
              <a:t>정보 조사</a:t>
            </a:r>
            <a:endParaRPr lang="en-US" altLang="ko-KR" dirty="0">
              <a:solidFill>
                <a:srgbClr val="0070C0"/>
              </a:solidFill>
            </a:endParaRPr>
          </a:p>
          <a:p>
            <a:pPr latinLnBrk="1"/>
            <a:endParaRPr lang="en-US" altLang="ko-KR" dirty="0">
              <a:solidFill>
                <a:srgbClr val="0070C0"/>
              </a:solidFill>
            </a:endParaRPr>
          </a:p>
          <a:p>
            <a:pPr latinLnBrk="1"/>
            <a:r>
              <a:rPr lang="en-US" altLang="ko-KR" dirty="0">
                <a:solidFill>
                  <a:srgbClr val="0070C0"/>
                </a:solidFill>
              </a:rPr>
              <a:t>5) top</a:t>
            </a:r>
            <a:r>
              <a:rPr lang="ko-KR" altLang="en-US" dirty="0">
                <a:solidFill>
                  <a:srgbClr val="0070C0"/>
                </a:solidFill>
              </a:rPr>
              <a:t>명령 실습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① </a:t>
            </a:r>
            <a:r>
              <a:rPr lang="en-US" altLang="ko-KR" dirty="0">
                <a:solidFill>
                  <a:srgbClr val="0070C0"/>
                </a:solidFill>
              </a:rPr>
              <a:t>top</a:t>
            </a:r>
            <a:r>
              <a:rPr lang="ko-KR" altLang="en-US" dirty="0">
                <a:solidFill>
                  <a:srgbClr val="0070C0"/>
                </a:solidFill>
              </a:rPr>
              <a:t>명령 </a:t>
            </a:r>
            <a:r>
              <a:rPr lang="ko-KR" altLang="en-US" dirty="0" err="1">
                <a:solidFill>
                  <a:srgbClr val="0070C0"/>
                </a:solidFill>
              </a:rPr>
              <a:t>실행후</a:t>
            </a:r>
            <a:r>
              <a:rPr lang="ko-KR" altLang="en-US" dirty="0">
                <a:solidFill>
                  <a:srgbClr val="0070C0"/>
                </a:solidFill>
              </a:rPr>
              <a:t> 보여지는 항목 조사</a:t>
            </a:r>
          </a:p>
          <a:p>
            <a:pPr latinLnBrk="1"/>
            <a:endParaRPr lang="en-US" altLang="ko-KR" dirty="0">
              <a:solidFill>
                <a:srgbClr val="0070C0"/>
              </a:solidFill>
            </a:endParaRPr>
          </a:p>
          <a:p>
            <a:pPr latinLnBrk="1"/>
            <a:r>
              <a:rPr lang="en-US" altLang="ko-KR" dirty="0">
                <a:solidFill>
                  <a:srgbClr val="0070C0"/>
                </a:solidFill>
              </a:rPr>
              <a:t>6) </a:t>
            </a:r>
            <a:r>
              <a:rPr lang="en-US" altLang="ko-KR" dirty="0" err="1">
                <a:solidFill>
                  <a:srgbClr val="0070C0"/>
                </a:solidFill>
              </a:rPr>
              <a:t>fsck</a:t>
            </a:r>
            <a:r>
              <a:rPr lang="en-US" altLang="ko-KR" dirty="0">
                <a:solidFill>
                  <a:srgbClr val="0070C0"/>
                </a:solidFill>
              </a:rPr>
              <a:t>, du </a:t>
            </a:r>
            <a:r>
              <a:rPr lang="ko-KR" altLang="en-US" dirty="0">
                <a:solidFill>
                  <a:srgbClr val="0070C0"/>
                </a:solidFill>
              </a:rPr>
              <a:t>실습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① </a:t>
            </a:r>
            <a:r>
              <a:rPr lang="en-US" altLang="ko-KR" dirty="0" err="1">
                <a:solidFill>
                  <a:srgbClr val="0070C0"/>
                </a:solidFill>
              </a:rPr>
              <a:t>fsck</a:t>
            </a:r>
            <a:r>
              <a:rPr lang="ko-KR" altLang="en-US" dirty="0">
                <a:solidFill>
                  <a:srgbClr val="0070C0"/>
                </a:solidFill>
              </a:rPr>
              <a:t>실행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② </a:t>
            </a:r>
            <a:r>
              <a:rPr lang="en-US" altLang="ko-KR" dirty="0">
                <a:solidFill>
                  <a:srgbClr val="0070C0"/>
                </a:solidFill>
              </a:rPr>
              <a:t>du -k </a:t>
            </a:r>
            <a:r>
              <a:rPr lang="ko-KR" altLang="en-US" dirty="0">
                <a:solidFill>
                  <a:srgbClr val="0070C0"/>
                </a:solidFill>
              </a:rPr>
              <a:t>실행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③ </a:t>
            </a:r>
            <a:r>
              <a:rPr lang="en-US" altLang="ko-KR" dirty="0">
                <a:solidFill>
                  <a:srgbClr val="0070C0"/>
                </a:solidFill>
              </a:rPr>
              <a:t>du -a </a:t>
            </a:r>
            <a:r>
              <a:rPr lang="ko-KR" altLang="en-US" dirty="0">
                <a:solidFill>
                  <a:srgbClr val="0070C0"/>
                </a:solidFill>
              </a:rPr>
              <a:t>실행</a:t>
            </a:r>
          </a:p>
          <a:p>
            <a:pPr latinLnBrk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6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9" y="1298812"/>
            <a:ext cx="6335218" cy="3522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542780" y="4904734"/>
            <a:ext cx="11045387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top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명령은 현재 시스템에서 실행 중인 프로세스들의 정보를 실시간으로 출력하는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명령어다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출력되는 항목은 CPU 사용률, 메모리 사용량, 프로세스 ID, 프로세스 이름, 사용자, 실행 시간 등이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있다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Arial" panose="020B0604020202020204" pitchFamily="34" charset="0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36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6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39" y="2263588"/>
            <a:ext cx="7372350" cy="1562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668770" y="3765905"/>
            <a:ext cx="11045387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Arial" panose="020B0604020202020204" pitchFamily="34" charset="0"/>
            </a:endParaRPr>
          </a:p>
          <a:p>
            <a:pPr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df -k 명령은 파일 시스템 별로 디스크 사용량을 출력하는 명령어입니다. 각 파일 시스템의 전체 크기, 사용 중인 용량, 남은 용량 등을 확인할 수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있다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</a:t>
            </a: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42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 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7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08895" y="1979028"/>
            <a:ext cx="9180058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0070C0"/>
                </a:solidFill>
              </a:rPr>
              <a:t>task4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다음 </a:t>
            </a:r>
            <a:r>
              <a:rPr lang="ko-KR" altLang="en-US" dirty="0" err="1">
                <a:solidFill>
                  <a:srgbClr val="0070C0"/>
                </a:solidFill>
              </a:rPr>
              <a:t>쉘</a:t>
            </a:r>
            <a:r>
              <a:rPr lang="ko-KR" altLang="en-US" dirty="0">
                <a:solidFill>
                  <a:srgbClr val="0070C0"/>
                </a:solidFill>
              </a:rPr>
              <a:t> 명령어를 하나씩 실행해보고 결과화면과 간단한 설명을 덧붙여서 </a:t>
            </a:r>
            <a:r>
              <a:rPr lang="ko-KR" altLang="en-US" dirty="0" err="1">
                <a:solidFill>
                  <a:srgbClr val="0070C0"/>
                </a:solidFill>
              </a:rPr>
              <a:t>캡처하시오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시간표시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1-1) </a:t>
            </a:r>
            <a:r>
              <a:rPr lang="en-US" altLang="ko" dirty="0" err="1">
                <a:solidFill>
                  <a:srgbClr val="0070C0"/>
                </a:solidFill>
              </a:rPr>
              <a:t>sar</a:t>
            </a:r>
            <a:r>
              <a:rPr lang="en-US" altLang="ko" dirty="0">
                <a:solidFill>
                  <a:srgbClr val="0070C0"/>
                </a:solidFill>
              </a:rPr>
              <a:t> 1 1</a:t>
            </a:r>
            <a:endParaRPr lang="ko" altLang="en-US" dirty="0">
              <a:solidFill>
                <a:srgbClr val="0070C0"/>
              </a:solidFill>
            </a:endParaRPr>
          </a:p>
          <a:p>
            <a:r>
              <a:rPr lang="en-US" altLang="ko" dirty="0">
                <a:solidFill>
                  <a:srgbClr val="0070C0"/>
                </a:solidFill>
              </a:rPr>
              <a:t>1-2) </a:t>
            </a:r>
            <a:r>
              <a:rPr lang="en-US" altLang="ko" dirty="0" err="1">
                <a:solidFill>
                  <a:srgbClr val="0070C0"/>
                </a:solidFill>
              </a:rPr>
              <a:t>sar</a:t>
            </a:r>
            <a:r>
              <a:rPr lang="en-US" altLang="ko" dirty="0">
                <a:solidFill>
                  <a:srgbClr val="0070C0"/>
                </a:solidFill>
              </a:rPr>
              <a:t> 1 1| grep Average</a:t>
            </a:r>
            <a:endParaRPr lang="ko" altLang="en-US" dirty="0">
              <a:solidFill>
                <a:srgbClr val="0070C0"/>
              </a:solidFill>
            </a:endParaRPr>
          </a:p>
          <a:p>
            <a:r>
              <a:rPr lang="en-US" altLang="ko" dirty="0">
                <a:solidFill>
                  <a:srgbClr val="0070C0"/>
                </a:solidFill>
              </a:rPr>
              <a:t>1-3) </a:t>
            </a:r>
            <a:r>
              <a:rPr lang="en-US" altLang="ko" dirty="0" err="1">
                <a:solidFill>
                  <a:srgbClr val="0070C0"/>
                </a:solidFill>
              </a:rPr>
              <a:t>sar</a:t>
            </a:r>
            <a:r>
              <a:rPr lang="en-US" altLang="ko" dirty="0">
                <a:solidFill>
                  <a:srgbClr val="0070C0"/>
                </a:solidFill>
              </a:rPr>
              <a:t> 1 1| grep Average| awk '{print $8 }’</a:t>
            </a:r>
            <a:endParaRPr lang="ko" altLang="en-US" dirty="0">
              <a:solidFill>
                <a:srgbClr val="0070C0"/>
              </a:solidFill>
            </a:endParaRPr>
          </a:p>
          <a:p>
            <a:r>
              <a:rPr lang="en-US" altLang="ko" dirty="0">
                <a:solidFill>
                  <a:srgbClr val="0070C0"/>
                </a:solidFill>
              </a:rPr>
              <a:t>1-4) </a:t>
            </a:r>
            <a:r>
              <a:rPr lang="en-US" altLang="ko" dirty="0" err="1">
                <a:solidFill>
                  <a:srgbClr val="0070C0"/>
                </a:solidFill>
              </a:rPr>
              <a:t>sar</a:t>
            </a:r>
            <a:r>
              <a:rPr lang="en-US" altLang="ko" dirty="0">
                <a:solidFill>
                  <a:srgbClr val="0070C0"/>
                </a:solidFill>
              </a:rPr>
              <a:t> 1 1|grep Average |</a:t>
            </a:r>
            <a:r>
              <a:rPr lang="en-US" altLang="ko" dirty="0" err="1">
                <a:solidFill>
                  <a:srgbClr val="0070C0"/>
                </a:solidFill>
              </a:rPr>
              <a:t>awk</a:t>
            </a:r>
            <a:r>
              <a:rPr lang="en-US" altLang="ko" dirty="0">
                <a:solidFill>
                  <a:srgbClr val="0070C0"/>
                </a:solidFill>
              </a:rPr>
              <a:t> '{ print "CPU_FREE=" $8 ";\n CPU_USED=“ 100-$8 “;”}’</a:t>
            </a:r>
            <a:endParaRPr lang="ko" altLang="en-US" dirty="0">
              <a:solidFill>
                <a:srgbClr val="0070C0"/>
              </a:solidFill>
            </a:endParaRPr>
          </a:p>
          <a:p>
            <a:endParaRPr lang="ko" altLang="en-US" dirty="0">
              <a:solidFill>
                <a:srgbClr val="0070C0"/>
              </a:solidFill>
            </a:endParaRPr>
          </a:p>
          <a:p>
            <a:r>
              <a:rPr lang="en-US" altLang="ko" dirty="0">
                <a:solidFill>
                  <a:srgbClr val="0070C0"/>
                </a:solidFill>
              </a:rPr>
              <a:t>2-1)free</a:t>
            </a:r>
            <a:endParaRPr lang="ko" altLang="en-US" dirty="0">
              <a:solidFill>
                <a:srgbClr val="0070C0"/>
              </a:solidFill>
            </a:endParaRPr>
          </a:p>
          <a:p>
            <a:endParaRPr lang="ko" altLang="en-US" dirty="0">
              <a:solidFill>
                <a:srgbClr val="0070C0"/>
              </a:solidFill>
            </a:endParaRPr>
          </a:p>
          <a:p>
            <a:r>
              <a:rPr lang="en-US" altLang="ko" dirty="0">
                <a:solidFill>
                  <a:srgbClr val="0070C0"/>
                </a:solidFill>
              </a:rPr>
              <a:t>3-1) </a:t>
            </a:r>
            <a:r>
              <a:rPr lang="en-US" altLang="ko" dirty="0" err="1">
                <a:solidFill>
                  <a:srgbClr val="0070C0"/>
                </a:solidFill>
              </a:rPr>
              <a:t>df</a:t>
            </a:r>
            <a:r>
              <a:rPr lang="en-US" altLang="ko" dirty="0">
                <a:solidFill>
                  <a:srgbClr val="0070C0"/>
                </a:solidFill>
              </a:rPr>
              <a:t> -k</a:t>
            </a:r>
            <a:endParaRPr lang="ko" altLang="en-US" dirty="0">
              <a:solidFill>
                <a:srgbClr val="0070C0"/>
              </a:solidFill>
            </a:endParaRPr>
          </a:p>
          <a:p>
            <a:r>
              <a:rPr lang="en-US" altLang="ko" dirty="0">
                <a:solidFill>
                  <a:srgbClr val="0070C0"/>
                </a:solidFill>
              </a:rPr>
              <a:t>3-2) </a:t>
            </a:r>
            <a:r>
              <a:rPr lang="en-US" altLang="ko" dirty="0" err="1">
                <a:solidFill>
                  <a:srgbClr val="0070C0"/>
                </a:solidFill>
              </a:rPr>
              <a:t>df</a:t>
            </a:r>
            <a:r>
              <a:rPr lang="en-US" altLang="ko" dirty="0">
                <a:solidFill>
                  <a:srgbClr val="0070C0"/>
                </a:solidFill>
              </a:rPr>
              <a:t> -k | grep -v Filesystem </a:t>
            </a:r>
            <a:endParaRPr lang="ko" altLang="en-US" dirty="0">
              <a:solidFill>
                <a:srgbClr val="0070C0"/>
              </a:solidFill>
            </a:endParaRPr>
          </a:p>
          <a:p>
            <a:r>
              <a:rPr lang="en-US" altLang="ko" dirty="0">
                <a:solidFill>
                  <a:srgbClr val="0070C0"/>
                </a:solidFill>
              </a:rPr>
              <a:t>3-3) </a:t>
            </a:r>
            <a:r>
              <a:rPr lang="en-US" altLang="ko" dirty="0" err="1">
                <a:solidFill>
                  <a:srgbClr val="0070C0"/>
                </a:solidFill>
              </a:rPr>
              <a:t>df</a:t>
            </a:r>
            <a:r>
              <a:rPr lang="en-US" altLang="ko" dirty="0">
                <a:solidFill>
                  <a:srgbClr val="0070C0"/>
                </a:solidFill>
              </a:rPr>
              <a:t> -k | </a:t>
            </a:r>
            <a:r>
              <a:rPr lang="en-US" altLang="ko" dirty="0" err="1">
                <a:solidFill>
                  <a:srgbClr val="0070C0"/>
                </a:solidFill>
              </a:rPr>
              <a:t>grep</a:t>
            </a:r>
            <a:r>
              <a:rPr lang="en-US" altLang="ko" dirty="0">
                <a:solidFill>
                  <a:srgbClr val="0070C0"/>
                </a:solidFill>
              </a:rPr>
              <a:t> -v </a:t>
            </a:r>
            <a:r>
              <a:rPr lang="en-US" altLang="ko" dirty="0" err="1">
                <a:solidFill>
                  <a:srgbClr val="0070C0"/>
                </a:solidFill>
              </a:rPr>
              <a:t>Filesystem</a:t>
            </a:r>
            <a:r>
              <a:rPr lang="en-US" altLang="ko" dirty="0">
                <a:solidFill>
                  <a:srgbClr val="0070C0"/>
                </a:solidFill>
              </a:rPr>
              <a:t> | </a:t>
            </a:r>
            <a:r>
              <a:rPr lang="en-US" altLang="ko" dirty="0" err="1">
                <a:solidFill>
                  <a:srgbClr val="0070C0"/>
                </a:solidFill>
              </a:rPr>
              <a:t>awk</a:t>
            </a:r>
            <a:r>
              <a:rPr lang="en-US" altLang="ko" dirty="0">
                <a:solidFill>
                  <a:srgbClr val="0070C0"/>
                </a:solidFill>
              </a:rPr>
              <a:t> '{sum += $4} END { print "DSK_FREE=" sum ";" }'</a:t>
            </a:r>
            <a:endParaRPr lang="ko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5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7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9" y="1450041"/>
            <a:ext cx="7373379" cy="11622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9" y="2588795"/>
            <a:ext cx="7373380" cy="4309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8" y="3011334"/>
            <a:ext cx="7373379" cy="5512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668770" y="3765905"/>
            <a:ext cx="1104538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sar 1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1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sar 명령어를 이용하여 CPU, 메모리, 디스크 I/O, 네트워크 등 시스템의 성능 정보를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출력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한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이 명령어는 1초 간격으로 1번만 정보를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출력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한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</a:t>
            </a:r>
            <a:endParaRPr lang="en-US" altLang="ko-KR" sz="2000" dirty="0" smtClean="0">
              <a:solidFill>
                <a:srgbClr val="0070C0"/>
              </a:solidFill>
              <a:latin typeface="+mn-ea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sar 1 1 | grep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Average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sar 명령어의 출력 중에서 Average 문자열을 포함한 라인만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출력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한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Average 라인은 1초 동안의 평균 값을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나타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낸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ko-KR" sz="1100" dirty="0">
                <a:solidFill>
                  <a:srgbClr val="0070C0"/>
                </a:solidFill>
                <a:latin typeface="+mn-ea"/>
              </a:rPr>
              <a:t> </a:t>
            </a:r>
            <a:endParaRPr lang="ko-KR" altLang="ko-KR" sz="3200" dirty="0">
              <a:solidFill>
                <a:srgbClr val="0070C0"/>
              </a:solidFill>
              <a:latin typeface="+mn-ea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000" dirty="0">
              <a:solidFill>
                <a:srgbClr val="0070C0"/>
              </a:solidFill>
              <a:latin typeface="+mn-ea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20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7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2" y="1586843"/>
            <a:ext cx="8926171" cy="7811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1" y="2368002"/>
            <a:ext cx="8926172" cy="9622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714121" y="3534013"/>
            <a:ext cx="1104538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sar 1 1 | grep Average | awk '{ print "CPU_FREE=" $8 ";\n CPU_USED=“ 100-$8 “;”}': sar 명령어의 출력 중에서 Average 문자열을 포함한 라인 중 8번째 </a:t>
            </a:r>
            <a:r>
              <a:rPr lang="ko-KR" altLang="ko-KR" sz="2000" dirty="0" err="1">
                <a:solidFill>
                  <a:srgbClr val="0070C0"/>
                </a:solidFill>
                <a:latin typeface="+mn-ea"/>
              </a:rPr>
              <a:t>컬럼을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 이용하여 CPU의 사용량과 유휴 시간을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계산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한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계산 결과를 변수에 할당한 후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출력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한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</a:t>
            </a:r>
            <a:endParaRPr lang="en-US" altLang="ko-KR" sz="2000" dirty="0" smtClean="0">
              <a:solidFill>
                <a:srgbClr val="0070C0"/>
              </a:solidFill>
              <a:latin typeface="+mn-ea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000" dirty="0">
              <a:solidFill>
                <a:srgbClr val="0070C0"/>
              </a:solidFill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free: 시스템의 메모리 사용량 정보를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출력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한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total, used, free, shared, buffers, cached 등의 정보를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출력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한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63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7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9" y="1190460"/>
            <a:ext cx="7354326" cy="2924583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623439" y="3852644"/>
            <a:ext cx="1104538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000" dirty="0">
              <a:solidFill>
                <a:srgbClr val="0070C0"/>
              </a:solidFill>
              <a:latin typeface="+mn-ea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df -k 명령어는 파일 시스템 볼륨의 사용 가능한 공간을 보여줍니다. k 옵션은 용량을 1K 블록 단위로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표시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한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df -k | grep -v Filesystem 명령어는 df -k 명령의 결과에서 "Filesystem" 행을 </a:t>
            </a:r>
            <a:r>
              <a:rPr lang="ko-KR" altLang="ko-KR" sz="2000" dirty="0" err="1">
                <a:solidFill>
                  <a:srgbClr val="0070C0"/>
                </a:solidFill>
                <a:latin typeface="+mn-ea"/>
              </a:rPr>
              <a:t>필터링하여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보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여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준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이렇게 하면 파일 시스템 이름을 제외한 나머지 정보만을 볼 수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있다.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03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7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9" y="2112670"/>
            <a:ext cx="8983329" cy="600159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587439" y="2712829"/>
            <a:ext cx="1104538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solidFill>
                <a:srgbClr val="0070C0"/>
              </a:solidFill>
              <a:latin typeface="+mn-ea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df -k | grep -v Filesystem | awk '{sum += $4} END { print "DSK_FREE=" sum ";" }' 명령어는 df -k 명령의 결과에서 "Filesystem" 행을 </a:t>
            </a:r>
            <a:r>
              <a:rPr lang="ko-KR" altLang="ko-KR" sz="2000" dirty="0" err="1">
                <a:solidFill>
                  <a:srgbClr val="0070C0"/>
                </a:solidFill>
                <a:latin typeface="+mn-ea"/>
              </a:rPr>
              <a:t>필터링하고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, 각 파일 시스템 볼륨의 사용 가능한 공간(4번째 열)을 합산하여 DSK_FREE=와 함께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출력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한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이 명령어는 변수를 사용하여 사용 가능한 디스크 공간을 추출할 때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유용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하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8 </a:t>
            </a: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설명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99887" y="1226265"/>
            <a:ext cx="7987817" cy="5194724"/>
            <a:chOff x="815941" y="1279789"/>
            <a:chExt cx="7987817" cy="3924151"/>
          </a:xfrm>
        </p:grpSpPr>
        <p:sp>
          <p:nvSpPr>
            <p:cNvPr id="19" name="TextBox 18"/>
            <p:cNvSpPr txBox="1"/>
            <p:nvPr/>
          </p:nvSpPr>
          <p:spPr>
            <a:xfrm>
              <a:off x="815941" y="1279789"/>
              <a:ext cx="7987817" cy="392415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rgbClr val="0070C0"/>
                  </a:solidFill>
                </a:rPr>
                <a:t>task5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rgbClr val="0070C0"/>
                  </a:solidFill>
                </a:rPr>
                <a:t>처음 지시한 최종 </a:t>
              </a:r>
              <a:r>
                <a:rPr lang="ko-KR" altLang="en-US" sz="1600" dirty="0" err="1">
                  <a:solidFill>
                    <a:srgbClr val="0070C0"/>
                  </a:solidFill>
                </a:rPr>
                <a:t>쉘</a:t>
              </a:r>
              <a:r>
                <a:rPr lang="ko-KR" altLang="en-US" sz="1600" dirty="0">
                  <a:solidFill>
                    <a:srgbClr val="0070C0"/>
                  </a:solidFill>
                </a:rPr>
                <a:t> 프로그램을 </a:t>
              </a:r>
              <a:r>
                <a:rPr lang="ko-KR" altLang="en-US" sz="1600" dirty="0" err="1">
                  <a:solidFill>
                    <a:srgbClr val="0070C0"/>
                  </a:solidFill>
                </a:rPr>
                <a:t>작성한후</a:t>
              </a:r>
              <a:r>
                <a:rPr lang="ko-KR" altLang="en-US" sz="1600" dirty="0">
                  <a:solidFill>
                    <a:srgbClr val="0070C0"/>
                  </a:solidFill>
                </a:rPr>
                <a:t> </a:t>
              </a:r>
              <a:r>
                <a:rPr lang="ko-KR" altLang="en-US" sz="1600" dirty="0" err="1">
                  <a:solidFill>
                    <a:srgbClr val="0070C0"/>
                  </a:solidFill>
                </a:rPr>
                <a:t>쉘</a:t>
              </a:r>
              <a:r>
                <a:rPr lang="ko-KR" altLang="en-US" sz="1600" dirty="0">
                  <a:solidFill>
                    <a:srgbClr val="0070C0"/>
                  </a:solidFill>
                </a:rPr>
                <a:t> 내용과 실행파일을 </a:t>
              </a:r>
              <a:r>
                <a:rPr lang="ko-KR" altLang="en-US" sz="1600" dirty="0" err="1">
                  <a:solidFill>
                    <a:srgbClr val="0070C0"/>
                  </a:solidFill>
                </a:rPr>
                <a:t>캡처하시오</a:t>
              </a:r>
              <a:r>
                <a:rPr lang="en-US" altLang="ko-KR" sz="1600" dirty="0">
                  <a:solidFill>
                    <a:srgbClr val="0070C0"/>
                  </a:solidFill>
                </a:rPr>
                <a:t>(</a:t>
              </a:r>
              <a:r>
                <a:rPr lang="ko-KR" altLang="en-US" sz="1600" dirty="0">
                  <a:solidFill>
                    <a:srgbClr val="0070C0"/>
                  </a:solidFill>
                </a:rPr>
                <a:t>시간표시</a:t>
              </a:r>
              <a:r>
                <a:rPr lang="en-US" altLang="ko-KR" sz="1600" dirty="0">
                  <a:solidFill>
                    <a:srgbClr val="0070C0"/>
                  </a:solidFill>
                </a:rPr>
                <a:t>)</a:t>
              </a:r>
            </a:p>
            <a:p>
              <a:endParaRPr lang="ko" altLang="en-US" sz="1600" dirty="0">
                <a:solidFill>
                  <a:srgbClr val="0070C0"/>
                </a:solidFill>
              </a:endParaRPr>
            </a:p>
            <a:p>
              <a:r>
                <a:rPr lang="en-US" altLang="ko" sz="1600" dirty="0">
                  <a:solidFill>
                    <a:srgbClr val="0070C0"/>
                  </a:solidFill>
                </a:rPr>
                <a:t>1)</a:t>
              </a:r>
              <a:r>
                <a:rPr lang="ko-KR" altLang="en-US" sz="1600" dirty="0" err="1">
                  <a:solidFill>
                    <a:srgbClr val="0070C0"/>
                  </a:solidFill>
                </a:rPr>
                <a:t>쉘</a:t>
              </a:r>
              <a:r>
                <a:rPr lang="ko-KR" altLang="en-US" sz="1600" dirty="0">
                  <a:solidFill>
                    <a:srgbClr val="0070C0"/>
                  </a:solidFill>
                </a:rPr>
                <a:t> 프로그램 힌트</a:t>
              </a:r>
              <a:endParaRPr lang="en-US" altLang="ko-KR" sz="1600" dirty="0">
                <a:solidFill>
                  <a:srgbClr val="0070C0"/>
                </a:solidFill>
              </a:endParaRPr>
            </a:p>
            <a:p>
              <a:endParaRPr lang="en-US" altLang="ko" sz="1600" dirty="0">
                <a:solidFill>
                  <a:srgbClr val="0070C0"/>
                </a:solidFill>
              </a:endParaRPr>
            </a:p>
            <a:p>
              <a:r>
                <a:rPr lang="en-US" altLang="ko" sz="1600" dirty="0">
                  <a:solidFill>
                    <a:srgbClr val="0070C0"/>
                  </a:solidFill>
                </a:rPr>
                <a:t>- serverstatus.html  </a:t>
              </a:r>
              <a:r>
                <a:rPr lang="ko-KR" altLang="en-US" sz="1600" dirty="0">
                  <a:solidFill>
                    <a:srgbClr val="0070C0"/>
                  </a:solidFill>
                </a:rPr>
                <a:t>파일을 해당 고칠 부분 위와 아래의 파일로 분리 </a:t>
              </a:r>
              <a:r>
                <a:rPr lang="en-US" altLang="ko-KR" sz="1600" dirty="0">
                  <a:solidFill>
                    <a:srgbClr val="0070C0"/>
                  </a:solidFill>
                </a:rPr>
                <a:t>(t1, t2</a:t>
              </a:r>
              <a:r>
                <a:rPr lang="ko-KR" altLang="en-US" sz="1600" dirty="0">
                  <a:solidFill>
                    <a:srgbClr val="0070C0"/>
                  </a:solidFill>
                </a:rPr>
                <a:t>파일</a:t>
              </a:r>
              <a:r>
                <a:rPr lang="en-US" altLang="ko-KR" sz="1600" dirty="0">
                  <a:solidFill>
                    <a:srgbClr val="0070C0"/>
                  </a:solidFill>
                </a:rPr>
                <a:t>)</a:t>
              </a:r>
              <a:endParaRPr lang="ko" altLang="en-US" sz="1600" dirty="0">
                <a:solidFill>
                  <a:srgbClr val="0070C0"/>
                </a:solidFill>
              </a:endParaRPr>
            </a:p>
            <a:p>
              <a:r>
                <a:rPr lang="en-US" altLang="ko" sz="1600" dirty="0">
                  <a:solidFill>
                    <a:srgbClr val="0070C0"/>
                  </a:solidFill>
                </a:rPr>
                <a:t>- </a:t>
              </a:r>
              <a:r>
                <a:rPr lang="ko-KR" altLang="en-US" sz="1600" dirty="0">
                  <a:solidFill>
                    <a:srgbClr val="0070C0"/>
                  </a:solidFill>
                </a:rPr>
                <a:t>작업</a:t>
              </a:r>
              <a:r>
                <a:rPr lang="en-US" altLang="ko" sz="1600" dirty="0">
                  <a:solidFill>
                    <a:srgbClr val="0070C0"/>
                  </a:solidFill>
                </a:rPr>
                <a:t> </a:t>
              </a:r>
              <a:r>
                <a:rPr lang="ko-KR" altLang="en-US" sz="1600" dirty="0">
                  <a:solidFill>
                    <a:srgbClr val="0070C0"/>
                  </a:solidFill>
                </a:rPr>
                <a:t>임시파일 </a:t>
              </a:r>
              <a:r>
                <a:rPr lang="en-US" altLang="ko-KR" sz="1600" dirty="0" err="1">
                  <a:solidFill>
                    <a:srgbClr val="0070C0"/>
                  </a:solidFill>
                </a:rPr>
                <a:t>tt</a:t>
              </a:r>
              <a:r>
                <a:rPr lang="en-US" altLang="ko" sz="1600" dirty="0">
                  <a:solidFill>
                    <a:srgbClr val="0070C0"/>
                  </a:solidFill>
                </a:rPr>
                <a:t> </a:t>
              </a:r>
            </a:p>
            <a:p>
              <a:endParaRPr lang="en-US" altLang="ko" sz="1100" dirty="0"/>
            </a:p>
            <a:p>
              <a:endParaRPr lang="en-US" altLang="ko" sz="1100" dirty="0"/>
            </a:p>
            <a:p>
              <a:endParaRPr lang="en-US" altLang="ko" sz="1100" dirty="0"/>
            </a:p>
            <a:p>
              <a:endParaRPr lang="en-US" altLang="ko" sz="1100" dirty="0"/>
            </a:p>
            <a:p>
              <a:endParaRPr lang="en-US" altLang="ko" sz="1100" dirty="0"/>
            </a:p>
            <a:p>
              <a:endParaRPr lang="en-US" altLang="ko" sz="1100" dirty="0"/>
            </a:p>
            <a:p>
              <a:endParaRPr lang="en-US" altLang="ko" sz="1100" dirty="0"/>
            </a:p>
            <a:p>
              <a:endParaRPr lang="en-US" altLang="ko" sz="1100" dirty="0"/>
            </a:p>
            <a:p>
              <a:endParaRPr lang="en-US" altLang="ko" sz="1100" dirty="0"/>
            </a:p>
            <a:p>
              <a:endParaRPr lang="en-US" altLang="ko" sz="1100" dirty="0"/>
            </a:p>
            <a:p>
              <a:endParaRPr lang="ko" altLang="en-US" sz="1100" dirty="0"/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1005211" y="2860345"/>
              <a:ext cx="3115339" cy="221817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" sz="1400" dirty="0">
                  <a:solidFill>
                    <a:srgbClr val="0070C0"/>
                  </a:solidFill>
                </a:rPr>
                <a:t>while :</a:t>
              </a:r>
              <a:endParaRPr lang="ko" altLang="en-US" sz="1400" dirty="0">
                <a:solidFill>
                  <a:srgbClr val="0070C0"/>
                </a:solidFill>
              </a:endParaRPr>
            </a:p>
            <a:p>
              <a:r>
                <a:rPr lang="en-US" altLang="ko" sz="1400" dirty="0">
                  <a:solidFill>
                    <a:srgbClr val="0070C0"/>
                  </a:solidFill>
                </a:rPr>
                <a:t>do</a:t>
              </a:r>
              <a:endParaRPr lang="ko" altLang="en-US" sz="1400" dirty="0">
                <a:solidFill>
                  <a:srgbClr val="0070C0"/>
                </a:solidFill>
              </a:endParaRPr>
            </a:p>
            <a:p>
              <a:r>
                <a:rPr lang="ko" altLang="en-US" sz="1400" dirty="0">
                  <a:solidFill>
                    <a:srgbClr val="0070C0"/>
                  </a:solidFill>
                </a:rPr>
                <a:t>    </a:t>
              </a:r>
              <a:r>
                <a:rPr lang="en-US" altLang="ko" sz="1400" dirty="0">
                  <a:solidFill>
                    <a:srgbClr val="0070C0"/>
                  </a:solidFill>
                </a:rPr>
                <a:t>cat t1</a:t>
              </a:r>
              <a:r>
                <a:rPr lang="ko-KR" altLang="en-US" sz="1400" dirty="0">
                  <a:solidFill>
                    <a:srgbClr val="0070C0"/>
                  </a:solidFill>
                </a:rPr>
                <a:t> </a:t>
              </a:r>
              <a:r>
                <a:rPr lang="en-US" altLang="ko" sz="1400" dirty="0">
                  <a:solidFill>
                    <a:srgbClr val="0070C0"/>
                  </a:solidFill>
                </a:rPr>
                <a:t>&gt; </a:t>
              </a:r>
              <a:r>
                <a:rPr lang="en-US" altLang="ko" sz="1400" dirty="0" err="1">
                  <a:solidFill>
                    <a:srgbClr val="0070C0"/>
                  </a:solidFill>
                </a:rPr>
                <a:t>tt</a:t>
              </a:r>
              <a:endParaRPr lang="ko-KR" altLang="en-US" sz="1400" dirty="0">
                <a:solidFill>
                  <a:srgbClr val="0070C0"/>
                </a:solidFill>
              </a:endParaRPr>
            </a:p>
            <a:p>
              <a:r>
                <a:rPr lang="ko" altLang="en-US" sz="1400" dirty="0">
                  <a:solidFill>
                    <a:srgbClr val="0070C0"/>
                  </a:solidFill>
                </a:rPr>
                <a:t>    </a:t>
              </a:r>
              <a:r>
                <a:rPr lang="en-US" altLang="ko" sz="1400" dirty="0">
                  <a:solidFill>
                    <a:srgbClr val="0070C0"/>
                  </a:solidFill>
                </a:rPr>
                <a:t>CPU</a:t>
              </a:r>
              <a:r>
                <a:rPr lang="ko-KR" altLang="en-US" sz="1400" dirty="0">
                  <a:solidFill>
                    <a:srgbClr val="0070C0"/>
                  </a:solidFill>
                </a:rPr>
                <a:t>관련 추출 내용 </a:t>
              </a:r>
              <a:r>
                <a:rPr lang="en-US" altLang="ko" sz="1400" dirty="0">
                  <a:solidFill>
                    <a:srgbClr val="0070C0"/>
                  </a:solidFill>
                </a:rPr>
                <a:t>&gt;&gt; </a:t>
              </a:r>
              <a:r>
                <a:rPr lang="en-US" altLang="ko" sz="1400" dirty="0" err="1">
                  <a:solidFill>
                    <a:srgbClr val="0070C0"/>
                  </a:solidFill>
                </a:rPr>
                <a:t>tt</a:t>
              </a:r>
              <a:endParaRPr lang="ko-KR" altLang="en-US" sz="1400" dirty="0">
                <a:solidFill>
                  <a:srgbClr val="0070C0"/>
                </a:solidFill>
              </a:endParaRPr>
            </a:p>
            <a:p>
              <a:r>
                <a:rPr lang="ko-KR" altLang="en-US" sz="1400" dirty="0">
                  <a:solidFill>
                    <a:srgbClr val="0070C0"/>
                  </a:solidFill>
                </a:rPr>
                <a:t>    메모리 관련 추출 내용 </a:t>
              </a:r>
              <a:r>
                <a:rPr lang="en-US" altLang="ko" sz="1400" dirty="0">
                  <a:solidFill>
                    <a:srgbClr val="0070C0"/>
                  </a:solidFill>
                </a:rPr>
                <a:t>&gt;&gt; </a:t>
              </a:r>
              <a:r>
                <a:rPr lang="en-US" altLang="ko" sz="1400" dirty="0" err="1">
                  <a:solidFill>
                    <a:srgbClr val="0070C0"/>
                  </a:solidFill>
                </a:rPr>
                <a:t>tt</a:t>
              </a:r>
              <a:endParaRPr lang="ko-KR" altLang="en-US" sz="1400" dirty="0">
                <a:solidFill>
                  <a:srgbClr val="0070C0"/>
                </a:solidFill>
              </a:endParaRPr>
            </a:p>
            <a:p>
              <a:r>
                <a:rPr lang="ko-KR" altLang="en-US" sz="1400" dirty="0">
                  <a:solidFill>
                    <a:srgbClr val="0070C0"/>
                  </a:solidFill>
                </a:rPr>
                <a:t>    디스크 관련 추출 내용 </a:t>
              </a:r>
              <a:r>
                <a:rPr lang="en-US" altLang="ko" sz="1400" dirty="0">
                  <a:solidFill>
                    <a:srgbClr val="0070C0"/>
                  </a:solidFill>
                </a:rPr>
                <a:t>&gt;&gt; </a:t>
              </a:r>
              <a:r>
                <a:rPr lang="en-US" altLang="ko" sz="1400" dirty="0" err="1">
                  <a:solidFill>
                    <a:srgbClr val="0070C0"/>
                  </a:solidFill>
                </a:rPr>
                <a:t>tt</a:t>
              </a:r>
              <a:endParaRPr lang="ko-KR" altLang="en-US" sz="1400" dirty="0">
                <a:solidFill>
                  <a:srgbClr val="0070C0"/>
                </a:solidFill>
              </a:endParaRPr>
            </a:p>
            <a:p>
              <a:r>
                <a:rPr lang="ko" altLang="en-US" sz="1400" dirty="0">
                  <a:solidFill>
                    <a:srgbClr val="0070C0"/>
                  </a:solidFill>
                </a:rPr>
                <a:t>    </a:t>
              </a:r>
              <a:r>
                <a:rPr lang="en-US" altLang="ko" sz="1400" dirty="0">
                  <a:solidFill>
                    <a:srgbClr val="0070C0"/>
                  </a:solidFill>
                </a:rPr>
                <a:t>cat </a:t>
              </a:r>
              <a:r>
                <a:rPr lang="en-US" altLang="ko-KR" sz="1400" dirty="0">
                  <a:solidFill>
                    <a:srgbClr val="0070C0"/>
                  </a:solidFill>
                </a:rPr>
                <a:t>t2</a:t>
              </a:r>
              <a:r>
                <a:rPr lang="ko-KR" altLang="en-US" sz="1400" dirty="0">
                  <a:solidFill>
                    <a:srgbClr val="0070C0"/>
                  </a:solidFill>
                </a:rPr>
                <a:t> </a:t>
              </a:r>
              <a:r>
                <a:rPr lang="en-US" altLang="ko" sz="1400" dirty="0">
                  <a:solidFill>
                    <a:srgbClr val="0070C0"/>
                  </a:solidFill>
                </a:rPr>
                <a:t>&gt;&gt; </a:t>
              </a:r>
              <a:r>
                <a:rPr lang="en-US" altLang="ko" sz="1400" dirty="0" err="1">
                  <a:solidFill>
                    <a:srgbClr val="0070C0"/>
                  </a:solidFill>
                </a:rPr>
                <a:t>tt</a:t>
              </a:r>
              <a:endParaRPr lang="ko-KR" altLang="en-US" sz="1400" dirty="0">
                <a:solidFill>
                  <a:srgbClr val="0070C0"/>
                </a:solidFill>
              </a:endParaRPr>
            </a:p>
            <a:p>
              <a:r>
                <a:rPr lang="ko" altLang="en-US" sz="1400" dirty="0">
                  <a:solidFill>
                    <a:srgbClr val="0070C0"/>
                  </a:solidFill>
                </a:rPr>
                <a:t>    </a:t>
              </a:r>
              <a:r>
                <a:rPr lang="en-US" altLang="ko" sz="1400" dirty="0" err="1">
                  <a:solidFill>
                    <a:srgbClr val="0070C0"/>
                  </a:solidFill>
                </a:rPr>
                <a:t>cp</a:t>
              </a:r>
              <a:r>
                <a:rPr lang="en-US" altLang="ko" sz="1400" dirty="0">
                  <a:solidFill>
                    <a:srgbClr val="0070C0"/>
                  </a:solidFill>
                </a:rPr>
                <a:t> 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tt</a:t>
              </a:r>
              <a:r>
                <a:rPr lang="ko-KR" altLang="en-US" sz="1400" dirty="0">
                  <a:solidFill>
                    <a:srgbClr val="0070C0"/>
                  </a:solidFill>
                </a:rPr>
                <a:t> </a:t>
              </a:r>
              <a:r>
                <a:rPr lang="ko-KR" altLang="en-US" sz="1400" dirty="0" err="1">
                  <a:solidFill>
                    <a:srgbClr val="0070C0"/>
                  </a:solidFill>
                </a:rPr>
                <a:t>인터넷디렉토리에</a:t>
              </a:r>
              <a:r>
                <a:rPr lang="ko-KR" altLang="en-US" sz="1400" dirty="0">
                  <a:solidFill>
                    <a:srgbClr val="0070C0"/>
                  </a:solidFill>
                </a:rPr>
                <a:t> 파일</a:t>
              </a:r>
            </a:p>
            <a:p>
              <a:r>
                <a:rPr lang="en-US" altLang="ko" sz="1400" dirty="0">
                  <a:solidFill>
                    <a:srgbClr val="0070C0"/>
                  </a:solidFill>
                </a:rPr>
                <a:t>done</a:t>
              </a:r>
              <a:endParaRPr lang="ko" altLang="en-US" sz="1400" dirty="0">
                <a:solidFill>
                  <a:srgbClr val="0070C0"/>
                </a:solidFill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50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8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10779" y="2055668"/>
            <a:ext cx="6152115" cy="3540039"/>
            <a:chOff x="820556" y="1442961"/>
            <a:chExt cx="7496175" cy="413414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0556" y="1442961"/>
              <a:ext cx="7467599" cy="95466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556" y="2298052"/>
              <a:ext cx="7488057" cy="46016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0556" y="2715773"/>
              <a:ext cx="7488057" cy="40918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556" y="3091077"/>
              <a:ext cx="7496175" cy="248602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7180347" y="2037573"/>
            <a:ext cx="454316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solidFill>
                <a:srgbClr val="0070C0"/>
              </a:solidFill>
              <a:latin typeface="+mn-ea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먼저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var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/www/html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경로로 들어가서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t1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과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t2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파일을 만들고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run.sh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편집기고 들어간다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71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8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39" y="1188598"/>
            <a:ext cx="6152115" cy="2128768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589272" y="3143092"/>
            <a:ext cx="11460561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2000" dirty="0">
              <a:solidFill>
                <a:srgbClr val="0070C0"/>
              </a:solidFill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t1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파일의 내용을 tt 파일로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복사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한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sar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1 1 명령의 결과에서 "Average" 행을 </a:t>
            </a:r>
            <a:r>
              <a:rPr lang="ko-KR" altLang="ko-KR" sz="2000" dirty="0" err="1">
                <a:solidFill>
                  <a:srgbClr val="0070C0"/>
                </a:solidFill>
                <a:latin typeface="+mn-ea"/>
              </a:rPr>
              <a:t>필터링하고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, CPU의 사용 가능 및 사용 중인 비율을 계산하여 tt 파일에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추가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한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free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-m 명령의 결과에서 사용 가능한 메모리 및 사용 중인 메모리를 계산하여 tt 파일에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추가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한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df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-k 명령의 결과에서 "ubuntu" 파일 시스템을 </a:t>
            </a:r>
            <a:r>
              <a:rPr lang="ko-KR" altLang="ko-KR" sz="2000" dirty="0" err="1">
                <a:solidFill>
                  <a:srgbClr val="0070C0"/>
                </a:solidFill>
                <a:latin typeface="+mn-ea"/>
              </a:rPr>
              <a:t>필터링하고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, 사용 가능한 디스크 공간 및 사용 중인 디스크 공간을 tt 파일에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추가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한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t2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파일의 내용을 tt 파일에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추가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한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tt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파일을 /var/www/html/serverstatus.html로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복사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한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542054"/>
            <a:ext cx="5657850" cy="1171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800100" y="4044749"/>
            <a:ext cx="10397552" cy="1415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systat은 시스템 리소스를 모니터링하고 통계 정보를 제공하는 </a:t>
            </a:r>
            <a:r>
              <a:rPr lang="ko-KR" altLang="ko-KR" sz="2000" dirty="0" err="1">
                <a:solidFill>
                  <a:srgbClr val="0070C0"/>
                </a:solidFill>
                <a:latin typeface="+mn-ea"/>
              </a:rPr>
              <a:t>명령줄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도구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로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,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이를 통해 CPU 사용률, 메모리 사용량, 디스크 I/O 및 네트워크 활동 등 시스템 성능을 </a:t>
            </a:r>
            <a:r>
              <a:rPr lang="ko-KR" altLang="ko-KR" sz="2000" dirty="0" err="1" smtClean="0">
                <a:solidFill>
                  <a:srgbClr val="0070C0"/>
                </a:solidFill>
                <a:latin typeface="+mn-ea"/>
              </a:rPr>
              <a:t>모니터링</a:t>
            </a:r>
            <a:r>
              <a:rPr lang="ko-KR" altLang="en-US" sz="2000" dirty="0" err="1" smtClean="0">
                <a:solidFill>
                  <a:srgbClr val="0070C0"/>
                </a:solidFill>
                <a:latin typeface="+mn-ea"/>
              </a:rPr>
              <a:t>하기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위해서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sudo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apt install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명령어로 설치해준다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05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8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39" y="1647820"/>
            <a:ext cx="6194996" cy="43557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7402307" y="2877022"/>
            <a:ext cx="4543161" cy="141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T1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파일에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serverstaus.html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에서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cpu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정보 나오기 전까지 복사하여 </a:t>
            </a:r>
            <a:r>
              <a:rPr lang="ko-KR" altLang="en-US" sz="2000" dirty="0" err="1" smtClean="0">
                <a:solidFill>
                  <a:srgbClr val="0070C0"/>
                </a:solidFill>
                <a:latin typeface="+mn-ea"/>
              </a:rPr>
              <a:t>붙혀넣는다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48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8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57" y="1190460"/>
            <a:ext cx="3862855" cy="52589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6532878" y="2787081"/>
            <a:ext cx="45431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T2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파일에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serverstaus.html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에서 디스크 정보 다음부터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끝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까지 복사하여 </a:t>
            </a:r>
            <a:r>
              <a:rPr lang="ko-KR" altLang="en-US" sz="2000" dirty="0" err="1" smtClean="0">
                <a:solidFill>
                  <a:srgbClr val="0070C0"/>
                </a:solidFill>
                <a:latin typeface="+mn-ea"/>
              </a:rPr>
              <a:t>붙혀넣는다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08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39" y="2617783"/>
            <a:ext cx="6064820" cy="2734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39" y="2814592"/>
            <a:ext cx="6064820" cy="4135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623439" y="3941102"/>
            <a:ext cx="84456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./run.sh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파일을 실행하기 전에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chmod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+x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명령어로 실행 권한을 추가해주고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, ./run.sh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명령어로 실행한다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910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450041"/>
            <a:ext cx="5000718" cy="31254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800100" y="4908355"/>
            <a:ext cx="84456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 err="1" smtClean="0">
                <a:solidFill>
                  <a:srgbClr val="0070C0"/>
                </a:solidFill>
                <a:latin typeface="+mn-ea"/>
              </a:rPr>
              <a:t>그런다음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localhost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/serverstatus.html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주소로 들어가서 확인해보면 시간이 지나면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cpu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수치가 바뀌는 것을 확인할 수 있다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45" y="1450041"/>
            <a:ext cx="5043969" cy="312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150682" y="21201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76759" y="344226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</a:t>
            </a: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C516A68-55D2-F57E-11F6-2A5A1AD8FB78}"/>
              </a:ext>
            </a:extLst>
          </p:cNvPr>
          <p:cNvSpPr txBox="1"/>
          <p:nvPr/>
        </p:nvSpPr>
        <p:spPr>
          <a:xfrm>
            <a:off x="1546336" y="3191254"/>
            <a:ext cx="9001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5400" b="1" kern="0" dirty="0">
                <a:ln w="15875">
                  <a:noFill/>
                </a:ln>
                <a:solidFill>
                  <a:srgbClr val="0070C0"/>
                </a:solidFill>
              </a:rPr>
              <a:t>필</a:t>
            </a:r>
            <a:r>
              <a:rPr lang="ko-KR" altLang="en-US" sz="5400" b="1" kern="0" dirty="0" smtClean="0">
                <a:ln w="15875">
                  <a:noFill/>
                </a:ln>
                <a:solidFill>
                  <a:srgbClr val="0070C0"/>
                </a:solidFill>
              </a:rPr>
              <a:t>기</a:t>
            </a:r>
            <a:endParaRPr lang="en-US" altLang="ko-KR" sz="5400" b="1" kern="0" dirty="0">
              <a:ln w="15875">
                <a:noFill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58379" y="19677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32353" y="319134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35033" y="38608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952" y="1027346"/>
            <a:ext cx="4058096" cy="541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9" y="1686804"/>
            <a:ext cx="5580881" cy="41893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6450835" y="2560722"/>
            <a:ext cx="513733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s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ar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1 100 명령을 실행하면, 1초 간격으로 시스템의 CPU, 메모리, 디스크 I/O, 네트워크 활동 등의 성능 정보를 수집하며, 이를 100번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출력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한다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주로 시스템의 성능 모니터링 및 디버깅에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사용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된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9" y="1190460"/>
            <a:ext cx="6860055" cy="51897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7828808" y="2260918"/>
            <a:ext cx="3795359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sa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r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-d 1 100 명령을 실행하면, 1초 간격으로 디스크 I/O의 성능 정보를 수집하며, 이를 100번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출력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한다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주로 디스크 I/O의 성능 문제를 진단할 때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사용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된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4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39" y="1142607"/>
            <a:ext cx="5904466" cy="52620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7657467" y="1741570"/>
            <a:ext cx="379535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top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명령을 실행하면, 현재 시스템에서 실행 중인 프로세스들의 정보를 실시간으로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출력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한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출력되는 항목은 CPU 사용률, 메모리 사용량, 프로세스 ID, 프로세스 이름, 사용자, 실행 시간 등이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있다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82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 bwMode="auto">
          <a:xfrm>
            <a:off x="605439" y="1213718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>
                <a:solidFill>
                  <a:srgbClr val="0070C0"/>
                </a:solidFill>
              </a:rPr>
              <a:t>7)</a:t>
            </a:r>
            <a:r>
              <a:rPr lang="ko-KR" altLang="en-US" dirty="0">
                <a:solidFill>
                  <a:srgbClr val="0070C0"/>
                </a:solidFill>
              </a:rPr>
              <a:t>프로세스확인 실습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① </a:t>
            </a:r>
            <a:r>
              <a:rPr lang="en-US" altLang="ko-KR" dirty="0">
                <a:solidFill>
                  <a:srgbClr val="0070C0"/>
                </a:solidFill>
              </a:rPr>
              <a:t>jobs</a:t>
            </a:r>
            <a:r>
              <a:rPr lang="ko-KR" altLang="en-US" dirty="0">
                <a:solidFill>
                  <a:srgbClr val="0070C0"/>
                </a:solidFill>
              </a:rPr>
              <a:t>실습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② </a:t>
            </a:r>
            <a:r>
              <a:rPr lang="en-US" altLang="ko-KR" dirty="0" err="1">
                <a:solidFill>
                  <a:srgbClr val="0070C0"/>
                </a:solidFill>
              </a:rPr>
              <a:t>ps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실습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③ </a:t>
            </a:r>
            <a:r>
              <a:rPr lang="en-US" altLang="ko-KR" dirty="0" err="1">
                <a:solidFill>
                  <a:srgbClr val="0070C0"/>
                </a:solidFill>
              </a:rPr>
              <a:t>pstree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실습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④ </a:t>
            </a:r>
            <a:r>
              <a:rPr lang="en-US" altLang="ko-KR" dirty="0">
                <a:solidFill>
                  <a:srgbClr val="0070C0"/>
                </a:solidFill>
              </a:rPr>
              <a:t>top </a:t>
            </a:r>
            <a:r>
              <a:rPr lang="ko-KR" altLang="en-US" dirty="0">
                <a:solidFill>
                  <a:srgbClr val="0070C0"/>
                </a:solidFill>
              </a:rPr>
              <a:t>실습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⑤ </a:t>
            </a:r>
            <a:r>
              <a:rPr lang="en-US" altLang="ko-KR" dirty="0" err="1">
                <a:solidFill>
                  <a:srgbClr val="0070C0"/>
                </a:solidFill>
              </a:rPr>
              <a:t>ulimit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실습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⑥ </a:t>
            </a:r>
            <a:r>
              <a:rPr lang="en-US" altLang="ko-KR" dirty="0">
                <a:solidFill>
                  <a:srgbClr val="0070C0"/>
                </a:solidFill>
              </a:rPr>
              <a:t>/proc</a:t>
            </a:r>
            <a:r>
              <a:rPr lang="ko-KR" altLang="en-US" dirty="0" err="1">
                <a:solidFill>
                  <a:srgbClr val="0070C0"/>
                </a:solidFill>
              </a:rPr>
              <a:t>디렉토리</a:t>
            </a:r>
            <a:r>
              <a:rPr lang="ko-KR" altLang="en-US" dirty="0">
                <a:solidFill>
                  <a:srgbClr val="0070C0"/>
                </a:solidFill>
              </a:rPr>
              <a:t> 확인</a:t>
            </a:r>
          </a:p>
          <a:p>
            <a:pPr latinLnBrk="1"/>
            <a:endParaRPr lang="en-US" altLang="ko-KR" dirty="0">
              <a:solidFill>
                <a:srgbClr val="0070C0"/>
              </a:solidFill>
            </a:endParaRPr>
          </a:p>
          <a:p>
            <a:pPr latinLnBrk="1"/>
            <a:r>
              <a:rPr lang="en-US" altLang="ko-KR" dirty="0">
                <a:solidFill>
                  <a:srgbClr val="0070C0"/>
                </a:solidFill>
              </a:rPr>
              <a:t>8) CPU</a:t>
            </a:r>
            <a:r>
              <a:rPr lang="ko-KR" altLang="en-US" dirty="0">
                <a:solidFill>
                  <a:srgbClr val="0070C0"/>
                </a:solidFill>
              </a:rPr>
              <a:t>상황확인 실습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① </a:t>
            </a:r>
            <a:r>
              <a:rPr lang="en-US" altLang="ko-KR" dirty="0" err="1">
                <a:solidFill>
                  <a:srgbClr val="0070C0"/>
                </a:solidFill>
              </a:rPr>
              <a:t>vmstat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실습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② </a:t>
            </a:r>
            <a:r>
              <a:rPr lang="en-US" altLang="ko-KR" dirty="0" err="1">
                <a:solidFill>
                  <a:srgbClr val="0070C0"/>
                </a:solidFill>
              </a:rPr>
              <a:t>sar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실습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③ </a:t>
            </a:r>
            <a:r>
              <a:rPr lang="en-US" altLang="ko-KR" dirty="0">
                <a:solidFill>
                  <a:srgbClr val="0070C0"/>
                </a:solidFill>
              </a:rPr>
              <a:t>vi /proc/</a:t>
            </a:r>
            <a:r>
              <a:rPr lang="en-US" altLang="ko-KR" dirty="0" err="1">
                <a:solidFill>
                  <a:srgbClr val="0070C0"/>
                </a:solidFill>
              </a:rPr>
              <a:t>cpuinfo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확인</a:t>
            </a:r>
            <a:endParaRPr lang="en-US" altLang="ko-KR" dirty="0">
              <a:solidFill>
                <a:srgbClr val="0070C0"/>
              </a:solidFill>
            </a:endParaRPr>
          </a:p>
          <a:p>
            <a:pPr latinLnBrk="1"/>
            <a:endParaRPr lang="en-US" altLang="ko-KR" dirty="0">
              <a:solidFill>
                <a:srgbClr val="0070C0"/>
              </a:solidFill>
            </a:endParaRPr>
          </a:p>
          <a:p>
            <a:pPr latinLnBrk="1"/>
            <a:r>
              <a:rPr lang="en-US" altLang="ko-KR" dirty="0">
                <a:solidFill>
                  <a:srgbClr val="0070C0"/>
                </a:solidFill>
              </a:rPr>
              <a:t>9) </a:t>
            </a:r>
            <a:r>
              <a:rPr lang="ko-KR" altLang="en-US" dirty="0">
                <a:solidFill>
                  <a:srgbClr val="0070C0"/>
                </a:solidFill>
              </a:rPr>
              <a:t>메모리 확인 실습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① </a:t>
            </a:r>
            <a:r>
              <a:rPr lang="en-US" altLang="ko-KR" dirty="0">
                <a:solidFill>
                  <a:srgbClr val="0070C0"/>
                </a:solidFill>
              </a:rPr>
              <a:t>top </a:t>
            </a:r>
            <a:r>
              <a:rPr lang="ko-KR" altLang="en-US" dirty="0">
                <a:solidFill>
                  <a:srgbClr val="0070C0"/>
                </a:solidFill>
              </a:rPr>
              <a:t>실습</a:t>
            </a:r>
          </a:p>
          <a:p>
            <a:pPr latinLnBrk="1"/>
            <a:r>
              <a:rPr lang="ko-KR" altLang="en-US" dirty="0">
                <a:solidFill>
                  <a:srgbClr val="0070C0"/>
                </a:solidFill>
              </a:rPr>
              <a:t>② </a:t>
            </a:r>
            <a:r>
              <a:rPr lang="en-US" altLang="ko-KR" dirty="0">
                <a:solidFill>
                  <a:srgbClr val="0070C0"/>
                </a:solidFill>
              </a:rPr>
              <a:t>free </a:t>
            </a:r>
            <a:r>
              <a:rPr lang="ko-KR" altLang="en-US" dirty="0">
                <a:solidFill>
                  <a:srgbClr val="0070C0"/>
                </a:solidFill>
              </a:rPr>
              <a:t>실습</a:t>
            </a:r>
          </a:p>
          <a:p>
            <a:pPr latinLnBrk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0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</a:t>
            </a:r>
            <a:r>
              <a:rPr lang="en-US" altLang="ko-KR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2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9" y="1117176"/>
            <a:ext cx="6111739" cy="53866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F14ABF3-B4B5-A3F9-A9A8-56F424F420A2}"/>
              </a:ext>
            </a:extLst>
          </p:cNvPr>
          <p:cNvSpPr txBox="1"/>
          <p:nvPr/>
        </p:nvSpPr>
        <p:spPr>
          <a:xfrm>
            <a:off x="7424644" y="1825140"/>
            <a:ext cx="3795359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jobs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명령은 백그라운드(background)에서 실행되고 있는 작업(job)을 보여주는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명령어다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. Ctrl + Z로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일시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정지된 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작업이나 bg 명령으로 백그라운드로 이동된 작업 등을 확인할 수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있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다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4400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24755"/>
            <a:ext cx="65" cy="754310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587440" y="1117176"/>
            <a:ext cx="1915918" cy="165203"/>
          </a:xfrm>
          <a:prstGeom prst="fram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3707</TotalTime>
  <Words>1698</Words>
  <Application>Microsoft Office PowerPoint</Application>
  <PresentationFormat>와이드스크린</PresentationFormat>
  <Paragraphs>204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가는각진제목체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181</cp:revision>
  <dcterms:created xsi:type="dcterms:W3CDTF">2023-01-25T15:29:29Z</dcterms:created>
  <dcterms:modified xsi:type="dcterms:W3CDTF">2023-04-27T10:31:39Z</dcterms:modified>
</cp:coreProperties>
</file>