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338" r:id="rId3"/>
    <p:sldId id="344" r:id="rId4"/>
    <p:sldId id="339" r:id="rId5"/>
    <p:sldId id="340" r:id="rId6"/>
    <p:sldId id="341" r:id="rId7"/>
    <p:sldId id="342" r:id="rId8"/>
    <p:sldId id="345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D1A5"/>
    <a:srgbClr val="EEF1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915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67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2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62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3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38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65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7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51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25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42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44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1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err="1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리눅스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C516A68-55D2-F57E-11F6-2A5A1AD8FB78}"/>
              </a:ext>
            </a:extLst>
          </p:cNvPr>
          <p:cNvSpPr txBox="1"/>
          <p:nvPr/>
        </p:nvSpPr>
        <p:spPr>
          <a:xfrm>
            <a:off x="6741762" y="4712426"/>
            <a:ext cx="30376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2400" dirty="0">
                <a:solidFill>
                  <a:srgbClr val="0070C0"/>
                </a:solidFill>
              </a:rPr>
              <a:t>데이터융합</a:t>
            </a:r>
            <a:r>
              <a:rPr lang="en-US" altLang="ko-KR" sz="2400" dirty="0">
                <a:solidFill>
                  <a:srgbClr val="0070C0"/>
                </a:solidFill>
              </a:rPr>
              <a:t>SW</a:t>
            </a:r>
            <a:r>
              <a:rPr lang="ko-KR" altLang="en-US" sz="2400" dirty="0">
                <a:solidFill>
                  <a:srgbClr val="0070C0"/>
                </a:solidFill>
              </a:rPr>
              <a:t>과</a:t>
            </a:r>
            <a:endParaRPr lang="en-US" altLang="ko-KR" sz="2400" dirty="0">
              <a:solidFill>
                <a:srgbClr val="0070C0"/>
              </a:solidFill>
            </a:endParaRPr>
          </a:p>
          <a:p>
            <a:pPr algn="r"/>
            <a:r>
              <a:rPr lang="ko-KR" altLang="en-US" sz="2400" dirty="0" err="1" smtClean="0">
                <a:solidFill>
                  <a:srgbClr val="0070C0"/>
                </a:solidFill>
              </a:rPr>
              <a:t>주나현</a:t>
            </a:r>
            <a:endParaRPr lang="en-US" altLang="ko-KR" sz="2400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C516A68-55D2-F57E-11F6-2A5A1AD8FB78}"/>
              </a:ext>
            </a:extLst>
          </p:cNvPr>
          <p:cNvSpPr txBox="1"/>
          <p:nvPr/>
        </p:nvSpPr>
        <p:spPr>
          <a:xfrm>
            <a:off x="1592805" y="2790299"/>
            <a:ext cx="90019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sz="5400" b="1" dirty="0" err="1" smtClean="0">
                <a:solidFill>
                  <a:srgbClr val="0070C0"/>
                </a:solidFill>
              </a:rPr>
              <a:t>리눅스</a:t>
            </a:r>
            <a:r>
              <a:rPr lang="ko-KR" altLang="en-US" sz="5400" b="1" dirty="0" smtClean="0">
                <a:solidFill>
                  <a:srgbClr val="0070C0"/>
                </a:solidFill>
              </a:rPr>
              <a:t> 프로그래밍 </a:t>
            </a:r>
            <a:r>
              <a:rPr lang="en-US" altLang="ko-KR" sz="5400" b="1" dirty="0">
                <a:solidFill>
                  <a:srgbClr val="0070C0"/>
                </a:solidFill>
              </a:rPr>
              <a:t>3</a:t>
            </a:r>
            <a:r>
              <a:rPr lang="ko-KR" altLang="en-US" sz="5400" b="1" dirty="0" smtClean="0">
                <a:solidFill>
                  <a:srgbClr val="0070C0"/>
                </a:solidFill>
              </a:rPr>
              <a:t>강 </a:t>
            </a:r>
            <a:endParaRPr lang="en-US" altLang="ko-KR" sz="5400" b="1" kern="0" dirty="0">
              <a:ln w="15875">
                <a:noFill/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44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실습하기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35" y="1966935"/>
            <a:ext cx="4459791" cy="226718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50757" y="4476166"/>
            <a:ext cx="9996538" cy="1264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27" marR="4611" indent="139471" algn="just" defTabSz="829909">
              <a:lnSpc>
                <a:spcPct val="127299"/>
              </a:lnSpc>
              <a:spcBef>
                <a:spcPts val="281"/>
              </a:spcBef>
            </a:pPr>
            <a:r>
              <a:rPr lang="ko-KR" altLang="en-US" sz="2000" spc="45" dirty="0">
                <a:solidFill>
                  <a:srgbClr val="0070C0"/>
                </a:solidFill>
                <a:latin typeface="+mn-ea"/>
                <a:cs typeface="Tahoma"/>
              </a:rPr>
              <a:t>∙</a:t>
            </a:r>
            <a:r>
              <a:rPr lang="en-US" altLang="ko-KR" sz="2000" spc="45" dirty="0">
                <a:solidFill>
                  <a:srgbClr val="0070C0"/>
                </a:solidFill>
                <a:latin typeface="+mn-ea"/>
                <a:cs typeface="Book Antiqua"/>
              </a:rPr>
              <a:t>mv </a:t>
            </a:r>
            <a:r>
              <a:rPr lang="en-US" altLang="ko-KR" sz="2000" spc="-195" dirty="0" err="1">
                <a:solidFill>
                  <a:srgbClr val="0070C0"/>
                </a:solidFill>
                <a:latin typeface="+mn-ea"/>
                <a:cs typeface="Book Antiqua"/>
              </a:rPr>
              <a:t>oldDirName</a:t>
            </a:r>
            <a:r>
              <a:rPr lang="en-US" altLang="ko-KR" sz="2000" spc="-195" dirty="0">
                <a:solidFill>
                  <a:srgbClr val="0070C0"/>
                </a:solidFill>
                <a:latin typeface="+mn-ea"/>
                <a:cs typeface="Book Antiqua"/>
              </a:rPr>
              <a:t> </a:t>
            </a:r>
            <a:r>
              <a:rPr lang="en-US" altLang="ko-KR" sz="2000" spc="-208" dirty="0" err="1">
                <a:solidFill>
                  <a:srgbClr val="0070C0"/>
                </a:solidFill>
                <a:latin typeface="+mn-ea"/>
                <a:cs typeface="Book Antiqua"/>
              </a:rPr>
              <a:t>newDirName</a:t>
            </a:r>
            <a:r>
              <a:rPr lang="en-US" altLang="ko-KR" sz="2000" spc="-208" dirty="0">
                <a:solidFill>
                  <a:srgbClr val="0070C0"/>
                </a:solidFill>
                <a:latin typeface="+mn-ea"/>
                <a:cs typeface="Book Antiqua"/>
              </a:rPr>
              <a:t> </a:t>
            </a:r>
            <a:r>
              <a:rPr lang="en-US" altLang="ko-KR" sz="2000" spc="-73" dirty="0">
                <a:solidFill>
                  <a:srgbClr val="0070C0"/>
                </a:solidFill>
                <a:latin typeface="+mn-ea"/>
                <a:cs typeface="Book Antiqua"/>
              </a:rPr>
              <a:t>: </a:t>
            </a:r>
            <a:r>
              <a:rPr lang="ko-KR" altLang="en-US" sz="2000" spc="-103" dirty="0" err="1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두인자의</a:t>
            </a:r>
            <a:r>
              <a:rPr lang="ko-KR" altLang="en-US" sz="2000" spc="-10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명칭이 </a:t>
            </a:r>
            <a:r>
              <a:rPr lang="ko-KR" altLang="en-US" sz="2000" spc="-103" dirty="0" err="1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디렉토리</a:t>
            </a:r>
            <a:r>
              <a:rPr lang="ko-KR" altLang="en-US" sz="2000" spc="-10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5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인 </a:t>
            </a:r>
            <a:r>
              <a:rPr lang="ko-KR" altLang="en-US" sz="2000" spc="-10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경우</a:t>
            </a:r>
            <a:r>
              <a:rPr lang="en-US" altLang="ko-KR" sz="2000" spc="-103" dirty="0">
                <a:solidFill>
                  <a:srgbClr val="0070C0"/>
                </a:solidFill>
                <a:latin typeface="+mn-ea"/>
                <a:cs typeface="Book Antiqua"/>
              </a:rPr>
              <a:t>, </a:t>
            </a:r>
            <a:r>
              <a:rPr lang="en-US" altLang="ko-KR" sz="2000" spc="-177" dirty="0" err="1">
                <a:solidFill>
                  <a:srgbClr val="0070C0"/>
                </a:solidFill>
                <a:latin typeface="+mn-ea"/>
                <a:cs typeface="Book Antiqua"/>
              </a:rPr>
              <a:t>oldDirname</a:t>
            </a:r>
            <a:r>
              <a:rPr lang="ko-KR" altLang="en-US" sz="2000" spc="-177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의 </a:t>
            </a:r>
            <a:r>
              <a:rPr lang="ko-KR" altLang="en-US" sz="2000" spc="-82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모든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파일을 </a:t>
            </a:r>
            <a:r>
              <a:rPr lang="en-US" altLang="ko-KR" sz="2000" spc="-182" dirty="0" err="1">
                <a:solidFill>
                  <a:srgbClr val="0070C0"/>
                </a:solidFill>
                <a:latin typeface="+mn-ea"/>
                <a:cs typeface="Book Antiqua"/>
              </a:rPr>
              <a:t>newDirname</a:t>
            </a:r>
            <a:r>
              <a:rPr lang="ko-KR" altLang="en-US" sz="2000" spc="-182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이라는 </a:t>
            </a:r>
            <a:r>
              <a:rPr lang="ko-KR" altLang="en-US" sz="2000" spc="-50" smtClean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디</a:t>
            </a:r>
            <a:r>
              <a:rPr lang="ko-KR" altLang="en-US" sz="2000" spc="-103" smtClean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렉토리를</a:t>
            </a:r>
            <a:r>
              <a:rPr lang="ko-KR" altLang="en-US" sz="2000" spc="-27" dirty="0" smtClean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95" dirty="0" err="1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만든후</a:t>
            </a:r>
            <a:r>
              <a:rPr lang="ko-KR" altLang="en-US" sz="2000" spc="-2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옮기는</a:t>
            </a:r>
            <a:r>
              <a:rPr lang="ko-KR" altLang="en-US" sz="2000" spc="-2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명령이</a:t>
            </a:r>
            <a:r>
              <a:rPr lang="ko-KR" altLang="en-US" sz="2000" spc="-2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10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됨</a:t>
            </a:r>
            <a:r>
              <a:rPr lang="en-US" altLang="ko-KR" sz="2000" spc="-100" dirty="0">
                <a:solidFill>
                  <a:srgbClr val="0070C0"/>
                </a:solidFill>
                <a:latin typeface="+mn-ea"/>
                <a:cs typeface="Book Antiqua"/>
              </a:rPr>
              <a:t>.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Book Antiqua"/>
              </a:rPr>
              <a:t> </a:t>
            </a:r>
            <a:r>
              <a:rPr lang="ko-KR" altLang="en-US" sz="2000" spc="-86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결국</a:t>
            </a:r>
            <a:r>
              <a:rPr lang="ko-KR" altLang="en-US" sz="2000" spc="-27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결과는</a:t>
            </a:r>
            <a:r>
              <a:rPr lang="ko-KR" altLang="en-US" sz="2000" spc="-2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103" dirty="0" err="1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디렉토리</a:t>
            </a:r>
            <a:r>
              <a:rPr lang="ko-KR" altLang="en-US" sz="2000" spc="-2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86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명을</a:t>
            </a:r>
            <a:r>
              <a:rPr lang="ko-KR" altLang="en-US" sz="2000" spc="-2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바꾸는</a:t>
            </a:r>
            <a:r>
              <a:rPr lang="ko-KR" altLang="en-US" sz="2000" spc="-2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86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명령</a:t>
            </a:r>
            <a:r>
              <a:rPr lang="ko-KR" altLang="en-US" sz="2000" spc="-5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임</a:t>
            </a:r>
            <a:endParaRPr lang="ko-KR" altLang="en-US" sz="20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0474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실습하기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57" y="1644356"/>
            <a:ext cx="5871274" cy="194754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00100" y="3833948"/>
            <a:ext cx="8255730" cy="1195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0997" defTabSz="829909">
              <a:spcBef>
                <a:spcPts val="731"/>
              </a:spcBef>
            </a:pPr>
            <a:r>
              <a:rPr lang="ko-KR" altLang="en-US" sz="2000" spc="-259" dirty="0" smtClean="0">
                <a:solidFill>
                  <a:srgbClr val="0070C0"/>
                </a:solidFill>
                <a:latin typeface="+mn-ea"/>
                <a:cs typeface="SimSun"/>
              </a:rPr>
              <a:t> </a:t>
            </a:r>
            <a:r>
              <a:rPr lang="en-US" altLang="ko-KR" sz="2000" spc="-259" dirty="0" smtClean="0">
                <a:solidFill>
                  <a:srgbClr val="0070C0"/>
                </a:solidFill>
                <a:latin typeface="+mn-ea"/>
                <a:cs typeface="SimSun"/>
              </a:rPr>
              <a:t>- </a:t>
            </a:r>
            <a:r>
              <a:rPr lang="en-US" altLang="ko-KR" sz="2000" spc="-163" dirty="0" err="1" smtClean="0">
                <a:solidFill>
                  <a:srgbClr val="0070C0"/>
                </a:solidFill>
                <a:latin typeface="+mn-ea"/>
                <a:cs typeface="Book Antiqua"/>
              </a:rPr>
              <a:t>cp</a:t>
            </a:r>
            <a:endParaRPr lang="ko-KR" altLang="en-US" sz="2000" dirty="0" smtClean="0">
              <a:solidFill>
                <a:srgbClr val="0070C0"/>
              </a:solidFill>
              <a:latin typeface="+mn-ea"/>
              <a:cs typeface="Book Antiqua"/>
            </a:endParaRPr>
          </a:p>
          <a:p>
            <a:pPr marL="150997" defTabSz="829909">
              <a:spcBef>
                <a:spcPts val="740"/>
              </a:spcBef>
            </a:pPr>
            <a:r>
              <a:rPr lang="ko-KR" altLang="en-US" sz="2000" spc="77" dirty="0" smtClean="0">
                <a:solidFill>
                  <a:srgbClr val="0070C0"/>
                </a:solidFill>
                <a:latin typeface="+mn-ea"/>
                <a:cs typeface="Tahoma"/>
              </a:rPr>
              <a:t>∙</a:t>
            </a:r>
            <a:r>
              <a:rPr lang="ko-KR" altLang="en-US" sz="2000" spc="77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파일을 </a:t>
            </a:r>
            <a:r>
              <a:rPr lang="ko-KR" altLang="en-US" sz="2000" spc="-109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복사</a:t>
            </a:r>
            <a:r>
              <a:rPr lang="en-US" altLang="ko-KR" sz="2000" spc="-109" dirty="0">
                <a:solidFill>
                  <a:srgbClr val="0070C0"/>
                </a:solidFill>
                <a:latin typeface="+mn-ea"/>
                <a:cs typeface="Book Antiqua"/>
              </a:rPr>
              <a:t>(</a:t>
            </a:r>
            <a:r>
              <a:rPr lang="ko-KR" altLang="en-US" sz="2000" spc="-109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기존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파일은 </a:t>
            </a:r>
            <a:r>
              <a:rPr lang="ko-KR" altLang="en-US" sz="2000" spc="-109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남음</a:t>
            </a:r>
            <a:r>
              <a:rPr lang="en-US" altLang="ko-KR" sz="2000" spc="-109" dirty="0">
                <a:solidFill>
                  <a:srgbClr val="0070C0"/>
                </a:solidFill>
                <a:latin typeface="+mn-ea"/>
                <a:cs typeface="Book Antiqua"/>
              </a:rPr>
              <a:t>)</a:t>
            </a:r>
            <a:r>
              <a:rPr lang="ko-KR" altLang="en-US" sz="2000" spc="-109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하는</a:t>
            </a:r>
            <a:r>
              <a:rPr lang="ko-KR" altLang="en-US" sz="2000" spc="32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86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명령</a:t>
            </a:r>
            <a:endParaRPr lang="ko-KR" altLang="en-US" sz="2000" dirty="0">
              <a:solidFill>
                <a:srgbClr val="0070C0"/>
              </a:solidFill>
              <a:latin typeface="+mn-ea"/>
              <a:cs typeface="함초롬바탕" panose="02030604000101010101" pitchFamily="18" charset="-127"/>
            </a:endParaRPr>
          </a:p>
          <a:p>
            <a:pPr marL="150997" defTabSz="829909">
              <a:spcBef>
                <a:spcPts val="726"/>
              </a:spcBef>
            </a:pPr>
            <a:r>
              <a:rPr lang="ko-KR" altLang="en-US" sz="2000" spc="91" dirty="0">
                <a:solidFill>
                  <a:srgbClr val="0070C0"/>
                </a:solidFill>
                <a:latin typeface="+mn-ea"/>
                <a:cs typeface="Tahoma"/>
              </a:rPr>
              <a:t>∙</a:t>
            </a:r>
            <a:r>
              <a:rPr lang="en-US" altLang="ko-KR" sz="2000" spc="91" dirty="0" err="1">
                <a:solidFill>
                  <a:srgbClr val="0070C0"/>
                </a:solidFill>
                <a:latin typeface="+mn-ea"/>
                <a:cs typeface="Book Antiqua"/>
              </a:rPr>
              <a:t>cp</a:t>
            </a:r>
            <a:r>
              <a:rPr lang="en-US" altLang="ko-KR" sz="2000" spc="91" dirty="0">
                <a:solidFill>
                  <a:srgbClr val="0070C0"/>
                </a:solidFill>
                <a:latin typeface="+mn-ea"/>
                <a:cs typeface="Book Antiqua"/>
              </a:rPr>
              <a:t> </a:t>
            </a:r>
            <a:r>
              <a:rPr lang="en-US" altLang="ko-KR" sz="2000" spc="-168" dirty="0" err="1">
                <a:solidFill>
                  <a:srgbClr val="0070C0"/>
                </a:solidFill>
                <a:latin typeface="+mn-ea"/>
                <a:cs typeface="Book Antiqua"/>
              </a:rPr>
              <a:t>oldfilename</a:t>
            </a:r>
            <a:r>
              <a:rPr lang="ko-KR" altLang="en-US" sz="2000" spc="5" dirty="0">
                <a:solidFill>
                  <a:srgbClr val="0070C0"/>
                </a:solidFill>
                <a:latin typeface="+mn-ea"/>
                <a:cs typeface="Book Antiqua"/>
              </a:rPr>
              <a:t> </a:t>
            </a:r>
            <a:r>
              <a:rPr lang="en-US" altLang="ko-KR" sz="2000" spc="-182" dirty="0" err="1">
                <a:solidFill>
                  <a:srgbClr val="0070C0"/>
                </a:solidFill>
                <a:latin typeface="+mn-ea"/>
                <a:cs typeface="Book Antiqua"/>
              </a:rPr>
              <a:t>newfilename</a:t>
            </a:r>
            <a:r>
              <a:rPr lang="en-US" altLang="ko-KR" sz="2000" spc="-182" dirty="0">
                <a:solidFill>
                  <a:srgbClr val="0070C0"/>
                </a:solidFill>
                <a:latin typeface="+mn-ea"/>
                <a:cs typeface="Book Antiqua"/>
              </a:rPr>
              <a:t> </a:t>
            </a:r>
            <a:r>
              <a:rPr lang="en-US" altLang="ko-KR" sz="2000" spc="-73" dirty="0">
                <a:solidFill>
                  <a:srgbClr val="0070C0"/>
                </a:solidFill>
                <a:latin typeface="+mn-ea"/>
                <a:cs typeface="Book Antiqua"/>
              </a:rPr>
              <a:t>: </a:t>
            </a:r>
            <a:r>
              <a:rPr lang="en-US" altLang="ko-KR" sz="2000" spc="-132" dirty="0" err="1">
                <a:solidFill>
                  <a:srgbClr val="0070C0"/>
                </a:solidFill>
                <a:latin typeface="+mn-ea"/>
                <a:cs typeface="Book Antiqua"/>
              </a:rPr>
              <a:t>oldfile</a:t>
            </a:r>
            <a:r>
              <a:rPr lang="ko-KR" altLang="en-US" sz="2000" spc="-132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의 </a:t>
            </a:r>
            <a:r>
              <a:rPr lang="ko-KR" altLang="en-US" sz="2000" spc="-10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파일을 </a:t>
            </a:r>
            <a:r>
              <a:rPr lang="en-US" altLang="ko-KR" sz="2000" spc="-150" dirty="0" err="1">
                <a:solidFill>
                  <a:srgbClr val="0070C0"/>
                </a:solidFill>
                <a:latin typeface="+mn-ea"/>
                <a:cs typeface="Book Antiqua"/>
              </a:rPr>
              <a:t>newfile</a:t>
            </a:r>
            <a:r>
              <a:rPr lang="ko-KR" altLang="en-US" sz="2000" spc="-15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로</a:t>
            </a:r>
            <a:r>
              <a:rPr lang="ko-KR" altLang="en-US" sz="2000" spc="7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109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복사함</a:t>
            </a:r>
            <a:r>
              <a:rPr lang="en-US" altLang="ko-KR" sz="2000" spc="-109" dirty="0">
                <a:solidFill>
                  <a:srgbClr val="0070C0"/>
                </a:solidFill>
                <a:latin typeface="+mn-ea"/>
                <a:cs typeface="Book Antiqua"/>
              </a:rPr>
              <a:t>.</a:t>
            </a:r>
            <a:endParaRPr lang="ko-KR" altLang="en-US" sz="2000" dirty="0">
              <a:solidFill>
                <a:srgbClr val="0070C0"/>
              </a:solidFill>
              <a:latin typeface="+mn-ea"/>
              <a:cs typeface="Book Antiqu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38394" y="5057018"/>
            <a:ext cx="10885114" cy="96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27" marR="4611" indent="139471" defTabSz="829909">
              <a:lnSpc>
                <a:spcPct val="140500"/>
              </a:lnSpc>
              <a:spcBef>
                <a:spcPts val="218"/>
              </a:spcBef>
            </a:pPr>
            <a:r>
              <a:rPr lang="ko-KR" altLang="en-US" sz="2000" spc="91" dirty="0">
                <a:solidFill>
                  <a:srgbClr val="0070C0"/>
                </a:solidFill>
                <a:latin typeface="+mn-ea"/>
                <a:cs typeface="Tahoma"/>
              </a:rPr>
              <a:t>∙</a:t>
            </a:r>
            <a:r>
              <a:rPr lang="en-US" altLang="ko-KR" sz="2000" spc="91" dirty="0" err="1">
                <a:solidFill>
                  <a:srgbClr val="0070C0"/>
                </a:solidFill>
                <a:latin typeface="+mn-ea"/>
                <a:cs typeface="Book Antiqua"/>
              </a:rPr>
              <a:t>cp</a:t>
            </a:r>
            <a:r>
              <a:rPr lang="en-US" altLang="ko-KR" sz="2000" spc="91" dirty="0">
                <a:solidFill>
                  <a:srgbClr val="0070C0"/>
                </a:solidFill>
                <a:latin typeface="+mn-ea"/>
                <a:cs typeface="Book Antiqua"/>
              </a:rPr>
              <a:t> </a:t>
            </a:r>
            <a:r>
              <a:rPr lang="en-US" altLang="ko-KR" sz="2000" spc="-168" dirty="0">
                <a:solidFill>
                  <a:srgbClr val="0070C0"/>
                </a:solidFill>
                <a:latin typeface="+mn-ea"/>
                <a:cs typeface="Book Antiqua"/>
              </a:rPr>
              <a:t>filename</a:t>
            </a:r>
            <a:r>
              <a:rPr lang="ko-KR" altLang="en-US" sz="2000" spc="5" dirty="0">
                <a:solidFill>
                  <a:srgbClr val="0070C0"/>
                </a:solidFill>
                <a:latin typeface="+mn-ea"/>
                <a:cs typeface="Book Antiqua"/>
              </a:rPr>
              <a:t> </a:t>
            </a:r>
            <a:r>
              <a:rPr lang="en-US" altLang="ko-KR" sz="2000" spc="-195" dirty="0" err="1">
                <a:solidFill>
                  <a:srgbClr val="0070C0"/>
                </a:solidFill>
                <a:latin typeface="+mn-ea"/>
                <a:cs typeface="Book Antiqua"/>
              </a:rPr>
              <a:t>dirName</a:t>
            </a:r>
            <a:r>
              <a:rPr lang="en-US" altLang="ko-KR" sz="2000" spc="-195" dirty="0">
                <a:solidFill>
                  <a:srgbClr val="0070C0"/>
                </a:solidFill>
                <a:latin typeface="+mn-ea"/>
                <a:cs typeface="Book Antiqua"/>
              </a:rPr>
              <a:t> </a:t>
            </a:r>
            <a:r>
              <a:rPr lang="en-US" altLang="ko-KR" sz="2000" spc="-73" dirty="0">
                <a:solidFill>
                  <a:srgbClr val="0070C0"/>
                </a:solidFill>
                <a:latin typeface="+mn-ea"/>
                <a:cs typeface="Book Antiqua"/>
              </a:rPr>
              <a:t>: </a:t>
            </a:r>
            <a:r>
              <a:rPr lang="ko-KR" altLang="en-US" sz="2000" spc="-10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파일을 </a:t>
            </a:r>
            <a:r>
              <a:rPr lang="ko-KR" altLang="en-US" sz="2000" spc="-82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해당 </a:t>
            </a:r>
            <a:r>
              <a:rPr lang="ko-KR" altLang="en-US" sz="2000" spc="-109" dirty="0" err="1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디렉토리로</a:t>
            </a:r>
            <a:r>
              <a:rPr lang="ko-KR" altLang="en-US" sz="2000" spc="-109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10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보냄</a:t>
            </a:r>
            <a:r>
              <a:rPr lang="en-US" altLang="ko-KR" sz="2000" spc="-103" dirty="0">
                <a:solidFill>
                  <a:srgbClr val="0070C0"/>
                </a:solidFill>
                <a:latin typeface="+mn-ea"/>
                <a:cs typeface="Book Antiqua"/>
              </a:rPr>
              <a:t>. </a:t>
            </a:r>
            <a:r>
              <a:rPr lang="ko-KR" altLang="en-US" sz="2000" spc="-86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뒤의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인자가 </a:t>
            </a:r>
            <a:r>
              <a:rPr lang="ko-KR" altLang="en-US" sz="2000" spc="-10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파일명이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아니라 </a:t>
            </a:r>
            <a:r>
              <a:rPr lang="ko-KR" altLang="en-US" sz="2000" spc="-109" dirty="0" err="1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디렉토리명인</a:t>
            </a:r>
            <a:r>
              <a:rPr lang="ko-KR" altLang="en-US" sz="2000" spc="-109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109" dirty="0" smtClean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    </a:t>
            </a:r>
            <a:r>
              <a:rPr lang="ko-KR" altLang="en-US" sz="2000" spc="-86" dirty="0" smtClean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경우 </a:t>
            </a:r>
            <a:r>
              <a:rPr lang="ko-KR" altLang="en-US" sz="2000" spc="-86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해당 </a:t>
            </a:r>
            <a:r>
              <a:rPr lang="ko-KR" altLang="en-US" sz="2000" spc="-103" dirty="0" err="1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디렉토리</a:t>
            </a:r>
            <a:r>
              <a:rPr lang="ko-KR" altLang="en-US" sz="2000" spc="-10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 </a:t>
            </a:r>
            <a:r>
              <a:rPr lang="ko-KR" altLang="en-US" sz="2000" spc="-5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에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파일을 </a:t>
            </a:r>
            <a:r>
              <a:rPr lang="ko-KR" altLang="en-US" sz="2000" spc="-10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복사하는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결과가</a:t>
            </a:r>
            <a:r>
              <a:rPr lang="ko-KR" altLang="en-US" sz="2000" spc="154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5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됨</a:t>
            </a:r>
            <a:endParaRPr lang="ko-KR" altLang="en-US" sz="2000" dirty="0">
              <a:solidFill>
                <a:srgbClr val="0070C0"/>
              </a:solidFill>
              <a:latin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5657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E793816-663B-527D-FC37-64D14523370B}"/>
              </a:ext>
            </a:extLst>
          </p:cNvPr>
          <p:cNvGrpSpPr/>
          <p:nvPr/>
        </p:nvGrpSpPr>
        <p:grpSpPr>
          <a:xfrm>
            <a:off x="161397" y="217997"/>
            <a:ext cx="11772005" cy="6407510"/>
            <a:chOff x="242124" y="257735"/>
            <a:chExt cx="11772005" cy="6407510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830FE48-2E9A-C1CB-53F6-A772F81702ED}"/>
                </a:ext>
              </a:extLst>
            </p:cNvPr>
            <p:cNvSpPr/>
            <p:nvPr/>
          </p:nvSpPr>
          <p:spPr>
            <a:xfrm>
              <a:off x="310784" y="721645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실습하기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38" y="2048469"/>
            <a:ext cx="4720854" cy="236042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836100" y="4849512"/>
            <a:ext cx="10821381" cy="48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27" marR="4611" indent="139471" algn="just" defTabSz="829909">
              <a:lnSpc>
                <a:spcPct val="126899"/>
              </a:lnSpc>
              <a:spcBef>
                <a:spcPts val="290"/>
              </a:spcBef>
            </a:pPr>
            <a:r>
              <a:rPr lang="ko-KR" altLang="en-US" sz="2000" spc="45" dirty="0" smtClean="0">
                <a:solidFill>
                  <a:srgbClr val="0070C0"/>
                </a:solidFill>
                <a:latin typeface="+mn-ea"/>
                <a:cs typeface="Tahoma"/>
              </a:rPr>
              <a:t>∙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sz="2000" dirty="0" err="1">
                <a:solidFill>
                  <a:srgbClr val="0070C0"/>
                </a:solidFill>
                <a:latin typeface="+mn-ea"/>
              </a:rPr>
              <a:t>cp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 filename path </a:t>
            </a:r>
            <a:r>
              <a:rPr lang="en-US" altLang="ko-KR" sz="2000" spc="-73" dirty="0" smtClean="0">
                <a:solidFill>
                  <a:srgbClr val="0070C0"/>
                </a:solidFill>
                <a:latin typeface="+mn-ea"/>
                <a:cs typeface="Book Antiqua"/>
              </a:rPr>
              <a:t>: abc.txt</a:t>
            </a:r>
            <a:r>
              <a:rPr lang="ko-KR" altLang="en-US" sz="2000" spc="-73" dirty="0" smtClean="0">
                <a:solidFill>
                  <a:srgbClr val="0070C0"/>
                </a:solidFill>
                <a:latin typeface="+mn-ea"/>
                <a:cs typeface="Book Antiqua"/>
              </a:rPr>
              <a:t>를 </a:t>
            </a:r>
            <a:r>
              <a:rPr lang="en-US" altLang="ko-KR" sz="2000" spc="-73" dirty="0" smtClean="0">
                <a:solidFill>
                  <a:srgbClr val="0070C0"/>
                </a:solidFill>
                <a:latin typeface="+mn-ea"/>
                <a:cs typeface="Book Antiqua"/>
              </a:rPr>
              <a:t>folder1</a:t>
            </a:r>
            <a:r>
              <a:rPr lang="ko-KR" altLang="en-US" sz="2000" spc="-73" dirty="0" smtClean="0">
                <a:solidFill>
                  <a:srgbClr val="0070C0"/>
                </a:solidFill>
                <a:latin typeface="+mn-ea"/>
                <a:cs typeface="Book Antiqua"/>
              </a:rPr>
              <a:t>에 복사하고 싶을 때 쓰는 명령어</a:t>
            </a:r>
            <a:r>
              <a:rPr lang="en-US" altLang="ko-KR" sz="2000" spc="-73" dirty="0" smtClean="0">
                <a:solidFill>
                  <a:srgbClr val="0070C0"/>
                </a:solidFill>
                <a:latin typeface="+mn-ea"/>
                <a:cs typeface="Book Antiqua"/>
              </a:rPr>
              <a:t>(</a:t>
            </a:r>
            <a:r>
              <a:rPr lang="ko-KR" altLang="en-US" sz="2000" spc="-73" dirty="0" smtClean="0">
                <a:solidFill>
                  <a:srgbClr val="0070C0"/>
                </a:solidFill>
                <a:latin typeface="+mn-ea"/>
                <a:cs typeface="Book Antiqua"/>
              </a:rPr>
              <a:t>경로를 적어줘야 한다</a:t>
            </a:r>
            <a:r>
              <a:rPr lang="en-US" altLang="ko-KR" sz="2000" spc="-73" dirty="0" smtClean="0">
                <a:solidFill>
                  <a:srgbClr val="0070C0"/>
                </a:solidFill>
                <a:latin typeface="+mn-ea"/>
                <a:cs typeface="Book Antiqua"/>
              </a:rPr>
              <a:t>.)</a:t>
            </a:r>
            <a:endParaRPr lang="ko-KR" altLang="en-US" sz="2000" dirty="0">
              <a:solidFill>
                <a:srgbClr val="0070C0"/>
              </a:solidFill>
              <a:latin typeface="+mn-e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594729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실습하기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491981"/>
            <a:ext cx="4608651" cy="287903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23439" y="4613067"/>
            <a:ext cx="11100069" cy="2072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27" marR="5763" indent="139471" algn="just" defTabSz="829909">
              <a:lnSpc>
                <a:spcPct val="126600"/>
              </a:lnSpc>
              <a:spcBef>
                <a:spcPts val="86"/>
              </a:spcBef>
            </a:pPr>
            <a:r>
              <a:rPr lang="ko-KR" altLang="en-US" sz="2000" spc="91" dirty="0">
                <a:solidFill>
                  <a:srgbClr val="0070C0"/>
                </a:solidFill>
                <a:latin typeface="+mn-ea"/>
                <a:cs typeface="Tahoma"/>
              </a:rPr>
              <a:t>∙</a:t>
            </a:r>
            <a:r>
              <a:rPr lang="en-US" altLang="ko-KR" sz="2000" spc="91" dirty="0" err="1">
                <a:solidFill>
                  <a:srgbClr val="0070C0"/>
                </a:solidFill>
                <a:latin typeface="+mn-ea"/>
                <a:cs typeface="Book Antiqua"/>
              </a:rPr>
              <a:t>cp</a:t>
            </a:r>
            <a:r>
              <a:rPr lang="en-US" altLang="ko-KR" sz="2000" spc="91" dirty="0">
                <a:solidFill>
                  <a:srgbClr val="0070C0"/>
                </a:solidFill>
                <a:latin typeface="+mn-ea"/>
                <a:cs typeface="Book Antiqua"/>
              </a:rPr>
              <a:t> </a:t>
            </a:r>
            <a:r>
              <a:rPr lang="en-US" altLang="ko-KR" sz="2000" spc="-195" dirty="0" err="1">
                <a:solidFill>
                  <a:srgbClr val="0070C0"/>
                </a:solidFill>
                <a:latin typeface="+mn-ea"/>
                <a:cs typeface="Book Antiqua"/>
              </a:rPr>
              <a:t>oldDirName</a:t>
            </a:r>
            <a:r>
              <a:rPr lang="en-US" altLang="ko-KR" sz="2000" spc="-195" dirty="0">
                <a:solidFill>
                  <a:srgbClr val="0070C0"/>
                </a:solidFill>
                <a:latin typeface="+mn-ea"/>
                <a:cs typeface="Book Antiqua"/>
              </a:rPr>
              <a:t> </a:t>
            </a:r>
            <a:r>
              <a:rPr lang="en-US" altLang="ko-KR" sz="2000" spc="-208" dirty="0" err="1">
                <a:solidFill>
                  <a:srgbClr val="0070C0"/>
                </a:solidFill>
                <a:latin typeface="+mn-ea"/>
                <a:cs typeface="Book Antiqua"/>
              </a:rPr>
              <a:t>newDirName</a:t>
            </a:r>
            <a:r>
              <a:rPr lang="en-US" altLang="ko-KR" sz="2000" spc="-208" dirty="0">
                <a:solidFill>
                  <a:srgbClr val="0070C0"/>
                </a:solidFill>
                <a:latin typeface="+mn-ea"/>
                <a:cs typeface="Book Antiqua"/>
              </a:rPr>
              <a:t> </a:t>
            </a:r>
            <a:r>
              <a:rPr lang="en-US" altLang="ko-KR" sz="2000" spc="-73" dirty="0">
                <a:solidFill>
                  <a:srgbClr val="0070C0"/>
                </a:solidFill>
                <a:latin typeface="+mn-ea"/>
                <a:cs typeface="Book Antiqua"/>
              </a:rPr>
              <a:t>: </a:t>
            </a:r>
            <a:r>
              <a:rPr lang="ko-KR" altLang="en-US" sz="2000" spc="-103" dirty="0" err="1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두인자의</a:t>
            </a:r>
            <a:r>
              <a:rPr lang="ko-KR" altLang="en-US" sz="2000" spc="-10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명칭이 </a:t>
            </a:r>
            <a:r>
              <a:rPr lang="ko-KR" altLang="en-US" sz="2000" spc="-103" dirty="0" err="1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디렉토리</a:t>
            </a:r>
            <a:r>
              <a:rPr lang="ko-KR" altLang="en-US" sz="2000" spc="-10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5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인 </a:t>
            </a:r>
            <a:r>
              <a:rPr lang="ko-KR" altLang="en-US" sz="2000" spc="-10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경우</a:t>
            </a:r>
            <a:r>
              <a:rPr lang="en-US" altLang="ko-KR" sz="2000" spc="-103" dirty="0">
                <a:solidFill>
                  <a:srgbClr val="0070C0"/>
                </a:solidFill>
                <a:latin typeface="+mn-ea"/>
                <a:cs typeface="Book Antiqua"/>
              </a:rPr>
              <a:t>, </a:t>
            </a:r>
            <a:r>
              <a:rPr lang="en-US" altLang="ko-KR" sz="2000" spc="-177" dirty="0" err="1">
                <a:solidFill>
                  <a:srgbClr val="0070C0"/>
                </a:solidFill>
                <a:latin typeface="+mn-ea"/>
                <a:cs typeface="Book Antiqua"/>
              </a:rPr>
              <a:t>oldDirname</a:t>
            </a:r>
            <a:r>
              <a:rPr lang="ko-KR" altLang="en-US" sz="2000" spc="-177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의 </a:t>
            </a:r>
            <a:r>
              <a:rPr lang="ko-KR" altLang="en-US" sz="2000" spc="-86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모든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파일을 </a:t>
            </a:r>
            <a:r>
              <a:rPr lang="en-US" altLang="ko-KR" sz="2000" spc="-182" dirty="0" err="1">
                <a:solidFill>
                  <a:srgbClr val="0070C0"/>
                </a:solidFill>
                <a:latin typeface="+mn-ea"/>
                <a:cs typeface="Book Antiqua"/>
              </a:rPr>
              <a:t>newDirname</a:t>
            </a:r>
            <a:r>
              <a:rPr lang="ko-KR" altLang="en-US" sz="2000" spc="-182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이라는 </a:t>
            </a:r>
            <a:r>
              <a:rPr lang="ko-KR" altLang="en-US" sz="2000" spc="-5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디  </a:t>
            </a:r>
            <a:r>
              <a:rPr lang="ko-KR" altLang="en-US" sz="2000" spc="-103" dirty="0" err="1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렉토리를</a:t>
            </a:r>
            <a:r>
              <a:rPr lang="ko-KR" altLang="en-US" sz="2000" spc="-10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82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만든 </a:t>
            </a:r>
            <a:r>
              <a:rPr lang="ko-KR" altLang="en-US" sz="2000" spc="-5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후 </a:t>
            </a:r>
            <a:r>
              <a:rPr lang="ko-KR" altLang="en-US" sz="2000" spc="-10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복사하는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명령이</a:t>
            </a:r>
            <a:r>
              <a:rPr lang="ko-KR" altLang="en-US" sz="2000" spc="204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됨</a:t>
            </a:r>
            <a:r>
              <a:rPr lang="en-US" altLang="ko-KR" sz="2000" spc="-95" dirty="0" smtClean="0">
                <a:solidFill>
                  <a:srgbClr val="0070C0"/>
                </a:solidFill>
                <a:latin typeface="+mn-ea"/>
                <a:cs typeface="Book Antiqua"/>
              </a:rPr>
              <a:t>.</a:t>
            </a:r>
          </a:p>
          <a:p>
            <a:pPr marL="11527" marR="5763" indent="139471" algn="just" defTabSz="829909">
              <a:lnSpc>
                <a:spcPct val="126600"/>
              </a:lnSpc>
              <a:spcBef>
                <a:spcPts val="86"/>
              </a:spcBef>
            </a:pPr>
            <a:r>
              <a:rPr lang="ko-KR" altLang="en-US" sz="2000" spc="77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실제는 </a:t>
            </a:r>
            <a:r>
              <a:rPr lang="en-US" altLang="ko-KR" sz="2000" spc="-163" dirty="0" err="1">
                <a:solidFill>
                  <a:srgbClr val="0070C0"/>
                </a:solidFill>
                <a:latin typeface="+mn-ea"/>
                <a:cs typeface="Book Antiqua"/>
              </a:rPr>
              <a:t>cp</a:t>
            </a:r>
            <a:r>
              <a:rPr lang="en-US" altLang="ko-KR" sz="2000" spc="-163" dirty="0">
                <a:solidFill>
                  <a:srgbClr val="0070C0"/>
                </a:solidFill>
                <a:latin typeface="+mn-ea"/>
                <a:cs typeface="Book Antiqua"/>
              </a:rPr>
              <a:t> </a:t>
            </a:r>
            <a:r>
              <a:rPr lang="en-US" altLang="ko-KR" sz="2000" spc="41" dirty="0">
                <a:solidFill>
                  <a:srgbClr val="0070C0"/>
                </a:solidFill>
                <a:latin typeface="+mn-ea"/>
                <a:cs typeface="Tahoma"/>
              </a:rPr>
              <a:t>–</a:t>
            </a:r>
            <a:r>
              <a:rPr lang="en-US" altLang="ko-KR" sz="2000" spc="41" dirty="0">
                <a:solidFill>
                  <a:srgbClr val="0070C0"/>
                </a:solidFill>
                <a:latin typeface="+mn-ea"/>
                <a:cs typeface="Book Antiqua"/>
              </a:rPr>
              <a:t>R </a:t>
            </a:r>
            <a:r>
              <a:rPr lang="en-US" altLang="ko-KR" sz="2000" spc="-195" dirty="0" err="1">
                <a:solidFill>
                  <a:srgbClr val="0070C0"/>
                </a:solidFill>
                <a:latin typeface="+mn-ea"/>
                <a:cs typeface="Book Antiqua"/>
              </a:rPr>
              <a:t>oldDirName</a:t>
            </a:r>
            <a:r>
              <a:rPr lang="en-US" altLang="ko-KR" sz="2000" spc="-195" dirty="0">
                <a:solidFill>
                  <a:srgbClr val="0070C0"/>
                </a:solidFill>
                <a:latin typeface="+mn-ea"/>
                <a:cs typeface="Book Antiqua"/>
              </a:rPr>
              <a:t> </a:t>
            </a:r>
            <a:r>
              <a:rPr lang="en-US" altLang="ko-KR" sz="2000" spc="-208" dirty="0" err="1">
                <a:solidFill>
                  <a:srgbClr val="0070C0"/>
                </a:solidFill>
                <a:latin typeface="+mn-ea"/>
                <a:cs typeface="Book Antiqua"/>
              </a:rPr>
              <a:t>newDirName</a:t>
            </a:r>
            <a:r>
              <a:rPr lang="en-US" altLang="ko-KR" sz="2000" spc="-208" dirty="0">
                <a:solidFill>
                  <a:srgbClr val="0070C0"/>
                </a:solidFill>
                <a:latin typeface="+mn-ea"/>
                <a:cs typeface="Book Antiqua"/>
              </a:rPr>
              <a:t>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명령이 </a:t>
            </a:r>
            <a:r>
              <a:rPr lang="ko-KR" altLang="en-US" sz="2000" spc="-82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많이 </a:t>
            </a:r>
            <a:r>
              <a:rPr lang="ko-KR" altLang="en-US" sz="2000" spc="-109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사용됨</a:t>
            </a:r>
            <a:r>
              <a:rPr lang="en-US" altLang="ko-KR" sz="2000" spc="-109" dirty="0">
                <a:solidFill>
                  <a:srgbClr val="0070C0"/>
                </a:solidFill>
                <a:latin typeface="+mn-ea"/>
                <a:cs typeface="Book Antiqua"/>
              </a:rPr>
              <a:t>. </a:t>
            </a:r>
            <a:r>
              <a:rPr lang="en-US" altLang="ko-KR" sz="2000" spc="-150" dirty="0">
                <a:solidFill>
                  <a:srgbClr val="0070C0"/>
                </a:solidFill>
                <a:latin typeface="+mn-ea"/>
                <a:cs typeface="Book Antiqua"/>
              </a:rPr>
              <a:t>-R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옵션은 </a:t>
            </a:r>
            <a:r>
              <a:rPr lang="ko-KR" altLang="en-US" sz="2000" spc="-113" dirty="0" err="1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하위디렉토리까지</a:t>
            </a:r>
            <a:r>
              <a:rPr lang="ko-KR" altLang="en-US" sz="2000" spc="-11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86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모두 </a:t>
            </a:r>
            <a:r>
              <a:rPr lang="ko-KR" altLang="en-US" sz="2000" spc="-10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복사하는</a:t>
            </a:r>
            <a:r>
              <a:rPr lang="ko-KR" altLang="en-US" sz="2000" spc="10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82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명령</a:t>
            </a:r>
            <a:endParaRPr lang="ko-KR" altLang="en-US" sz="2000" dirty="0">
              <a:solidFill>
                <a:srgbClr val="0070C0"/>
              </a:solidFill>
              <a:latin typeface="+mn-ea"/>
              <a:cs typeface="함초롬바탕" panose="02030604000101010101" pitchFamily="18" charset="-127"/>
            </a:endParaRPr>
          </a:p>
          <a:p>
            <a:pPr marL="11527" marR="5763" indent="139471" algn="just" defTabSz="829909">
              <a:lnSpc>
                <a:spcPct val="126600"/>
              </a:lnSpc>
              <a:spcBef>
                <a:spcPts val="86"/>
              </a:spcBef>
            </a:pPr>
            <a:endParaRPr lang="ko-KR" altLang="en-US" sz="2000" dirty="0">
              <a:solidFill>
                <a:prstClr val="black"/>
              </a:solidFill>
              <a:latin typeface="Consolas" panose="020B0609020204030204" pitchFamily="49" charset="0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703627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실습하기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59" y="1652051"/>
            <a:ext cx="4619798" cy="256254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00100" y="4663838"/>
            <a:ext cx="6096000" cy="11951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50997" defTabSz="829909">
              <a:spcBef>
                <a:spcPts val="726"/>
              </a:spcBef>
            </a:pPr>
            <a:r>
              <a:rPr lang="ko-KR" altLang="en-US" sz="2000" spc="-268" dirty="0">
                <a:solidFill>
                  <a:srgbClr val="0070C0"/>
                </a:solidFill>
                <a:latin typeface="+mn-ea"/>
                <a:cs typeface="SimSun"/>
              </a:rPr>
              <a:t>③</a:t>
            </a:r>
            <a:r>
              <a:rPr lang="ko-KR" altLang="en-US" sz="2000" spc="-259" dirty="0">
                <a:solidFill>
                  <a:srgbClr val="0070C0"/>
                </a:solidFill>
                <a:latin typeface="+mn-ea"/>
                <a:cs typeface="SimSun"/>
              </a:rPr>
              <a:t> </a:t>
            </a:r>
            <a:r>
              <a:rPr lang="en-US" altLang="ko-KR" sz="2000" spc="-191" dirty="0" err="1">
                <a:solidFill>
                  <a:srgbClr val="0070C0"/>
                </a:solidFill>
                <a:latin typeface="+mn-ea"/>
                <a:cs typeface="Book Antiqua"/>
              </a:rPr>
              <a:t>rm</a:t>
            </a:r>
            <a:endParaRPr lang="ko-KR" altLang="en-US" sz="2000" dirty="0">
              <a:solidFill>
                <a:srgbClr val="0070C0"/>
              </a:solidFill>
              <a:latin typeface="+mn-ea"/>
              <a:cs typeface="Book Antiqua"/>
            </a:endParaRPr>
          </a:p>
          <a:p>
            <a:pPr marL="150997" defTabSz="829909">
              <a:spcBef>
                <a:spcPts val="740"/>
              </a:spcBef>
            </a:pPr>
            <a:r>
              <a:rPr lang="ko-KR" altLang="en-US" sz="2000" spc="77" dirty="0">
                <a:solidFill>
                  <a:srgbClr val="0070C0"/>
                </a:solidFill>
                <a:latin typeface="+mn-ea"/>
                <a:cs typeface="Tahoma"/>
              </a:rPr>
              <a:t>∙</a:t>
            </a:r>
            <a:r>
              <a:rPr lang="ko-KR" altLang="en-US" sz="2000" spc="77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파일을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지우는</a:t>
            </a:r>
            <a:r>
              <a:rPr lang="ko-KR" altLang="en-US" sz="2000" spc="-127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86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명령</a:t>
            </a:r>
            <a:endParaRPr lang="ko-KR" altLang="en-US" sz="2000" dirty="0">
              <a:solidFill>
                <a:srgbClr val="0070C0"/>
              </a:solidFill>
              <a:latin typeface="+mn-ea"/>
              <a:cs typeface="함초롬바탕" panose="02030604000101010101" pitchFamily="18" charset="-127"/>
            </a:endParaRPr>
          </a:p>
          <a:p>
            <a:pPr marL="150997" defTabSz="829909">
              <a:spcBef>
                <a:spcPts val="740"/>
              </a:spcBef>
            </a:pPr>
            <a:r>
              <a:rPr lang="ko-KR" altLang="en-US" sz="2000" spc="73" dirty="0">
                <a:solidFill>
                  <a:srgbClr val="0070C0"/>
                </a:solidFill>
                <a:latin typeface="+mn-ea"/>
                <a:cs typeface="Tahoma"/>
              </a:rPr>
              <a:t>∙</a:t>
            </a:r>
            <a:r>
              <a:rPr lang="en-US" altLang="ko-KR" sz="2000" spc="73" dirty="0" err="1">
                <a:solidFill>
                  <a:srgbClr val="0070C0"/>
                </a:solidFill>
                <a:latin typeface="+mn-ea"/>
                <a:cs typeface="Book Antiqua"/>
              </a:rPr>
              <a:t>rm</a:t>
            </a:r>
            <a:r>
              <a:rPr lang="ko-KR" altLang="en-US" sz="2000" spc="73" dirty="0">
                <a:solidFill>
                  <a:srgbClr val="0070C0"/>
                </a:solidFill>
                <a:latin typeface="+mn-ea"/>
                <a:cs typeface="Book Antiqua"/>
              </a:rPr>
              <a:t> </a:t>
            </a:r>
            <a:r>
              <a:rPr lang="en-US" altLang="ko-KR" sz="2000" spc="-159" dirty="0">
                <a:solidFill>
                  <a:srgbClr val="0070C0"/>
                </a:solidFill>
                <a:latin typeface="+mn-ea"/>
                <a:cs typeface="Book Antiqua"/>
              </a:rPr>
              <a:t>filename: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파일을 </a:t>
            </a:r>
            <a:r>
              <a:rPr lang="ko-KR" altLang="en-US" sz="2000" spc="-86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지움 </a:t>
            </a:r>
            <a:r>
              <a:rPr lang="en-US" altLang="ko-KR" sz="2000" spc="-103" dirty="0">
                <a:solidFill>
                  <a:srgbClr val="0070C0"/>
                </a:solidFill>
                <a:latin typeface="+mn-ea"/>
                <a:cs typeface="Book Antiqua"/>
              </a:rPr>
              <a:t>(</a:t>
            </a:r>
            <a:r>
              <a:rPr lang="ko-KR" altLang="en-US" sz="2000" spc="-10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예</a:t>
            </a:r>
            <a:r>
              <a:rPr lang="en-US" altLang="ko-KR" sz="2000" spc="-103" dirty="0">
                <a:solidFill>
                  <a:srgbClr val="0070C0"/>
                </a:solidFill>
                <a:latin typeface="+mn-ea"/>
                <a:cs typeface="Book Antiqua"/>
              </a:rPr>
              <a:t>: </a:t>
            </a:r>
            <a:r>
              <a:rPr lang="en-US" altLang="ko-KR" sz="2000" spc="-191" dirty="0" err="1">
                <a:solidFill>
                  <a:srgbClr val="0070C0"/>
                </a:solidFill>
                <a:latin typeface="+mn-ea"/>
                <a:cs typeface="Book Antiqua"/>
              </a:rPr>
              <a:t>rm</a:t>
            </a:r>
            <a:r>
              <a:rPr lang="ko-KR" altLang="en-US" sz="2000" spc="-41" dirty="0">
                <a:solidFill>
                  <a:srgbClr val="0070C0"/>
                </a:solidFill>
                <a:latin typeface="+mn-ea"/>
                <a:cs typeface="Book Antiqua"/>
              </a:rPr>
              <a:t> </a:t>
            </a:r>
            <a:r>
              <a:rPr lang="en-US" altLang="ko-KR" sz="2000" spc="-136" dirty="0">
                <a:solidFill>
                  <a:srgbClr val="0070C0"/>
                </a:solidFill>
                <a:latin typeface="+mn-ea"/>
                <a:cs typeface="Book Antiqua"/>
              </a:rPr>
              <a:t>a.txt </a:t>
            </a:r>
            <a:r>
              <a:rPr lang="en-US" altLang="ko-KR" sz="2000" spc="-123" dirty="0">
                <a:solidFill>
                  <a:srgbClr val="0070C0"/>
                </a:solidFill>
                <a:latin typeface="+mn-ea"/>
                <a:cs typeface="Book Antiqua"/>
              </a:rPr>
              <a:t>a.txt</a:t>
            </a:r>
            <a:r>
              <a:rPr lang="ko-KR" altLang="en-US" sz="2000" spc="-12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파일을</a:t>
            </a:r>
            <a:r>
              <a:rPr lang="ko-KR" altLang="en-US" sz="2000" spc="-68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82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지움</a:t>
            </a:r>
            <a:endParaRPr lang="ko-KR" altLang="en-US" sz="2000" dirty="0">
              <a:solidFill>
                <a:srgbClr val="0070C0"/>
              </a:solidFill>
              <a:latin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4422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실습하기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39" y="1841359"/>
            <a:ext cx="5159543" cy="273152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33929" y="4776609"/>
            <a:ext cx="6331641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0997" defTabSz="829909">
              <a:lnSpc>
                <a:spcPct val="150000"/>
              </a:lnSpc>
              <a:spcBef>
                <a:spcPts val="731"/>
              </a:spcBef>
            </a:pPr>
            <a:r>
              <a:rPr lang="ko-KR" altLang="en-US" sz="2000" spc="73" dirty="0">
                <a:solidFill>
                  <a:srgbClr val="0070C0"/>
                </a:solidFill>
                <a:latin typeface="+mn-ea"/>
                <a:cs typeface="Tahoma"/>
              </a:rPr>
              <a:t>∙</a:t>
            </a:r>
            <a:r>
              <a:rPr lang="en-US" altLang="ko-KR" sz="2000" spc="73" dirty="0" err="1">
                <a:solidFill>
                  <a:srgbClr val="0070C0"/>
                </a:solidFill>
                <a:latin typeface="+mn-ea"/>
                <a:cs typeface="Book Antiqua"/>
              </a:rPr>
              <a:t>rm</a:t>
            </a:r>
            <a:r>
              <a:rPr lang="en-US" altLang="ko-KR" sz="2000" spc="73" dirty="0">
                <a:solidFill>
                  <a:srgbClr val="0070C0"/>
                </a:solidFill>
                <a:latin typeface="+mn-ea"/>
                <a:cs typeface="Book Antiqua"/>
              </a:rPr>
              <a:t> </a:t>
            </a:r>
            <a:r>
              <a:rPr lang="en-US" altLang="ko-KR" sz="2000" spc="91" dirty="0">
                <a:solidFill>
                  <a:srgbClr val="0070C0"/>
                </a:solidFill>
                <a:latin typeface="+mn-ea"/>
                <a:cs typeface="Tahoma"/>
              </a:rPr>
              <a:t>–</a:t>
            </a:r>
            <a:r>
              <a:rPr lang="en-US" altLang="ko-KR" sz="2000" spc="91" dirty="0" err="1">
                <a:solidFill>
                  <a:srgbClr val="0070C0"/>
                </a:solidFill>
                <a:latin typeface="+mn-ea"/>
                <a:cs typeface="Book Antiqua"/>
              </a:rPr>
              <a:t>i</a:t>
            </a:r>
            <a:r>
              <a:rPr lang="en-US" altLang="ko-KR" sz="2000" spc="91" dirty="0">
                <a:solidFill>
                  <a:srgbClr val="0070C0"/>
                </a:solidFill>
                <a:latin typeface="+mn-ea"/>
                <a:cs typeface="Book Antiqua"/>
              </a:rPr>
              <a:t> </a:t>
            </a:r>
            <a:r>
              <a:rPr lang="en-US" altLang="ko-KR" sz="2000" spc="-145" dirty="0">
                <a:solidFill>
                  <a:srgbClr val="0070C0"/>
                </a:solidFill>
                <a:latin typeface="+mn-ea"/>
                <a:cs typeface="Book Antiqua"/>
              </a:rPr>
              <a:t>filename:</a:t>
            </a:r>
            <a:r>
              <a:rPr lang="ko-KR" altLang="en-US" sz="2000" spc="-14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파일을 </a:t>
            </a:r>
            <a:r>
              <a:rPr lang="ko-KR" altLang="en-US" sz="2000" spc="-109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지움</a:t>
            </a:r>
            <a:r>
              <a:rPr lang="en-US" altLang="ko-KR" sz="2000" spc="-109" dirty="0">
                <a:solidFill>
                  <a:srgbClr val="0070C0"/>
                </a:solidFill>
                <a:latin typeface="+mn-ea"/>
                <a:cs typeface="Book Antiqua"/>
              </a:rPr>
              <a:t>, </a:t>
            </a:r>
            <a:r>
              <a:rPr lang="ko-KR" altLang="en-US" sz="2000" spc="-5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단 </a:t>
            </a:r>
            <a:r>
              <a:rPr lang="ko-KR" altLang="en-US" sz="2000" spc="-86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확인 </a:t>
            </a:r>
            <a:r>
              <a:rPr lang="ko-KR" altLang="en-US" sz="2000" spc="-10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메시지가 </a:t>
            </a:r>
            <a:r>
              <a:rPr lang="ko-KR" altLang="en-US" sz="2000" spc="-10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나와서 </a:t>
            </a:r>
            <a:r>
              <a:rPr lang="ko-KR" altLang="en-US" sz="2000" spc="-109" dirty="0" err="1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지울것인지</a:t>
            </a:r>
            <a:r>
              <a:rPr lang="ko-KR" altLang="en-US" sz="2000" spc="-109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86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묻고 </a:t>
            </a:r>
            <a:r>
              <a:rPr lang="en-US" altLang="ko-KR" sz="2000" spc="-141" dirty="0">
                <a:solidFill>
                  <a:srgbClr val="0070C0"/>
                </a:solidFill>
                <a:latin typeface="+mn-ea"/>
                <a:cs typeface="Book Antiqua"/>
              </a:rPr>
              <a:t>yes</a:t>
            </a:r>
            <a:r>
              <a:rPr lang="ko-KR" altLang="en-US" sz="2000" spc="-141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를 </a:t>
            </a:r>
            <a:r>
              <a:rPr lang="ko-KR" altLang="en-US" sz="2000" spc="-103" dirty="0" err="1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선택시만</a:t>
            </a:r>
            <a:r>
              <a:rPr lang="ko-KR" altLang="en-US" sz="2000" spc="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86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지움</a:t>
            </a:r>
            <a:endParaRPr lang="ko-KR" altLang="en-US" sz="2000" dirty="0">
              <a:solidFill>
                <a:srgbClr val="0070C0"/>
              </a:solidFill>
              <a:latin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9721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실습하기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39" y="1153804"/>
            <a:ext cx="4839375" cy="444879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39" y="5662702"/>
            <a:ext cx="4127944" cy="82559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5538321" y="1153804"/>
            <a:ext cx="6331641" cy="6358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0997" defTabSz="829909">
              <a:lnSpc>
                <a:spcPct val="150000"/>
              </a:lnSpc>
              <a:spcBef>
                <a:spcPts val="731"/>
              </a:spcBef>
            </a:pPr>
            <a:r>
              <a:rPr lang="ko-KR" altLang="en-US" sz="2000" spc="-95" dirty="0" err="1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리눅스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명령은 윈도우 </a:t>
            </a:r>
            <a:r>
              <a:rPr lang="ko-KR" altLang="en-US" sz="2000" spc="-10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시스템과 </a:t>
            </a:r>
            <a:r>
              <a:rPr lang="ko-KR" altLang="en-US" sz="2000" spc="-82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달리 매번 </a:t>
            </a:r>
            <a:r>
              <a:rPr lang="ko-KR" altLang="en-US" sz="2000" spc="-10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명령어를 입력하기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때문에 불편할 </a:t>
            </a:r>
            <a:r>
              <a:rPr lang="ko-KR" altLang="en-US" sz="2000" spc="-5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수 </a:t>
            </a:r>
            <a:r>
              <a:rPr lang="ko-KR" altLang="en-US" sz="2000" spc="-10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있다</a:t>
            </a:r>
            <a:r>
              <a:rPr lang="en-US" altLang="ko-KR" sz="2400" spc="-103" dirty="0">
                <a:solidFill>
                  <a:srgbClr val="0070C0"/>
                </a:solidFill>
                <a:latin typeface="+mn-ea"/>
                <a:cs typeface="Book Antiqua"/>
              </a:rPr>
              <a:t>.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하지만 </a:t>
            </a:r>
            <a:r>
              <a:rPr lang="ko-KR" altLang="en-US" sz="2000" spc="-10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이전에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입력한 </a:t>
            </a:r>
            <a:r>
              <a:rPr lang="ko-KR" altLang="en-US" sz="2000" spc="-10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명령어를 </a:t>
            </a:r>
            <a:r>
              <a:rPr lang="ko-KR" altLang="en-US" sz="2000" spc="-5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다  시</a:t>
            </a:r>
            <a:r>
              <a:rPr lang="ko-KR" altLang="en-US" sz="2000" spc="-27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86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찾아</a:t>
            </a:r>
            <a:r>
              <a:rPr lang="ko-KR" altLang="en-US" sz="2000" spc="-2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명령할</a:t>
            </a:r>
            <a:r>
              <a:rPr lang="ko-KR" altLang="en-US" sz="2000" spc="-2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5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수</a:t>
            </a:r>
            <a:r>
              <a:rPr lang="ko-KR" altLang="en-US" sz="2000" spc="-2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86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있는</a:t>
            </a:r>
            <a:r>
              <a:rPr lang="ko-KR" altLang="en-US" sz="2000" spc="-2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기능이</a:t>
            </a:r>
            <a:r>
              <a:rPr lang="ko-KR" altLang="en-US" sz="2000" spc="-27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109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있는데</a:t>
            </a:r>
            <a:r>
              <a:rPr lang="en-US" altLang="ko-KR" sz="2400" spc="-109" dirty="0">
                <a:solidFill>
                  <a:srgbClr val="0070C0"/>
                </a:solidFill>
                <a:latin typeface="+mn-ea"/>
                <a:cs typeface="Book Antiqua"/>
              </a:rPr>
              <a:t>,</a:t>
            </a:r>
            <a:r>
              <a:rPr lang="ko-KR" altLang="en-US" sz="2400" spc="-86" dirty="0">
                <a:solidFill>
                  <a:srgbClr val="0070C0"/>
                </a:solidFill>
                <a:latin typeface="+mn-ea"/>
                <a:cs typeface="Book Antiqua"/>
              </a:rPr>
              <a:t> </a:t>
            </a:r>
            <a:r>
              <a:rPr lang="ko-KR" altLang="en-US" sz="2000" spc="-5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이</a:t>
            </a:r>
            <a:r>
              <a:rPr lang="ko-KR" altLang="en-US" sz="2000" spc="-2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명령어</a:t>
            </a:r>
            <a:r>
              <a:rPr lang="ko-KR" altLang="en-US" sz="2000" spc="-2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103" dirty="0" err="1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히스토리</a:t>
            </a:r>
            <a:r>
              <a:rPr lang="ko-KR" altLang="en-US" sz="2000" spc="-2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기능을</a:t>
            </a:r>
            <a:r>
              <a:rPr lang="ko-KR" altLang="en-US" sz="2000" spc="-2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10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이용하면</a:t>
            </a:r>
            <a:r>
              <a:rPr lang="ko-KR" altLang="en-US" sz="2000" spc="-27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명령어</a:t>
            </a:r>
            <a:r>
              <a:rPr lang="ko-KR" altLang="en-US" sz="2000" spc="-2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10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사용이</a:t>
            </a:r>
            <a:r>
              <a:rPr lang="ko-KR" altLang="en-US" sz="2000" spc="-2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편리해</a:t>
            </a:r>
            <a:r>
              <a:rPr lang="ko-KR" altLang="en-US" sz="2000" spc="-2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10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진다</a:t>
            </a:r>
            <a:r>
              <a:rPr lang="en-US" altLang="ko-KR" sz="2400" spc="-103" dirty="0" smtClean="0">
                <a:solidFill>
                  <a:srgbClr val="0070C0"/>
                </a:solidFill>
                <a:latin typeface="+mn-ea"/>
                <a:cs typeface="Book Antiqua"/>
              </a:rPr>
              <a:t>.</a:t>
            </a:r>
          </a:p>
          <a:p>
            <a:pPr marL="150997" defTabSz="829909">
              <a:lnSpc>
                <a:spcPct val="150000"/>
              </a:lnSpc>
              <a:spcBef>
                <a:spcPts val="731"/>
              </a:spcBef>
            </a:pPr>
            <a:r>
              <a:rPr lang="ko-KR" altLang="en-US" sz="2400" spc="77" dirty="0" smtClean="0">
                <a:solidFill>
                  <a:srgbClr val="0070C0"/>
                </a:solidFill>
                <a:latin typeface="+mn-ea"/>
                <a:cs typeface="Tahoma"/>
              </a:rPr>
              <a:t>∙</a:t>
            </a:r>
            <a:r>
              <a:rPr lang="ko-KR" altLang="en-US" sz="2000" spc="77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유닉스 </a:t>
            </a:r>
            <a:r>
              <a:rPr lang="ko-KR" altLang="en-US" sz="2000" spc="-86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계열 </a:t>
            </a:r>
            <a:r>
              <a:rPr lang="en-US" altLang="ko-KR" sz="2400" spc="-177" dirty="0">
                <a:solidFill>
                  <a:srgbClr val="0070C0"/>
                </a:solidFill>
                <a:latin typeface="+mn-ea"/>
                <a:cs typeface="Book Antiqua"/>
              </a:rPr>
              <a:t>(</a:t>
            </a:r>
            <a:r>
              <a:rPr lang="en-US" altLang="ko-KR" sz="2400" spc="-177" dirty="0" err="1">
                <a:solidFill>
                  <a:srgbClr val="0070C0"/>
                </a:solidFill>
                <a:latin typeface="+mn-ea"/>
                <a:cs typeface="Book Antiqua"/>
              </a:rPr>
              <a:t>kohn</a:t>
            </a:r>
            <a:r>
              <a:rPr lang="en-US" altLang="ko-KR" sz="2400" spc="-177" dirty="0">
                <a:solidFill>
                  <a:srgbClr val="0070C0"/>
                </a:solidFill>
                <a:latin typeface="+mn-ea"/>
                <a:cs typeface="Book Antiqua"/>
              </a:rPr>
              <a:t> </a:t>
            </a:r>
            <a:r>
              <a:rPr lang="en-US" altLang="ko-KR" sz="2400" spc="-127" dirty="0">
                <a:solidFill>
                  <a:srgbClr val="0070C0"/>
                </a:solidFill>
                <a:latin typeface="+mn-ea"/>
                <a:cs typeface="Book Antiqua"/>
              </a:rPr>
              <a:t>shell)</a:t>
            </a:r>
            <a:r>
              <a:rPr lang="ko-KR" altLang="en-US" sz="2000" spc="-127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에서는 </a:t>
            </a:r>
            <a:r>
              <a:rPr lang="ko-KR" altLang="en-US" sz="2400" spc="-136" dirty="0">
                <a:solidFill>
                  <a:srgbClr val="0070C0"/>
                </a:solidFill>
                <a:latin typeface="+mn-ea"/>
                <a:cs typeface="Book Antiqua"/>
              </a:rPr>
              <a:t>“</a:t>
            </a:r>
            <a:r>
              <a:rPr lang="en-US" altLang="ko-KR" sz="2400" spc="-136" dirty="0">
                <a:solidFill>
                  <a:srgbClr val="0070C0"/>
                </a:solidFill>
                <a:latin typeface="+mn-ea"/>
                <a:cs typeface="Book Antiqua"/>
              </a:rPr>
              <a:t>r”</a:t>
            </a:r>
            <a:r>
              <a:rPr lang="ko-KR" altLang="en-US" sz="2000" spc="-136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을 </a:t>
            </a:r>
            <a:r>
              <a:rPr lang="ko-KR" altLang="en-US" sz="2000" spc="-10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입력하고 </a:t>
            </a:r>
            <a:r>
              <a:rPr lang="ko-KR" altLang="en-US" sz="2000" spc="-95" dirty="0" err="1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리눅스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12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계열</a:t>
            </a:r>
            <a:r>
              <a:rPr lang="en-US" altLang="ko-KR" sz="2400" spc="-123" dirty="0">
                <a:solidFill>
                  <a:srgbClr val="0070C0"/>
                </a:solidFill>
                <a:latin typeface="+mn-ea"/>
                <a:cs typeface="Book Antiqua"/>
              </a:rPr>
              <a:t>(c </a:t>
            </a:r>
            <a:r>
              <a:rPr lang="en-US" altLang="ko-KR" sz="2400" spc="-127" dirty="0">
                <a:solidFill>
                  <a:srgbClr val="0070C0"/>
                </a:solidFill>
                <a:latin typeface="+mn-ea"/>
                <a:cs typeface="Book Antiqua"/>
              </a:rPr>
              <a:t>shell)</a:t>
            </a:r>
            <a:r>
              <a:rPr lang="ko-KR" altLang="en-US" sz="2000" spc="-127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에서는 </a:t>
            </a:r>
            <a:r>
              <a:rPr lang="ko-KR" altLang="en-US" sz="2400" spc="-141" dirty="0">
                <a:solidFill>
                  <a:srgbClr val="0070C0"/>
                </a:solidFill>
                <a:latin typeface="+mn-ea"/>
                <a:cs typeface="Book Antiqua"/>
              </a:rPr>
              <a:t>“</a:t>
            </a:r>
            <a:r>
              <a:rPr lang="en-US" altLang="ko-KR" sz="2400" spc="-141" dirty="0">
                <a:solidFill>
                  <a:srgbClr val="0070C0"/>
                </a:solidFill>
                <a:latin typeface="+mn-ea"/>
                <a:cs typeface="Book Antiqua"/>
              </a:rPr>
              <a:t>!” </a:t>
            </a:r>
            <a:r>
              <a:rPr lang="en-US" altLang="ko-KR" sz="2400" spc="-109" dirty="0">
                <a:solidFill>
                  <a:srgbClr val="0070C0"/>
                </a:solidFill>
                <a:latin typeface="+mn-ea"/>
                <a:cs typeface="Book Antiqua"/>
              </a:rPr>
              <a:t>(</a:t>
            </a:r>
            <a:r>
              <a:rPr lang="ko-KR" altLang="en-US" sz="2000" spc="-109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느낌표</a:t>
            </a:r>
            <a:r>
              <a:rPr lang="en-US" altLang="ko-KR" sz="2400" spc="-109" dirty="0">
                <a:solidFill>
                  <a:srgbClr val="0070C0"/>
                </a:solidFill>
                <a:latin typeface="+mn-ea"/>
                <a:cs typeface="Book Antiqua"/>
              </a:rPr>
              <a:t>)</a:t>
            </a:r>
            <a:r>
              <a:rPr lang="ko-KR" altLang="en-US" sz="2000" spc="-109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를 </a:t>
            </a:r>
            <a:r>
              <a:rPr lang="ko-KR" altLang="en-US" sz="2000" spc="-10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입력하면 </a:t>
            </a:r>
            <a:r>
              <a:rPr lang="ko-KR" altLang="en-US" sz="2000" spc="-82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기존 </a:t>
            </a:r>
            <a:r>
              <a:rPr lang="ko-KR" altLang="en-US" sz="2000" spc="-10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사용했던 </a:t>
            </a:r>
            <a:r>
              <a:rPr lang="ko-KR" altLang="en-US" sz="2000" spc="-5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명  </a:t>
            </a:r>
            <a:r>
              <a:rPr lang="ko-KR" altLang="en-US" sz="2000" spc="-95" dirty="0" err="1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령어를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86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찾을 </a:t>
            </a:r>
            <a:r>
              <a:rPr lang="ko-KR" altLang="en-US" sz="2000" spc="-5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수</a:t>
            </a:r>
            <a:r>
              <a:rPr lang="ko-KR" altLang="en-US" sz="2000" spc="109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86" dirty="0" smtClean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있음</a:t>
            </a:r>
            <a:endParaRPr lang="en-US" altLang="ko-KR" sz="2000" spc="-86" dirty="0" smtClean="0">
              <a:solidFill>
                <a:srgbClr val="0070C0"/>
              </a:solidFill>
              <a:latin typeface="+mn-ea"/>
              <a:cs typeface="함초롬바탕" panose="02030604000101010101" pitchFamily="18" charset="-127"/>
            </a:endParaRPr>
          </a:p>
          <a:p>
            <a:pPr marL="150997" defTabSz="829909">
              <a:spcBef>
                <a:spcPts val="726"/>
              </a:spcBef>
            </a:pPr>
            <a:r>
              <a:rPr lang="en-US" altLang="ko-KR" sz="2400" spc="-103" dirty="0">
                <a:solidFill>
                  <a:srgbClr val="0070C0"/>
                </a:solidFill>
                <a:latin typeface="+mn-ea"/>
                <a:cs typeface="Book Antiqua"/>
              </a:rPr>
              <a:t>[</a:t>
            </a:r>
            <a:r>
              <a:rPr lang="ko-KR" altLang="en-US" sz="2000" spc="-10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화살표</a:t>
            </a:r>
            <a:r>
              <a:rPr lang="ko-KR" altLang="en-US" sz="2000" spc="-14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109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위</a:t>
            </a:r>
            <a:r>
              <a:rPr lang="en-US" altLang="ko-KR" sz="2400" spc="-109" dirty="0">
                <a:solidFill>
                  <a:srgbClr val="0070C0"/>
                </a:solidFill>
                <a:latin typeface="+mn-ea"/>
                <a:cs typeface="Book Antiqua"/>
              </a:rPr>
              <a:t>,</a:t>
            </a:r>
            <a:r>
              <a:rPr lang="ko-KR" altLang="en-US" sz="2000" spc="-109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아래</a:t>
            </a:r>
            <a:r>
              <a:rPr lang="en-US" altLang="ko-KR" sz="2400" spc="-109" dirty="0">
                <a:solidFill>
                  <a:srgbClr val="0070C0"/>
                </a:solidFill>
                <a:latin typeface="+mn-ea"/>
                <a:cs typeface="Book Antiqua"/>
              </a:rPr>
              <a:t>]</a:t>
            </a:r>
            <a:endParaRPr lang="ko-KR" altLang="en-US" sz="2400" dirty="0">
              <a:solidFill>
                <a:srgbClr val="0070C0"/>
              </a:solidFill>
              <a:latin typeface="+mn-ea"/>
              <a:cs typeface="Book Antiqua"/>
            </a:endParaRPr>
          </a:p>
          <a:p>
            <a:pPr marL="150997" defTabSz="829909">
              <a:spcBef>
                <a:spcPts val="740"/>
              </a:spcBef>
            </a:pPr>
            <a:r>
              <a:rPr lang="ko-KR" altLang="en-US" sz="2400" spc="36" dirty="0">
                <a:solidFill>
                  <a:srgbClr val="0070C0"/>
                </a:solidFill>
                <a:latin typeface="+mn-ea"/>
                <a:cs typeface="Tahoma"/>
              </a:rPr>
              <a:t>∙</a:t>
            </a:r>
            <a:r>
              <a:rPr lang="ko-KR" altLang="en-US" sz="2000" spc="36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지금까지 </a:t>
            </a:r>
            <a:r>
              <a:rPr lang="ko-KR" altLang="en-US" sz="2000" spc="-10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사용한 </a:t>
            </a:r>
            <a:r>
              <a:rPr lang="ko-KR" altLang="en-US" sz="2000" spc="-10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명령어를 </a:t>
            </a:r>
            <a:r>
              <a:rPr lang="ko-KR" altLang="en-US" sz="2000" spc="-109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순차적으로</a:t>
            </a:r>
            <a:r>
              <a:rPr lang="ko-KR" altLang="en-US" sz="2000" spc="7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109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보여줌</a:t>
            </a:r>
            <a:r>
              <a:rPr lang="en-US" altLang="ko-KR" sz="2400" spc="-109" dirty="0">
                <a:solidFill>
                  <a:srgbClr val="0070C0"/>
                </a:solidFill>
                <a:latin typeface="+mn-ea"/>
                <a:cs typeface="Book Antiqua"/>
              </a:rPr>
              <a:t>.</a:t>
            </a:r>
            <a:endParaRPr lang="ko-KR" altLang="en-US" sz="2400" dirty="0">
              <a:solidFill>
                <a:srgbClr val="0070C0"/>
              </a:solidFill>
              <a:latin typeface="+mn-ea"/>
              <a:cs typeface="Book Antiqua"/>
            </a:endParaRPr>
          </a:p>
          <a:p>
            <a:pPr marL="150997" defTabSz="829909">
              <a:lnSpc>
                <a:spcPct val="150000"/>
              </a:lnSpc>
              <a:spcBef>
                <a:spcPts val="731"/>
              </a:spcBef>
            </a:pPr>
            <a:endParaRPr lang="ko-KR" altLang="en-US" sz="2000" dirty="0">
              <a:solidFill>
                <a:prstClr val="black"/>
              </a:solidFill>
              <a:latin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50997" defTabSz="829909">
              <a:lnSpc>
                <a:spcPct val="150000"/>
              </a:lnSpc>
              <a:spcBef>
                <a:spcPts val="731"/>
              </a:spcBef>
            </a:pPr>
            <a:endParaRPr lang="ko-KR" altLang="en-US" sz="2000" dirty="0">
              <a:solidFill>
                <a:srgbClr val="0070C0"/>
              </a:solidFill>
              <a:latin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4438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실습하기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122612"/>
            <a:ext cx="3419719" cy="533143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120228" y="1298812"/>
            <a:ext cx="6161755" cy="4919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27" marR="589005" indent="139471" defTabSz="829909">
              <a:lnSpc>
                <a:spcPct val="126600"/>
              </a:lnSpc>
              <a:spcBef>
                <a:spcPts val="82"/>
              </a:spcBef>
            </a:pPr>
            <a:r>
              <a:rPr lang="ko-KR" altLang="en-US" sz="2000" spc="-109" dirty="0" err="1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디렉토리를</a:t>
            </a:r>
            <a:r>
              <a:rPr lang="ko-KR" altLang="en-US" sz="2000" spc="-109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10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관리하기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위하여 </a:t>
            </a:r>
            <a:r>
              <a:rPr lang="ko-KR" altLang="en-US" sz="2000" spc="-109" dirty="0" err="1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디렉토리를</a:t>
            </a:r>
            <a:r>
              <a:rPr lang="ko-KR" altLang="en-US" sz="2000" spc="-109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11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만들거나</a:t>
            </a:r>
            <a:r>
              <a:rPr lang="en-US" altLang="ko-KR" sz="2000" spc="-113" dirty="0">
                <a:solidFill>
                  <a:srgbClr val="0070C0"/>
                </a:solidFill>
                <a:latin typeface="+mn-ea"/>
                <a:cs typeface="Book Antiqua"/>
              </a:rPr>
              <a:t>, </a:t>
            </a:r>
            <a:r>
              <a:rPr lang="ko-KR" altLang="en-US" sz="2000" spc="-109" dirty="0" err="1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디렉토리를</a:t>
            </a:r>
            <a:r>
              <a:rPr lang="ko-KR" altLang="en-US" sz="2000" spc="-109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지우는 작업을 </a:t>
            </a:r>
            <a:r>
              <a:rPr lang="ko-KR" altLang="en-US" sz="2000" spc="-10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하는데 </a:t>
            </a:r>
            <a:r>
              <a:rPr lang="ko-KR" altLang="en-US" sz="2000" spc="-82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이때 </a:t>
            </a:r>
            <a:r>
              <a:rPr lang="en-US" altLang="ko-KR" sz="2000" spc="-172" dirty="0" err="1">
                <a:solidFill>
                  <a:srgbClr val="0070C0"/>
                </a:solidFill>
                <a:latin typeface="+mn-ea"/>
                <a:cs typeface="Book Antiqua"/>
              </a:rPr>
              <a:t>mkdir</a:t>
            </a:r>
            <a:r>
              <a:rPr lang="en-US" altLang="ko-KR" sz="2000" spc="-172" dirty="0">
                <a:solidFill>
                  <a:srgbClr val="0070C0"/>
                </a:solidFill>
                <a:latin typeface="+mn-ea"/>
                <a:cs typeface="Book Antiqua"/>
              </a:rPr>
              <a:t>, </a:t>
            </a:r>
            <a:r>
              <a:rPr lang="en-US" altLang="ko-KR" sz="2000" spc="-177" dirty="0" err="1">
                <a:solidFill>
                  <a:srgbClr val="0070C0"/>
                </a:solidFill>
                <a:latin typeface="+mn-ea"/>
                <a:cs typeface="Book Antiqua"/>
              </a:rPr>
              <a:t>rmdir</a:t>
            </a:r>
            <a:r>
              <a:rPr lang="en-US" altLang="ko-KR" sz="2000" spc="-177" dirty="0">
                <a:solidFill>
                  <a:srgbClr val="0070C0"/>
                </a:solidFill>
                <a:latin typeface="+mn-ea"/>
                <a:cs typeface="Book Antiqua"/>
              </a:rPr>
              <a:t>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명령을  </a:t>
            </a:r>
            <a:r>
              <a:rPr lang="ko-KR" altLang="en-US" sz="2000" spc="-11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사용한다</a:t>
            </a:r>
            <a:r>
              <a:rPr lang="en-US" altLang="ko-KR" sz="2000" spc="-113" dirty="0">
                <a:solidFill>
                  <a:srgbClr val="0070C0"/>
                </a:solidFill>
                <a:latin typeface="+mn-ea"/>
                <a:cs typeface="Book Antiqua"/>
              </a:rPr>
              <a:t>. </a:t>
            </a:r>
            <a:r>
              <a:rPr lang="en-US" altLang="ko-KR" sz="2000" spc="-127" dirty="0">
                <a:solidFill>
                  <a:srgbClr val="0070C0"/>
                </a:solidFill>
                <a:latin typeface="+mn-ea"/>
                <a:cs typeface="Book Antiqua"/>
              </a:rPr>
              <a:t>&lt;</a:t>
            </a:r>
            <a:r>
              <a:rPr lang="ko-KR" altLang="en-US" sz="2000" spc="-127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그림</a:t>
            </a:r>
            <a:r>
              <a:rPr lang="ko-KR" altLang="en-US" sz="2000" spc="-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en-US" altLang="ko-KR" sz="2000" spc="-200" dirty="0">
                <a:solidFill>
                  <a:srgbClr val="0070C0"/>
                </a:solidFill>
                <a:latin typeface="+mn-ea"/>
                <a:cs typeface="SimSun"/>
              </a:rPr>
              <a:t>Ⅰ</a:t>
            </a:r>
            <a:r>
              <a:rPr lang="en-US" altLang="ko-KR" sz="2000" spc="-200" dirty="0">
                <a:solidFill>
                  <a:srgbClr val="0070C0"/>
                </a:solidFill>
                <a:latin typeface="+mn-ea"/>
                <a:cs typeface="Book Antiqua"/>
              </a:rPr>
              <a:t>-40&gt;</a:t>
            </a:r>
            <a:endParaRPr lang="ko-KR" altLang="en-US" sz="2000" dirty="0">
              <a:solidFill>
                <a:srgbClr val="0070C0"/>
              </a:solidFill>
              <a:latin typeface="+mn-ea"/>
              <a:cs typeface="Book Antiqua"/>
            </a:endParaRPr>
          </a:p>
          <a:p>
            <a:pPr marL="150997" defTabSz="829909">
              <a:spcBef>
                <a:spcPts val="731"/>
              </a:spcBef>
            </a:pPr>
            <a:r>
              <a:rPr lang="ko-KR" altLang="en-US" sz="2000" spc="-259" dirty="0" smtClean="0">
                <a:solidFill>
                  <a:srgbClr val="0070C0"/>
                </a:solidFill>
                <a:latin typeface="+mn-ea"/>
                <a:cs typeface="SimSun"/>
              </a:rPr>
              <a:t> </a:t>
            </a:r>
            <a:r>
              <a:rPr lang="en-US" altLang="ko-KR" sz="2000" spc="-259" dirty="0" smtClean="0">
                <a:solidFill>
                  <a:srgbClr val="0070C0"/>
                </a:solidFill>
                <a:latin typeface="+mn-ea"/>
                <a:cs typeface="SimSun"/>
              </a:rPr>
              <a:t>- </a:t>
            </a:r>
            <a:r>
              <a:rPr lang="en-US" altLang="ko-KR" sz="2000" spc="-191" dirty="0" err="1" smtClean="0">
                <a:solidFill>
                  <a:srgbClr val="0070C0"/>
                </a:solidFill>
                <a:latin typeface="+mn-ea"/>
                <a:cs typeface="Book Antiqua"/>
              </a:rPr>
              <a:t>mkdir</a:t>
            </a:r>
            <a:endParaRPr lang="ko-KR" altLang="en-US" sz="2000" dirty="0">
              <a:solidFill>
                <a:srgbClr val="0070C0"/>
              </a:solidFill>
              <a:latin typeface="+mn-ea"/>
              <a:cs typeface="Book Antiqua"/>
            </a:endParaRPr>
          </a:p>
          <a:p>
            <a:pPr marL="150997" defTabSz="829909">
              <a:spcBef>
                <a:spcPts val="740"/>
              </a:spcBef>
            </a:pPr>
            <a:r>
              <a:rPr lang="ko-KR" altLang="en-US" sz="2000" spc="-68" dirty="0">
                <a:solidFill>
                  <a:srgbClr val="0070C0"/>
                </a:solidFill>
                <a:latin typeface="+mn-ea"/>
                <a:cs typeface="Tahoma"/>
              </a:rPr>
              <a:t>∙</a:t>
            </a:r>
            <a:r>
              <a:rPr lang="en-US" altLang="ko-KR" sz="2000" spc="-68" dirty="0">
                <a:solidFill>
                  <a:srgbClr val="0070C0"/>
                </a:solidFill>
                <a:latin typeface="+mn-ea"/>
                <a:cs typeface="Book Antiqua"/>
              </a:rPr>
              <a:t>[</a:t>
            </a:r>
            <a:r>
              <a:rPr lang="en-US" altLang="ko-KR" sz="2000" spc="-68" dirty="0" err="1">
                <a:solidFill>
                  <a:srgbClr val="0070C0"/>
                </a:solidFill>
                <a:latin typeface="+mn-ea"/>
                <a:cs typeface="Book Antiqua"/>
              </a:rPr>
              <a:t>mkdir</a:t>
            </a:r>
            <a:r>
              <a:rPr lang="en-US" altLang="ko-KR" sz="2000" spc="-68" dirty="0">
                <a:solidFill>
                  <a:srgbClr val="0070C0"/>
                </a:solidFill>
                <a:latin typeface="+mn-ea"/>
                <a:cs typeface="Book Antiqua"/>
              </a:rPr>
              <a:t> </a:t>
            </a:r>
            <a:r>
              <a:rPr lang="en-US" altLang="ko-KR" sz="2000" spc="-177" dirty="0" err="1">
                <a:solidFill>
                  <a:srgbClr val="0070C0"/>
                </a:solidFill>
                <a:latin typeface="+mn-ea"/>
                <a:cs typeface="Book Antiqua"/>
              </a:rPr>
              <a:t>dirname</a:t>
            </a:r>
            <a:r>
              <a:rPr lang="en-US" altLang="ko-KR" sz="2000" spc="-177" dirty="0">
                <a:solidFill>
                  <a:srgbClr val="0070C0"/>
                </a:solidFill>
                <a:latin typeface="+mn-ea"/>
                <a:cs typeface="Book Antiqua"/>
              </a:rPr>
              <a:t>] </a:t>
            </a:r>
            <a:r>
              <a:rPr lang="en-US" altLang="ko-KR" sz="2000" spc="-73" dirty="0">
                <a:solidFill>
                  <a:srgbClr val="0070C0"/>
                </a:solidFill>
                <a:latin typeface="+mn-ea"/>
                <a:cs typeface="Book Antiqua"/>
              </a:rPr>
              <a:t>: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새로운 </a:t>
            </a:r>
            <a:r>
              <a:rPr lang="ko-KR" altLang="en-US" sz="2000" spc="-109" dirty="0" err="1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디렉토리를</a:t>
            </a:r>
            <a:r>
              <a:rPr lang="ko-KR" altLang="en-US" sz="2000" spc="-109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82" dirty="0" err="1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만듬</a:t>
            </a:r>
            <a:endParaRPr lang="ko-KR" altLang="en-US" sz="2000" dirty="0">
              <a:solidFill>
                <a:srgbClr val="0070C0"/>
              </a:solidFill>
              <a:latin typeface="+mn-ea"/>
              <a:cs typeface="함초롬바탕" panose="02030604000101010101" pitchFamily="18" charset="-127"/>
            </a:endParaRPr>
          </a:p>
          <a:p>
            <a:pPr marL="150997" defTabSz="829909">
              <a:spcBef>
                <a:spcPts val="740"/>
              </a:spcBef>
            </a:pPr>
            <a:r>
              <a:rPr lang="ko-KR" altLang="en-US" sz="2000" spc="-259" dirty="0" smtClean="0">
                <a:solidFill>
                  <a:srgbClr val="0070C0"/>
                </a:solidFill>
                <a:latin typeface="+mn-ea"/>
                <a:cs typeface="SimSun"/>
              </a:rPr>
              <a:t> </a:t>
            </a:r>
            <a:r>
              <a:rPr lang="en-US" altLang="ko-KR" sz="2000" spc="-259" dirty="0" smtClean="0">
                <a:solidFill>
                  <a:srgbClr val="0070C0"/>
                </a:solidFill>
                <a:latin typeface="+mn-ea"/>
                <a:cs typeface="SimSun"/>
              </a:rPr>
              <a:t>- </a:t>
            </a:r>
            <a:r>
              <a:rPr lang="en-US" altLang="ko-KR" sz="2000" spc="-177" dirty="0" err="1" smtClean="0">
                <a:solidFill>
                  <a:srgbClr val="0070C0"/>
                </a:solidFill>
                <a:latin typeface="+mn-ea"/>
                <a:cs typeface="Book Antiqua"/>
              </a:rPr>
              <a:t>rmdir</a:t>
            </a:r>
            <a:endParaRPr lang="ko-KR" altLang="en-US" sz="2000" dirty="0">
              <a:solidFill>
                <a:srgbClr val="0070C0"/>
              </a:solidFill>
              <a:latin typeface="+mn-ea"/>
              <a:cs typeface="Book Antiqua"/>
            </a:endParaRPr>
          </a:p>
          <a:p>
            <a:pPr marL="150997" defTabSz="829909">
              <a:spcBef>
                <a:spcPts val="726"/>
              </a:spcBef>
            </a:pPr>
            <a:r>
              <a:rPr lang="ko-KR" altLang="en-US" sz="2000" spc="-59" dirty="0">
                <a:solidFill>
                  <a:srgbClr val="0070C0"/>
                </a:solidFill>
                <a:latin typeface="+mn-ea"/>
                <a:cs typeface="Tahoma"/>
              </a:rPr>
              <a:t>∙</a:t>
            </a:r>
            <a:r>
              <a:rPr lang="en-US" altLang="ko-KR" sz="2000" spc="-59" dirty="0">
                <a:solidFill>
                  <a:srgbClr val="0070C0"/>
                </a:solidFill>
                <a:latin typeface="+mn-ea"/>
                <a:cs typeface="Book Antiqua"/>
              </a:rPr>
              <a:t>[</a:t>
            </a:r>
            <a:r>
              <a:rPr lang="en-US" altLang="ko-KR" sz="2000" spc="-59" dirty="0" err="1">
                <a:solidFill>
                  <a:srgbClr val="0070C0"/>
                </a:solidFill>
                <a:latin typeface="+mn-ea"/>
                <a:cs typeface="Book Antiqua"/>
              </a:rPr>
              <a:t>rmdir</a:t>
            </a:r>
            <a:r>
              <a:rPr lang="en-US" altLang="ko-KR" sz="2000" spc="-59" dirty="0">
                <a:solidFill>
                  <a:srgbClr val="0070C0"/>
                </a:solidFill>
                <a:latin typeface="+mn-ea"/>
                <a:cs typeface="Book Antiqua"/>
              </a:rPr>
              <a:t> </a:t>
            </a:r>
            <a:r>
              <a:rPr lang="en-US" altLang="ko-KR" sz="2000" spc="-177" dirty="0" err="1">
                <a:solidFill>
                  <a:srgbClr val="0070C0"/>
                </a:solidFill>
                <a:latin typeface="+mn-ea"/>
                <a:cs typeface="Book Antiqua"/>
              </a:rPr>
              <a:t>dirname</a:t>
            </a:r>
            <a:r>
              <a:rPr lang="en-US" altLang="ko-KR" sz="2000" spc="-177" dirty="0">
                <a:solidFill>
                  <a:srgbClr val="0070C0"/>
                </a:solidFill>
                <a:latin typeface="+mn-ea"/>
                <a:cs typeface="Book Antiqua"/>
              </a:rPr>
              <a:t>] </a:t>
            </a:r>
            <a:r>
              <a:rPr lang="en-US" altLang="ko-KR" sz="2000" spc="-73" dirty="0">
                <a:solidFill>
                  <a:srgbClr val="0070C0"/>
                </a:solidFill>
                <a:latin typeface="+mn-ea"/>
                <a:cs typeface="Book Antiqua"/>
              </a:rPr>
              <a:t>: </a:t>
            </a:r>
            <a:r>
              <a:rPr lang="ko-KR" altLang="en-US" sz="2000" spc="-82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해당 </a:t>
            </a:r>
            <a:r>
              <a:rPr lang="ko-KR" altLang="en-US" sz="2000" spc="-109" dirty="0" err="1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디렉토리를</a:t>
            </a:r>
            <a:r>
              <a:rPr lang="ko-KR" altLang="en-US" sz="2000" spc="-109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10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지움</a:t>
            </a:r>
            <a:r>
              <a:rPr lang="en-US" altLang="ko-KR" sz="2000" spc="-103" dirty="0">
                <a:solidFill>
                  <a:srgbClr val="0070C0"/>
                </a:solidFill>
                <a:latin typeface="+mn-ea"/>
                <a:cs typeface="Book Antiqua"/>
              </a:rPr>
              <a:t>, </a:t>
            </a:r>
            <a:r>
              <a:rPr lang="ko-KR" altLang="en-US" sz="2000" spc="-5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단 </a:t>
            </a:r>
            <a:r>
              <a:rPr lang="ko-KR" altLang="en-US" sz="2000" spc="-86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해당 </a:t>
            </a:r>
            <a:r>
              <a:rPr lang="ko-KR" altLang="en-US" sz="2000" spc="-109" dirty="0" err="1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디렉토리에</a:t>
            </a:r>
            <a:r>
              <a:rPr lang="ko-KR" altLang="en-US" sz="2000" spc="-109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파일이 </a:t>
            </a:r>
            <a:r>
              <a:rPr lang="ko-KR" altLang="en-US" sz="2000" spc="-10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있으면 </a:t>
            </a:r>
            <a:r>
              <a:rPr lang="ko-KR" altLang="en-US" sz="2000" spc="-82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지울 </a:t>
            </a:r>
            <a:r>
              <a:rPr lang="ko-KR" altLang="en-US" sz="2000" spc="-5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수</a:t>
            </a:r>
            <a:r>
              <a:rPr lang="ko-KR" altLang="en-US" sz="2000" spc="-41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86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없음</a:t>
            </a:r>
            <a:endParaRPr lang="ko-KR" altLang="en-US" sz="2000" dirty="0">
              <a:solidFill>
                <a:srgbClr val="0070C0"/>
              </a:solidFill>
              <a:latin typeface="+mn-ea"/>
              <a:cs typeface="함초롬바탕" panose="02030604000101010101" pitchFamily="18" charset="-127"/>
            </a:endParaRPr>
          </a:p>
          <a:p>
            <a:pPr marL="11527" marR="4611" indent="139471" defTabSz="829909">
              <a:lnSpc>
                <a:spcPct val="126600"/>
              </a:lnSpc>
              <a:spcBef>
                <a:spcPts val="304"/>
              </a:spcBef>
            </a:pPr>
            <a:r>
              <a:rPr lang="ko-KR" altLang="en-US" sz="2000" spc="145" dirty="0">
                <a:solidFill>
                  <a:srgbClr val="0070C0"/>
                </a:solidFill>
                <a:latin typeface="+mn-ea"/>
                <a:cs typeface="Tahoma"/>
              </a:rPr>
              <a:t>∙</a:t>
            </a:r>
            <a:r>
              <a:rPr lang="ko-KR" altLang="en-US" sz="2000" spc="14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해당 </a:t>
            </a:r>
            <a:r>
              <a:rPr lang="ko-KR" altLang="en-US" sz="2000" spc="-109" dirty="0" err="1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디렉토리에</a:t>
            </a:r>
            <a:r>
              <a:rPr lang="ko-KR" altLang="en-US" sz="2000" spc="-109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파일이 </a:t>
            </a:r>
            <a:r>
              <a:rPr lang="ko-KR" altLang="en-US" sz="2000" spc="-86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있는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경우데 </a:t>
            </a:r>
            <a:r>
              <a:rPr lang="ko-KR" altLang="en-US" sz="2000" spc="-86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모든 </a:t>
            </a:r>
            <a:r>
              <a:rPr lang="ko-KR" altLang="en-US" sz="2000" spc="-82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파일 </a:t>
            </a:r>
            <a:r>
              <a:rPr lang="ko-KR" altLang="en-US" sz="2000" spc="-5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및 </a:t>
            </a:r>
            <a:r>
              <a:rPr lang="ko-KR" altLang="en-US" sz="2000" spc="-82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해당 </a:t>
            </a:r>
            <a:r>
              <a:rPr lang="ko-KR" altLang="en-US" sz="2000" spc="-109" dirty="0" err="1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디렉토리를</a:t>
            </a:r>
            <a:r>
              <a:rPr lang="ko-KR" altLang="en-US" sz="2000" spc="-109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지우기 위하여 </a:t>
            </a:r>
            <a:r>
              <a:rPr lang="en-US" altLang="ko-KR" sz="2000" spc="-191" dirty="0" err="1">
                <a:solidFill>
                  <a:srgbClr val="0070C0"/>
                </a:solidFill>
                <a:latin typeface="+mn-ea"/>
                <a:cs typeface="Book Antiqua"/>
              </a:rPr>
              <a:t>rm</a:t>
            </a:r>
            <a:r>
              <a:rPr lang="en-US" altLang="ko-KR" sz="2000" spc="-191" dirty="0">
                <a:solidFill>
                  <a:srgbClr val="0070C0"/>
                </a:solidFill>
                <a:latin typeface="+mn-ea"/>
                <a:cs typeface="Book Antiqua"/>
              </a:rPr>
              <a:t> </a:t>
            </a:r>
            <a:r>
              <a:rPr lang="ko-KR" altLang="en-US" sz="2000" spc="-10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명령어를 응용하여 </a:t>
            </a:r>
            <a:r>
              <a:rPr lang="ko-KR" altLang="en-US" sz="2000" spc="-86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사용 </a:t>
            </a:r>
            <a:r>
              <a:rPr lang="en-US" altLang="ko-KR" sz="2000" spc="-103" dirty="0">
                <a:solidFill>
                  <a:srgbClr val="0070C0"/>
                </a:solidFill>
                <a:latin typeface="+mn-ea"/>
                <a:cs typeface="Book Antiqua"/>
              </a:rPr>
              <a:t>(</a:t>
            </a:r>
            <a:r>
              <a:rPr lang="ko-KR" altLang="en-US" sz="2000" spc="-10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예</a:t>
            </a:r>
            <a:r>
              <a:rPr lang="en-US" altLang="ko-KR" sz="2000" spc="-103" dirty="0">
                <a:solidFill>
                  <a:srgbClr val="0070C0"/>
                </a:solidFill>
                <a:latin typeface="+mn-ea"/>
                <a:cs typeface="Book Antiqua"/>
              </a:rPr>
              <a:t>:  </a:t>
            </a:r>
            <a:r>
              <a:rPr lang="en-US" altLang="ko-KR" sz="2000" spc="-136" dirty="0" err="1">
                <a:solidFill>
                  <a:srgbClr val="0070C0"/>
                </a:solidFill>
                <a:latin typeface="+mn-ea"/>
                <a:cs typeface="Book Antiqua"/>
              </a:rPr>
              <a:t>abc</a:t>
            </a:r>
            <a:r>
              <a:rPr lang="ko-KR" altLang="en-US" sz="2000" spc="-136" dirty="0" err="1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디렉토리</a:t>
            </a:r>
            <a:r>
              <a:rPr lang="ko-KR" altLang="en-US" sz="2000" spc="-136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5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및 </a:t>
            </a:r>
            <a:r>
              <a:rPr lang="ko-KR" altLang="en-US" sz="2000" spc="-103" dirty="0" err="1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디렉토리</a:t>
            </a:r>
            <a:r>
              <a:rPr lang="ko-KR" altLang="en-US" sz="2000" spc="-10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86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하단 </a:t>
            </a:r>
            <a:r>
              <a:rPr lang="ko-KR" altLang="en-US" sz="2000" spc="-10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파일까지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지우기 위하여 </a:t>
            </a:r>
            <a:r>
              <a:rPr lang="en-US" altLang="ko-KR" sz="2000" spc="-191" dirty="0" err="1">
                <a:solidFill>
                  <a:srgbClr val="0070C0"/>
                </a:solidFill>
                <a:latin typeface="+mn-ea"/>
                <a:cs typeface="Book Antiqua"/>
              </a:rPr>
              <a:t>rm</a:t>
            </a:r>
            <a:r>
              <a:rPr lang="en-US" altLang="ko-KR" sz="2000" spc="-191" dirty="0">
                <a:solidFill>
                  <a:srgbClr val="0070C0"/>
                </a:solidFill>
                <a:latin typeface="+mn-ea"/>
                <a:cs typeface="Book Antiqua"/>
              </a:rPr>
              <a:t>  </a:t>
            </a:r>
            <a:r>
              <a:rPr lang="en-US" altLang="ko-KR" sz="2000" spc="14" dirty="0">
                <a:solidFill>
                  <a:srgbClr val="0070C0"/>
                </a:solidFill>
                <a:latin typeface="+mn-ea"/>
                <a:cs typeface="Tahoma"/>
              </a:rPr>
              <a:t>–</a:t>
            </a:r>
            <a:r>
              <a:rPr lang="en-US" altLang="ko-KR" sz="2000" spc="14" dirty="0" err="1">
                <a:solidFill>
                  <a:srgbClr val="0070C0"/>
                </a:solidFill>
                <a:latin typeface="+mn-ea"/>
                <a:cs typeface="Book Antiqua"/>
              </a:rPr>
              <a:t>rf</a:t>
            </a:r>
            <a:r>
              <a:rPr lang="en-US" altLang="ko-KR" sz="2000" spc="14" dirty="0">
                <a:solidFill>
                  <a:srgbClr val="0070C0"/>
                </a:solidFill>
                <a:latin typeface="+mn-ea"/>
                <a:cs typeface="Book Antiqua"/>
              </a:rPr>
              <a:t> </a:t>
            </a:r>
            <a:r>
              <a:rPr lang="en-US" altLang="ko-KR" sz="2000" spc="-145" dirty="0" err="1">
                <a:solidFill>
                  <a:srgbClr val="0070C0"/>
                </a:solidFill>
                <a:latin typeface="+mn-ea"/>
                <a:cs typeface="Book Antiqua"/>
              </a:rPr>
              <a:t>abc</a:t>
            </a:r>
            <a:r>
              <a:rPr lang="ko-KR" altLang="en-US" sz="2000" spc="-14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를</a:t>
            </a:r>
            <a:r>
              <a:rPr lang="ko-KR" altLang="en-US" sz="2000" spc="-5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11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사용</a:t>
            </a:r>
            <a:r>
              <a:rPr lang="en-US" altLang="ko-KR" sz="2000" spc="-113" dirty="0">
                <a:solidFill>
                  <a:srgbClr val="0070C0"/>
                </a:solidFill>
                <a:latin typeface="+mn-ea"/>
                <a:cs typeface="Book Antiqua"/>
              </a:rPr>
              <a:t>)</a:t>
            </a:r>
            <a:endParaRPr lang="ko-KR" altLang="en-US" sz="2000" dirty="0">
              <a:solidFill>
                <a:srgbClr val="0070C0"/>
              </a:solidFill>
              <a:latin typeface="+mn-e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752885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976760" y="33646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실습하기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731439" y="2644262"/>
            <a:ext cx="6096000" cy="150297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50997" defTabSz="829909">
              <a:spcBef>
                <a:spcPts val="731"/>
              </a:spcBef>
            </a:pPr>
            <a:r>
              <a:rPr lang="en-US" altLang="ko-KR" sz="2000" spc="-204" dirty="0" smtClean="0">
                <a:solidFill>
                  <a:srgbClr val="0070C0"/>
                </a:solidFill>
                <a:latin typeface="+mn-ea"/>
                <a:cs typeface="Book Antiqua"/>
              </a:rPr>
              <a:t>- </a:t>
            </a:r>
            <a:r>
              <a:rPr lang="en-US" altLang="ko-KR" sz="2000" spc="-204" dirty="0" err="1" smtClean="0">
                <a:solidFill>
                  <a:srgbClr val="0070C0"/>
                </a:solidFill>
                <a:latin typeface="+mn-ea"/>
                <a:cs typeface="Book Antiqua"/>
              </a:rPr>
              <a:t>wc</a:t>
            </a:r>
            <a:endParaRPr lang="ko-KR" altLang="en-US" sz="2000" dirty="0">
              <a:solidFill>
                <a:srgbClr val="0070C0"/>
              </a:solidFill>
              <a:latin typeface="+mn-ea"/>
              <a:cs typeface="Book Antiqua"/>
            </a:endParaRPr>
          </a:p>
          <a:p>
            <a:pPr marL="150997" defTabSz="829909">
              <a:spcBef>
                <a:spcPts val="740"/>
              </a:spcBef>
            </a:pPr>
            <a:r>
              <a:rPr lang="ko-KR" altLang="en-US" sz="2000" spc="145" dirty="0">
                <a:solidFill>
                  <a:srgbClr val="0070C0"/>
                </a:solidFill>
                <a:latin typeface="+mn-ea"/>
                <a:cs typeface="Tahoma"/>
              </a:rPr>
              <a:t>∙</a:t>
            </a:r>
            <a:r>
              <a:rPr lang="ko-KR" altLang="en-US" sz="2000" spc="14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파일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내부의 </a:t>
            </a:r>
            <a:r>
              <a:rPr lang="ko-KR" altLang="en-US" sz="2000" spc="-82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글자 </a:t>
            </a:r>
            <a:r>
              <a:rPr lang="ko-KR" altLang="en-US" sz="2000" spc="-5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수 및 줄 </a:t>
            </a:r>
            <a:r>
              <a:rPr lang="ko-KR" altLang="en-US" sz="2000" spc="-86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수를</a:t>
            </a:r>
            <a:r>
              <a:rPr lang="ko-KR" altLang="en-US" sz="2000" spc="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보여줌</a:t>
            </a:r>
            <a:endParaRPr lang="ko-KR" altLang="en-US" sz="2000" dirty="0">
              <a:solidFill>
                <a:srgbClr val="0070C0"/>
              </a:solidFill>
              <a:latin typeface="+mn-ea"/>
              <a:cs typeface="함초롬바탕" panose="02030604000101010101" pitchFamily="18" charset="-127"/>
            </a:endParaRPr>
          </a:p>
          <a:p>
            <a:pPr marL="150997" defTabSz="829909">
              <a:spcBef>
                <a:spcPts val="740"/>
              </a:spcBef>
            </a:pPr>
            <a:r>
              <a:rPr lang="ko-KR" altLang="en-US" sz="2000" spc="-14" dirty="0">
                <a:solidFill>
                  <a:srgbClr val="0070C0"/>
                </a:solidFill>
                <a:latin typeface="+mn-ea"/>
                <a:cs typeface="Tahoma"/>
              </a:rPr>
              <a:t>∙</a:t>
            </a:r>
            <a:r>
              <a:rPr lang="en-US" altLang="ko-KR" sz="2000" spc="-14" dirty="0">
                <a:solidFill>
                  <a:srgbClr val="0070C0"/>
                </a:solidFill>
                <a:latin typeface="+mn-ea"/>
                <a:cs typeface="Book Antiqua"/>
              </a:rPr>
              <a:t>[</a:t>
            </a:r>
            <a:r>
              <a:rPr lang="en-US" altLang="ko-KR" sz="2000" spc="-14" dirty="0" err="1">
                <a:solidFill>
                  <a:srgbClr val="0070C0"/>
                </a:solidFill>
                <a:latin typeface="+mn-ea"/>
                <a:cs typeface="Book Antiqua"/>
              </a:rPr>
              <a:t>wc</a:t>
            </a:r>
            <a:r>
              <a:rPr lang="en-US" altLang="ko-KR" sz="2000" spc="-14" dirty="0">
                <a:solidFill>
                  <a:srgbClr val="0070C0"/>
                </a:solidFill>
                <a:latin typeface="+mn-ea"/>
                <a:cs typeface="Book Antiqua"/>
              </a:rPr>
              <a:t>] </a:t>
            </a:r>
            <a:r>
              <a:rPr lang="en-US" altLang="ko-KR" sz="2000" spc="-73" dirty="0">
                <a:solidFill>
                  <a:srgbClr val="0070C0"/>
                </a:solidFill>
                <a:latin typeface="+mn-ea"/>
                <a:cs typeface="Book Antiqua"/>
              </a:rPr>
              <a:t>: </a:t>
            </a:r>
            <a:r>
              <a:rPr lang="ko-KR" altLang="en-US" sz="2000" spc="-10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출력되는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순서는 파일의 </a:t>
            </a:r>
            <a:r>
              <a:rPr lang="ko-KR" altLang="en-US" sz="2000" spc="-5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줄 </a:t>
            </a:r>
            <a:r>
              <a:rPr lang="ko-KR" altLang="en-US" sz="2000" spc="-154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수</a:t>
            </a:r>
            <a:r>
              <a:rPr lang="en-US" altLang="ko-KR" sz="2000" spc="-154" dirty="0">
                <a:solidFill>
                  <a:srgbClr val="0070C0"/>
                </a:solidFill>
                <a:latin typeface="+mn-ea"/>
                <a:cs typeface="Book Antiqua"/>
              </a:rPr>
              <a:t>[newline], </a:t>
            </a:r>
            <a:r>
              <a:rPr lang="ko-KR" altLang="en-US" sz="2000" spc="-86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단어 </a:t>
            </a:r>
            <a:r>
              <a:rPr lang="ko-KR" altLang="en-US" sz="2000" spc="-16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수</a:t>
            </a:r>
            <a:r>
              <a:rPr lang="en-US" altLang="ko-KR" sz="2000" spc="-163" dirty="0">
                <a:solidFill>
                  <a:srgbClr val="0070C0"/>
                </a:solidFill>
                <a:latin typeface="+mn-ea"/>
                <a:cs typeface="Book Antiqua"/>
              </a:rPr>
              <a:t>[word], </a:t>
            </a:r>
            <a:r>
              <a:rPr lang="ko-KR" altLang="en-US" sz="2000" spc="-86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글자 </a:t>
            </a:r>
            <a:r>
              <a:rPr lang="ko-KR" altLang="en-US" sz="2000" spc="-136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수</a:t>
            </a:r>
            <a:r>
              <a:rPr lang="en-US" altLang="ko-KR" sz="2000" spc="-136" dirty="0">
                <a:solidFill>
                  <a:srgbClr val="0070C0"/>
                </a:solidFill>
                <a:latin typeface="+mn-ea"/>
                <a:cs typeface="Book Antiqua"/>
              </a:rPr>
              <a:t>[byte]</a:t>
            </a:r>
            <a:r>
              <a:rPr lang="ko-KR" altLang="en-US" sz="2000" spc="-136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로</a:t>
            </a:r>
            <a:r>
              <a:rPr lang="ko-KR" altLang="en-US" sz="2000" spc="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보여줌</a:t>
            </a:r>
            <a:endParaRPr lang="ko-KR" altLang="en-US" sz="2000" dirty="0">
              <a:solidFill>
                <a:srgbClr val="0070C0"/>
              </a:solidFill>
              <a:latin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8110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err="1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리눅스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C516A68-55D2-F57E-11F6-2A5A1AD8FB78}"/>
              </a:ext>
            </a:extLst>
          </p:cNvPr>
          <p:cNvSpPr txBox="1"/>
          <p:nvPr/>
        </p:nvSpPr>
        <p:spPr>
          <a:xfrm>
            <a:off x="1592805" y="3251964"/>
            <a:ext cx="90019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sz="5400" b="1" kern="0" dirty="0" smtClean="0">
                <a:ln w="15875">
                  <a:noFill/>
                </a:ln>
                <a:solidFill>
                  <a:srgbClr val="0070C0"/>
                </a:solidFill>
              </a:rPr>
              <a:t>필기</a:t>
            </a:r>
            <a:endParaRPr lang="en-US" altLang="ko-KR" sz="5400" b="1" kern="0" dirty="0">
              <a:ln w="15875">
                <a:noFill/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59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err="1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리눅스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C516A68-55D2-F57E-11F6-2A5A1AD8FB78}"/>
              </a:ext>
            </a:extLst>
          </p:cNvPr>
          <p:cNvSpPr txBox="1"/>
          <p:nvPr/>
        </p:nvSpPr>
        <p:spPr>
          <a:xfrm>
            <a:off x="1592805" y="3251964"/>
            <a:ext cx="90019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ko-KR" altLang="en-US" sz="5400" b="1" kern="0" dirty="0" smtClean="0">
                <a:ln w="15875">
                  <a:noFill/>
                </a:ln>
                <a:solidFill>
                  <a:srgbClr val="0070C0"/>
                </a:solidFill>
              </a:rPr>
              <a:t>실습하기</a:t>
            </a:r>
            <a:endParaRPr lang="en-US" altLang="ko-KR" sz="5400" b="1" kern="0" dirty="0">
              <a:ln w="15875">
                <a:noFill/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716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err="1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리눅스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524" y="1190460"/>
            <a:ext cx="4046902" cy="532681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807" y="1190460"/>
            <a:ext cx="4217064" cy="532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78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err="1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리눅스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4" y="1143886"/>
            <a:ext cx="4497088" cy="54281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796" y="1143886"/>
            <a:ext cx="4261085" cy="536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7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실습하기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31439" y="2374697"/>
            <a:ext cx="4128243" cy="2677864"/>
            <a:chOff x="682426" y="1298812"/>
            <a:chExt cx="4128243" cy="267786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427" y="3530688"/>
              <a:ext cx="4128242" cy="445988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426" y="1298812"/>
              <a:ext cx="4128242" cy="2231876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5225628" y="1134974"/>
            <a:ext cx="657784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50000"/>
              </a:lnSpc>
              <a:defRPr/>
            </a:pPr>
            <a:r>
              <a:rPr lang="en-US" altLang="ko-KR" sz="2000" kern="0" dirty="0" err="1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pwd</a:t>
            </a:r>
            <a:r>
              <a:rPr lang="en-US" altLang="ko-KR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 – 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현재 위치한 경로를 절대 경로로 출력하는 명령어</a:t>
            </a:r>
            <a:endParaRPr lang="en-US" altLang="ko-KR" sz="2000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altLang="ko-KR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cd- 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이동하려는 </a:t>
            </a:r>
            <a:r>
              <a:rPr lang="ko-KR" altLang="en-US" sz="2000" kern="0" dirty="0" err="1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디렉토리로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 이동 </a:t>
            </a:r>
            <a:endParaRPr lang="en-US" altLang="ko-KR" sz="2000" kern="0" dirty="0" smtClean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altLang="ko-KR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cd .. – 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한 단계 상위 </a:t>
            </a:r>
            <a:r>
              <a:rPr lang="ko-KR" altLang="en-US" sz="2000" kern="0" dirty="0" err="1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디렉토리로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 이동</a:t>
            </a:r>
            <a:r>
              <a:rPr lang="en-US" altLang="ko-KR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(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상대경로</a:t>
            </a:r>
            <a:r>
              <a:rPr lang="en-US" altLang="ko-KR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)</a:t>
            </a:r>
          </a:p>
          <a:p>
            <a:pPr marL="0" lvl="2">
              <a:lnSpc>
                <a:spcPct val="150000"/>
              </a:lnSpc>
              <a:defRPr/>
            </a:pPr>
            <a:r>
              <a:rPr lang="en-US" altLang="ko-KR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cd /home – 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절대경로로 상위 </a:t>
            </a:r>
            <a:r>
              <a:rPr lang="ko-KR" altLang="en-US" sz="2000" kern="0" dirty="0" err="1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디렉토리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 이동</a:t>
            </a:r>
            <a:endParaRPr lang="en-US" altLang="ko-KR" sz="2000" kern="0" dirty="0" smtClean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altLang="ko-KR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cd /home/kopo31 – 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절대경로로 하위</a:t>
            </a:r>
            <a:r>
              <a:rPr lang="en-US" altLang="ko-KR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 </a:t>
            </a:r>
            <a:r>
              <a:rPr lang="ko-KR" altLang="en-US" sz="2000" kern="0" dirty="0" err="1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디레고리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 이동</a:t>
            </a:r>
            <a:endParaRPr lang="en-US" altLang="ko-KR" sz="2000" kern="0" dirty="0" smtClean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en-US" altLang="ko-KR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cd . – 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현재 </a:t>
            </a:r>
            <a:r>
              <a:rPr lang="ko-KR" altLang="en-US" sz="2000" kern="0" dirty="0" err="1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디렉토리</a:t>
            </a:r>
            <a:r>
              <a:rPr lang="en-US" altLang="ko-KR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(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상대경로</a:t>
            </a:r>
            <a:r>
              <a:rPr lang="en-US" altLang="ko-KR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)</a:t>
            </a:r>
          </a:p>
          <a:p>
            <a:pPr marL="0" lvl="2">
              <a:lnSpc>
                <a:spcPct val="150000"/>
              </a:lnSpc>
              <a:defRPr/>
            </a:pPr>
            <a:r>
              <a:rPr lang="en-US" altLang="ko-KR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cd ~ - 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사용자 홈 </a:t>
            </a:r>
            <a:r>
              <a:rPr lang="ko-KR" altLang="en-US" sz="2000" kern="0" dirty="0" err="1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디렉토리로</a:t>
            </a:r>
            <a:r>
              <a:rPr lang="ko-KR" altLang="en-US" sz="2000" kern="0" dirty="0" smtClean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 이동</a:t>
            </a:r>
            <a:endParaRPr lang="en-US" altLang="ko-KR" sz="2000" kern="0" dirty="0" smtClean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  <a:p>
            <a:pPr marL="0" lvl="2">
              <a:lnSpc>
                <a:spcPct val="150000"/>
              </a:lnSpc>
              <a:defRPr/>
            </a:pP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ls -adglsFR은 현재 </a:t>
            </a:r>
            <a:r>
              <a:rPr lang="ko-KR" altLang="ko-KR" sz="2000" dirty="0" err="1">
                <a:solidFill>
                  <a:srgbClr val="0070C0"/>
                </a:solidFill>
                <a:latin typeface="+mn-ea"/>
              </a:rPr>
              <a:t>디렉토리의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 파일 및 </a:t>
            </a:r>
            <a:r>
              <a:rPr lang="ko-KR" altLang="ko-KR" sz="2000" dirty="0" err="1">
                <a:solidFill>
                  <a:srgbClr val="0070C0"/>
                </a:solidFill>
                <a:latin typeface="+mn-ea"/>
              </a:rPr>
              <a:t>디렉토리를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 자세하게 나열하며, 숨겨진 항목과 각 항목의 크기와 유형을 나열하고, 하위 </a:t>
            </a:r>
            <a:r>
              <a:rPr lang="ko-KR" altLang="ko-KR" sz="2000" dirty="0" err="1">
                <a:solidFill>
                  <a:srgbClr val="0070C0"/>
                </a:solidFill>
                <a:latin typeface="+mn-ea"/>
              </a:rPr>
              <a:t>디렉토리를</a:t>
            </a:r>
            <a:r>
              <a:rPr lang="ko-KR" altLang="ko-KR" sz="2000" dirty="0">
                <a:solidFill>
                  <a:srgbClr val="0070C0"/>
                </a:solidFill>
                <a:latin typeface="+mn-ea"/>
              </a:rPr>
              <a:t> 재귀적으로 </a:t>
            </a:r>
            <a:r>
              <a:rPr lang="ko-KR" altLang="ko-KR" sz="2000" dirty="0" smtClean="0">
                <a:solidFill>
                  <a:srgbClr val="0070C0"/>
                </a:solidFill>
                <a:latin typeface="+mn-ea"/>
              </a:rPr>
              <a:t>나열합니다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.</a:t>
            </a:r>
            <a:endParaRPr lang="ko-KR" altLang="ko-KR" sz="2000" dirty="0">
              <a:solidFill>
                <a:srgbClr val="0070C0"/>
              </a:solidFill>
              <a:latin typeface="+mn-ea"/>
            </a:endParaRPr>
          </a:p>
          <a:p>
            <a:pPr marL="0" lvl="2">
              <a:lnSpc>
                <a:spcPct val="150000"/>
              </a:lnSpc>
              <a:defRPr/>
            </a:pPr>
            <a:endParaRPr lang="en-US" altLang="ko-KR" sz="2000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405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E793816-663B-527D-FC37-64D14523370B}"/>
              </a:ext>
            </a:extLst>
          </p:cNvPr>
          <p:cNvGrpSpPr/>
          <p:nvPr/>
        </p:nvGrpSpPr>
        <p:grpSpPr>
          <a:xfrm>
            <a:off x="208873" y="299423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1002005" y="385874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실습하기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31062A5-DAB9-998B-7985-C424FE2DB975}"/>
              </a:ext>
            </a:extLst>
          </p:cNvPr>
          <p:cNvGrpSpPr/>
          <p:nvPr/>
        </p:nvGrpSpPr>
        <p:grpSpPr>
          <a:xfrm>
            <a:off x="410779" y="47587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57" y="1265049"/>
            <a:ext cx="3400900" cy="510611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5022361" y="3236271"/>
            <a:ext cx="657784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lnSpc>
                <a:spcPct val="150000"/>
              </a:lnSpc>
              <a:defRPr/>
            </a:pPr>
            <a:r>
              <a:rPr lang="en-US" altLang="ko-KR" sz="2000" spc="41" dirty="0" smtClean="0">
                <a:solidFill>
                  <a:srgbClr val="0070C0"/>
                </a:solidFill>
                <a:latin typeface="+mn-ea"/>
                <a:cs typeface="Book Antiqua"/>
              </a:rPr>
              <a:t>cat </a:t>
            </a:r>
            <a:r>
              <a:rPr lang="en-US" altLang="ko-KR" sz="2000" spc="-168" dirty="0">
                <a:solidFill>
                  <a:srgbClr val="0070C0"/>
                </a:solidFill>
                <a:latin typeface="+mn-ea"/>
                <a:cs typeface="Book Antiqua"/>
              </a:rPr>
              <a:t>filename</a:t>
            </a:r>
            <a:r>
              <a:rPr lang="ko-KR" altLang="en-US" sz="2000" spc="5" dirty="0">
                <a:solidFill>
                  <a:srgbClr val="0070C0"/>
                </a:solidFill>
                <a:latin typeface="+mn-ea"/>
                <a:cs typeface="Book Antiqua"/>
              </a:rPr>
              <a:t> </a:t>
            </a:r>
            <a:r>
              <a:rPr lang="en-US" altLang="ko-KR" sz="2000" spc="-73" dirty="0">
                <a:solidFill>
                  <a:srgbClr val="0070C0"/>
                </a:solidFill>
                <a:latin typeface="+mn-ea"/>
                <a:cs typeface="Book Antiqua"/>
              </a:rPr>
              <a:t>: </a:t>
            </a:r>
            <a:r>
              <a:rPr lang="en-US" altLang="ko-KR" sz="2000" spc="-150" dirty="0">
                <a:solidFill>
                  <a:srgbClr val="0070C0"/>
                </a:solidFill>
                <a:latin typeface="+mn-ea"/>
                <a:cs typeface="Book Antiqua"/>
              </a:rPr>
              <a:t>filename</a:t>
            </a:r>
            <a:r>
              <a:rPr lang="ko-KR" altLang="en-US" sz="2000" spc="-15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이라는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파일의 내용을 </a:t>
            </a:r>
            <a:r>
              <a:rPr lang="ko-KR" altLang="en-US" sz="2000" spc="-5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한 </a:t>
            </a:r>
            <a:r>
              <a:rPr lang="ko-KR" altLang="en-US" sz="2000" spc="-86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번의 </a:t>
            </a:r>
            <a:r>
              <a:rPr lang="ko-KR" altLang="en-US" sz="2000" spc="-82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출력</a:t>
            </a:r>
            <a:endParaRPr lang="en-US" altLang="ko-KR" sz="2000" kern="0" dirty="0">
              <a:ln w="6350">
                <a:noFill/>
              </a:ln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239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실습하기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5082320" y="3225523"/>
            <a:ext cx="65778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0997" defTabSz="829909">
              <a:spcBef>
                <a:spcPts val="726"/>
              </a:spcBef>
            </a:pPr>
            <a:r>
              <a:rPr lang="en-US" altLang="ko-KR" sz="2000" spc="-32" dirty="0" smtClean="0">
                <a:solidFill>
                  <a:srgbClr val="0070C0"/>
                </a:solidFill>
                <a:latin typeface="+mn-ea"/>
                <a:cs typeface="Book Antiqua"/>
              </a:rPr>
              <a:t>| (</a:t>
            </a:r>
            <a:r>
              <a:rPr lang="ko-KR" altLang="en-US" sz="2000" spc="-32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파이프</a:t>
            </a:r>
            <a:r>
              <a:rPr lang="en-US" altLang="ko-KR" sz="2000" spc="-32" dirty="0">
                <a:solidFill>
                  <a:srgbClr val="0070C0"/>
                </a:solidFill>
                <a:latin typeface="+mn-ea"/>
                <a:cs typeface="Book Antiqua"/>
              </a:rPr>
              <a:t>)</a:t>
            </a:r>
            <a:r>
              <a:rPr lang="ko-KR" altLang="en-US" sz="2000" spc="-32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를 </a:t>
            </a:r>
            <a:r>
              <a:rPr lang="ko-KR" altLang="en-US" sz="2000" spc="-86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같이 </a:t>
            </a:r>
            <a:r>
              <a:rPr lang="ko-KR" altLang="en-US" sz="2000" spc="-10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사용하여 </a:t>
            </a:r>
            <a:r>
              <a:rPr lang="ko-KR" altLang="en-US" sz="2000" spc="-82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화면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단위로</a:t>
            </a:r>
            <a:r>
              <a:rPr lang="ko-KR" altLang="en-US" sz="2000" spc="177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82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출력</a:t>
            </a:r>
            <a:endParaRPr lang="ko-KR" altLang="en-US" sz="2000" dirty="0">
              <a:solidFill>
                <a:srgbClr val="0070C0"/>
              </a:solidFill>
              <a:latin typeface="+mn-ea"/>
              <a:cs typeface="함초롬바탕" panose="020306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39" y="1298812"/>
            <a:ext cx="44481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1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실습하기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668110" y="2286940"/>
            <a:ext cx="5507883" cy="2853377"/>
            <a:chOff x="623439" y="1621172"/>
            <a:chExt cx="5548669" cy="2302386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439" y="1621172"/>
              <a:ext cx="5548669" cy="1261713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439" y="2810400"/>
              <a:ext cx="5548669" cy="1113158"/>
            </a:xfrm>
            <a:prstGeom prst="rect">
              <a:avLst/>
            </a:prstGeom>
          </p:spPr>
        </p:pic>
      </p:grpSp>
      <p:sp>
        <p:nvSpPr>
          <p:cNvPr id="17" name="직사각형 16"/>
          <p:cNvSpPr/>
          <p:nvPr/>
        </p:nvSpPr>
        <p:spPr>
          <a:xfrm>
            <a:off x="6272834" y="1901349"/>
            <a:ext cx="5522674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0997" defTabSz="829909">
              <a:spcBef>
                <a:spcPts val="726"/>
              </a:spcBef>
            </a:pPr>
            <a:r>
              <a:rPr lang="ko-KR" altLang="en-US" sz="2000" spc="-259" dirty="0" smtClean="0">
                <a:solidFill>
                  <a:srgbClr val="0070C0"/>
                </a:solidFill>
                <a:latin typeface="+mn-ea"/>
                <a:cs typeface="SimSun"/>
              </a:rPr>
              <a:t> </a:t>
            </a:r>
            <a:r>
              <a:rPr lang="en-US" altLang="ko-KR" sz="2000" spc="-182" dirty="0">
                <a:solidFill>
                  <a:srgbClr val="0070C0"/>
                </a:solidFill>
                <a:latin typeface="+mn-ea"/>
                <a:cs typeface="Book Antiqua"/>
              </a:rPr>
              <a:t>head</a:t>
            </a:r>
            <a:endParaRPr lang="ko-KR" altLang="en-US" sz="2000" dirty="0">
              <a:solidFill>
                <a:srgbClr val="0070C0"/>
              </a:solidFill>
              <a:latin typeface="+mn-ea"/>
              <a:cs typeface="Book Antiqua"/>
            </a:endParaRPr>
          </a:p>
          <a:p>
            <a:pPr marL="150997" defTabSz="829909">
              <a:spcBef>
                <a:spcPts val="740"/>
              </a:spcBef>
            </a:pPr>
            <a:r>
              <a:rPr lang="ko-KR" altLang="en-US" sz="2000" spc="77" dirty="0">
                <a:solidFill>
                  <a:srgbClr val="0070C0"/>
                </a:solidFill>
                <a:latin typeface="+mn-ea"/>
                <a:cs typeface="Tahoma"/>
              </a:rPr>
              <a:t>∙</a:t>
            </a:r>
            <a:r>
              <a:rPr lang="ko-KR" altLang="en-US" sz="2000" spc="77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파일의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내용을 </a:t>
            </a:r>
            <a:r>
              <a:rPr lang="ko-KR" altLang="en-US" sz="2000" spc="-5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맨 </a:t>
            </a:r>
            <a:r>
              <a:rPr lang="ko-KR" altLang="en-US" sz="2000" spc="-86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앞을 </a:t>
            </a:r>
            <a:r>
              <a:rPr lang="ko-KR" altLang="en-US" sz="2000" spc="-10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기준으로</a:t>
            </a:r>
            <a:r>
              <a:rPr lang="ko-KR" altLang="en-US" sz="2000" spc="36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보여줌</a:t>
            </a:r>
            <a:endParaRPr lang="ko-KR" altLang="en-US" sz="2000" dirty="0">
              <a:solidFill>
                <a:srgbClr val="0070C0"/>
              </a:solidFill>
              <a:latin typeface="+mn-ea"/>
              <a:cs typeface="함초롬바탕" panose="02030604000101010101" pitchFamily="18" charset="-127"/>
            </a:endParaRPr>
          </a:p>
          <a:p>
            <a:pPr marL="150997" defTabSz="829909">
              <a:spcBef>
                <a:spcPts val="726"/>
              </a:spcBef>
            </a:pPr>
            <a:r>
              <a:rPr lang="ko-KR" altLang="en-US" sz="2000" spc="-23" dirty="0">
                <a:solidFill>
                  <a:srgbClr val="0070C0"/>
                </a:solidFill>
                <a:latin typeface="+mn-ea"/>
                <a:cs typeface="Tahoma"/>
              </a:rPr>
              <a:t>∙</a:t>
            </a:r>
            <a:r>
              <a:rPr lang="en-US" altLang="ko-KR" sz="2000" spc="-23" dirty="0">
                <a:solidFill>
                  <a:srgbClr val="0070C0"/>
                </a:solidFill>
                <a:latin typeface="+mn-ea"/>
                <a:cs typeface="Book Antiqua"/>
              </a:rPr>
              <a:t>head </a:t>
            </a:r>
            <a:r>
              <a:rPr lang="en-US" altLang="ko-KR" sz="2000" spc="54" dirty="0">
                <a:solidFill>
                  <a:srgbClr val="0070C0"/>
                </a:solidFill>
                <a:latin typeface="+mn-ea"/>
                <a:cs typeface="Tahoma"/>
              </a:rPr>
              <a:t>–</a:t>
            </a:r>
            <a:r>
              <a:rPr lang="en-US" altLang="ko-KR" sz="2000" spc="54" dirty="0">
                <a:solidFill>
                  <a:srgbClr val="0070C0"/>
                </a:solidFill>
                <a:latin typeface="+mn-ea"/>
                <a:cs typeface="Book Antiqua"/>
              </a:rPr>
              <a:t>n </a:t>
            </a:r>
            <a:r>
              <a:rPr lang="en-US" altLang="ko-KR" sz="2000" spc="-168" dirty="0">
                <a:solidFill>
                  <a:srgbClr val="0070C0"/>
                </a:solidFill>
                <a:latin typeface="+mn-ea"/>
                <a:cs typeface="Book Antiqua"/>
              </a:rPr>
              <a:t>filename</a:t>
            </a:r>
            <a:r>
              <a:rPr lang="ko-KR" altLang="en-US" sz="2000" spc="5" dirty="0">
                <a:solidFill>
                  <a:srgbClr val="0070C0"/>
                </a:solidFill>
                <a:latin typeface="+mn-ea"/>
                <a:cs typeface="Book Antiqua"/>
              </a:rPr>
              <a:t> </a:t>
            </a:r>
            <a:r>
              <a:rPr lang="en-US" altLang="ko-KR" sz="2000" spc="-73" dirty="0">
                <a:solidFill>
                  <a:srgbClr val="0070C0"/>
                </a:solidFill>
                <a:latin typeface="+mn-ea"/>
                <a:cs typeface="Book Antiqua"/>
              </a:rPr>
              <a:t>: </a:t>
            </a:r>
            <a:r>
              <a:rPr lang="en-US" altLang="ko-KR" sz="2000" spc="-159" dirty="0">
                <a:solidFill>
                  <a:srgbClr val="0070C0"/>
                </a:solidFill>
                <a:latin typeface="+mn-ea"/>
                <a:cs typeface="Book Antiqua"/>
              </a:rPr>
              <a:t>filename</a:t>
            </a:r>
            <a:r>
              <a:rPr lang="ko-KR" altLang="en-US" sz="2000" spc="-159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의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파일을 </a:t>
            </a:r>
            <a:r>
              <a:rPr lang="ko-KR" altLang="en-US" sz="2000" spc="-82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처음 </a:t>
            </a:r>
            <a:r>
              <a:rPr lang="en-US" altLang="ko-KR" sz="2000" spc="-123" dirty="0">
                <a:solidFill>
                  <a:srgbClr val="0070C0"/>
                </a:solidFill>
                <a:latin typeface="+mn-ea"/>
                <a:cs typeface="Book Antiqua"/>
              </a:rPr>
              <a:t>n</a:t>
            </a:r>
            <a:r>
              <a:rPr lang="ko-KR" altLang="en-US" sz="2000" spc="-12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줄을</a:t>
            </a:r>
            <a:r>
              <a:rPr lang="ko-KR" altLang="en-US" sz="2000" spc="-29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86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표시</a:t>
            </a:r>
            <a:endParaRPr lang="ko-KR" altLang="en-US" sz="2000" dirty="0">
              <a:solidFill>
                <a:srgbClr val="0070C0"/>
              </a:solidFill>
              <a:latin typeface="+mn-ea"/>
              <a:cs typeface="함초롬바탕" panose="02030604000101010101" pitchFamily="18" charset="-127"/>
            </a:endParaRPr>
          </a:p>
          <a:p>
            <a:pPr marL="150997" defTabSz="829909">
              <a:spcBef>
                <a:spcPts val="740"/>
              </a:spcBef>
            </a:pPr>
            <a:r>
              <a:rPr lang="ko-KR" altLang="en-US" sz="2000" spc="136" dirty="0">
                <a:solidFill>
                  <a:srgbClr val="0070C0"/>
                </a:solidFill>
                <a:latin typeface="+mn-ea"/>
                <a:cs typeface="Tahoma"/>
              </a:rPr>
              <a:t>∙</a:t>
            </a:r>
            <a:r>
              <a:rPr lang="ko-KR" altLang="en-US" sz="2000" spc="136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예</a:t>
            </a:r>
            <a:r>
              <a:rPr lang="en-US" altLang="ko-KR" sz="2000" spc="136" dirty="0">
                <a:solidFill>
                  <a:srgbClr val="0070C0"/>
                </a:solidFill>
                <a:latin typeface="+mn-ea"/>
                <a:cs typeface="Book Antiqua"/>
              </a:rPr>
              <a:t>: </a:t>
            </a:r>
            <a:r>
              <a:rPr lang="en-US" altLang="ko-KR" sz="2000" spc="-177" dirty="0">
                <a:solidFill>
                  <a:srgbClr val="0070C0"/>
                </a:solidFill>
                <a:latin typeface="+mn-ea"/>
                <a:cs typeface="Book Antiqua"/>
              </a:rPr>
              <a:t>head </a:t>
            </a:r>
            <a:r>
              <a:rPr lang="en-US" altLang="ko-KR" sz="2000" spc="-14" dirty="0">
                <a:solidFill>
                  <a:srgbClr val="0070C0"/>
                </a:solidFill>
                <a:latin typeface="+mn-ea"/>
                <a:cs typeface="Tahoma"/>
              </a:rPr>
              <a:t>–</a:t>
            </a:r>
            <a:r>
              <a:rPr lang="en-US" altLang="ko-KR" sz="2000" spc="-14" dirty="0">
                <a:solidFill>
                  <a:srgbClr val="0070C0"/>
                </a:solidFill>
                <a:latin typeface="+mn-ea"/>
                <a:cs typeface="Book Antiqua"/>
              </a:rPr>
              <a:t>10 </a:t>
            </a:r>
            <a:r>
              <a:rPr lang="en-US" altLang="ko-KR" sz="2000" spc="-145" dirty="0">
                <a:solidFill>
                  <a:srgbClr val="0070C0"/>
                </a:solidFill>
                <a:latin typeface="+mn-ea"/>
                <a:cs typeface="Book Antiqua"/>
              </a:rPr>
              <a:t>abc.txt </a:t>
            </a:r>
            <a:r>
              <a:rPr lang="en-US" altLang="ko-KR" sz="2000" spc="-73" dirty="0">
                <a:solidFill>
                  <a:srgbClr val="0070C0"/>
                </a:solidFill>
                <a:latin typeface="+mn-ea"/>
                <a:cs typeface="Book Antiqua"/>
              </a:rPr>
              <a:t>: </a:t>
            </a:r>
            <a:r>
              <a:rPr lang="en-US" altLang="ko-KR" sz="2000" spc="-136" dirty="0">
                <a:solidFill>
                  <a:srgbClr val="0070C0"/>
                </a:solidFill>
                <a:latin typeface="+mn-ea"/>
                <a:cs typeface="Book Antiqua"/>
              </a:rPr>
              <a:t>abc.txt</a:t>
            </a:r>
            <a:r>
              <a:rPr lang="ko-KR" altLang="en-US" sz="2000" spc="-136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파일을 </a:t>
            </a:r>
            <a:r>
              <a:rPr lang="ko-KR" altLang="en-US" sz="2000" spc="-10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처음부터 </a:t>
            </a:r>
            <a:r>
              <a:rPr lang="en-US" altLang="ko-KR" sz="2000" spc="-132" dirty="0">
                <a:solidFill>
                  <a:srgbClr val="0070C0"/>
                </a:solidFill>
                <a:latin typeface="+mn-ea"/>
                <a:cs typeface="Book Antiqua"/>
              </a:rPr>
              <a:t>10</a:t>
            </a:r>
            <a:r>
              <a:rPr lang="ko-KR" altLang="en-US" sz="2000" spc="-132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줄을</a:t>
            </a:r>
            <a:r>
              <a:rPr lang="ko-KR" altLang="en-US" sz="2000" spc="-236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보여줌</a:t>
            </a:r>
            <a:endParaRPr lang="ko-KR" altLang="en-US" sz="2000" dirty="0">
              <a:solidFill>
                <a:srgbClr val="0070C0"/>
              </a:solidFill>
              <a:latin typeface="+mn-ea"/>
              <a:cs typeface="함초롬바탕" panose="02030604000101010101" pitchFamily="18" charset="-127"/>
            </a:endParaRPr>
          </a:p>
          <a:p>
            <a:pPr marL="150997" defTabSz="829909">
              <a:spcBef>
                <a:spcPts val="740"/>
              </a:spcBef>
            </a:pPr>
            <a:r>
              <a:rPr lang="en-US" altLang="ko-KR" sz="2000" spc="-123" dirty="0" smtClean="0">
                <a:solidFill>
                  <a:srgbClr val="0070C0"/>
                </a:solidFill>
                <a:latin typeface="+mn-ea"/>
                <a:cs typeface="Book Antiqua"/>
              </a:rPr>
              <a:t>tail</a:t>
            </a:r>
            <a:endParaRPr lang="ko-KR" altLang="en-US" sz="2000" dirty="0">
              <a:solidFill>
                <a:srgbClr val="0070C0"/>
              </a:solidFill>
              <a:latin typeface="+mn-ea"/>
              <a:cs typeface="Book Antiqua"/>
            </a:endParaRPr>
          </a:p>
          <a:p>
            <a:pPr marL="150997" defTabSz="829909">
              <a:spcBef>
                <a:spcPts val="731"/>
              </a:spcBef>
            </a:pPr>
            <a:r>
              <a:rPr lang="ko-KR" altLang="en-US" sz="2000" spc="77" dirty="0">
                <a:solidFill>
                  <a:srgbClr val="0070C0"/>
                </a:solidFill>
                <a:latin typeface="+mn-ea"/>
                <a:cs typeface="Tahoma"/>
              </a:rPr>
              <a:t>∙</a:t>
            </a:r>
            <a:r>
              <a:rPr lang="ko-KR" altLang="en-US" sz="2000" spc="77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파일의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내용을 </a:t>
            </a:r>
            <a:r>
              <a:rPr lang="ko-KR" altLang="en-US" sz="2000" spc="-5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맨 </a:t>
            </a:r>
            <a:r>
              <a:rPr lang="ko-KR" altLang="en-US" sz="2000" spc="-86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뒤를 </a:t>
            </a:r>
            <a:r>
              <a:rPr lang="ko-KR" altLang="en-US" sz="2000" spc="-10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기준으로</a:t>
            </a:r>
            <a:r>
              <a:rPr lang="ko-KR" altLang="en-US" sz="2000" spc="36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보여줌</a:t>
            </a:r>
            <a:endParaRPr lang="ko-KR" altLang="en-US" sz="2000" dirty="0">
              <a:solidFill>
                <a:srgbClr val="0070C0"/>
              </a:solidFill>
              <a:latin typeface="+mn-ea"/>
              <a:cs typeface="함초롬바탕" panose="02030604000101010101" pitchFamily="18" charset="-127"/>
            </a:endParaRPr>
          </a:p>
          <a:p>
            <a:pPr marL="150997" defTabSz="829909">
              <a:spcBef>
                <a:spcPts val="740"/>
              </a:spcBef>
            </a:pPr>
            <a:r>
              <a:rPr lang="ko-KR" altLang="en-US" sz="2000" spc="23" dirty="0">
                <a:solidFill>
                  <a:srgbClr val="0070C0"/>
                </a:solidFill>
                <a:latin typeface="+mn-ea"/>
                <a:cs typeface="Tahoma"/>
              </a:rPr>
              <a:t>∙</a:t>
            </a:r>
            <a:r>
              <a:rPr lang="en-US" altLang="ko-KR" sz="2000" spc="23" dirty="0">
                <a:solidFill>
                  <a:srgbClr val="0070C0"/>
                </a:solidFill>
                <a:latin typeface="+mn-ea"/>
                <a:cs typeface="Book Antiqua"/>
              </a:rPr>
              <a:t>tail </a:t>
            </a:r>
            <a:r>
              <a:rPr lang="en-US" altLang="ko-KR" sz="2000" spc="54" dirty="0">
                <a:solidFill>
                  <a:srgbClr val="0070C0"/>
                </a:solidFill>
                <a:latin typeface="+mn-ea"/>
                <a:cs typeface="Tahoma"/>
              </a:rPr>
              <a:t>–</a:t>
            </a:r>
            <a:r>
              <a:rPr lang="en-US" altLang="ko-KR" sz="2000" spc="54" dirty="0">
                <a:solidFill>
                  <a:srgbClr val="0070C0"/>
                </a:solidFill>
                <a:latin typeface="+mn-ea"/>
                <a:cs typeface="Book Antiqua"/>
              </a:rPr>
              <a:t>n </a:t>
            </a:r>
            <a:r>
              <a:rPr lang="en-US" altLang="ko-KR" sz="2000" spc="-168" dirty="0">
                <a:solidFill>
                  <a:srgbClr val="0070C0"/>
                </a:solidFill>
                <a:latin typeface="+mn-ea"/>
                <a:cs typeface="Book Antiqua"/>
              </a:rPr>
              <a:t>filename</a:t>
            </a:r>
            <a:r>
              <a:rPr lang="ko-KR" altLang="en-US" sz="2000" spc="5" dirty="0">
                <a:solidFill>
                  <a:srgbClr val="0070C0"/>
                </a:solidFill>
                <a:latin typeface="+mn-ea"/>
                <a:cs typeface="Book Antiqua"/>
              </a:rPr>
              <a:t> </a:t>
            </a:r>
            <a:r>
              <a:rPr lang="en-US" altLang="ko-KR" sz="2000" spc="-73" dirty="0">
                <a:solidFill>
                  <a:srgbClr val="0070C0"/>
                </a:solidFill>
                <a:latin typeface="+mn-ea"/>
                <a:cs typeface="Book Antiqua"/>
              </a:rPr>
              <a:t>: </a:t>
            </a:r>
            <a:r>
              <a:rPr lang="en-US" altLang="ko-KR" sz="2000" spc="-159" dirty="0">
                <a:solidFill>
                  <a:srgbClr val="0070C0"/>
                </a:solidFill>
                <a:latin typeface="+mn-ea"/>
                <a:cs typeface="Book Antiqua"/>
              </a:rPr>
              <a:t>filename</a:t>
            </a:r>
            <a:r>
              <a:rPr lang="ko-KR" altLang="en-US" sz="2000" spc="-159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의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파일을 </a:t>
            </a:r>
            <a:r>
              <a:rPr lang="ko-KR" altLang="en-US" sz="2000" spc="-95" dirty="0" smtClean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뒤부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터</a:t>
            </a:r>
            <a:r>
              <a:rPr lang="ko-KR" altLang="en-US" sz="2000" spc="-95" dirty="0" smtClean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en-US" altLang="ko-KR" sz="2000" spc="-127" dirty="0">
                <a:solidFill>
                  <a:srgbClr val="0070C0"/>
                </a:solidFill>
                <a:latin typeface="+mn-ea"/>
                <a:cs typeface="Book Antiqua"/>
              </a:rPr>
              <a:t>n</a:t>
            </a:r>
            <a:r>
              <a:rPr lang="ko-KR" altLang="en-US" sz="2000" spc="-127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줄을</a:t>
            </a:r>
            <a:r>
              <a:rPr lang="ko-KR" altLang="en-US" sz="2000" spc="41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82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표시</a:t>
            </a:r>
            <a:endParaRPr lang="ko-KR" altLang="en-US" sz="2000" dirty="0">
              <a:solidFill>
                <a:srgbClr val="0070C0"/>
              </a:solidFill>
              <a:latin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8446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실습하기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39" y="2500036"/>
            <a:ext cx="4785351" cy="242718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699508" y="2803050"/>
            <a:ext cx="6096000" cy="14132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527" defTabSz="829909">
              <a:spcBef>
                <a:spcPts val="826"/>
              </a:spcBef>
            </a:pPr>
            <a:r>
              <a:rPr lang="ko-KR" altLang="en-US" sz="2000" spc="23" dirty="0">
                <a:solidFill>
                  <a:srgbClr val="0070C0"/>
                </a:solidFill>
                <a:latin typeface="+mn-ea"/>
                <a:cs typeface="Tahoma"/>
              </a:rPr>
              <a:t>∙</a:t>
            </a:r>
            <a:r>
              <a:rPr lang="en-US" altLang="ko-KR" sz="2000" spc="23" dirty="0">
                <a:solidFill>
                  <a:srgbClr val="0070C0"/>
                </a:solidFill>
                <a:latin typeface="+mn-ea"/>
                <a:cs typeface="Book Antiqua"/>
              </a:rPr>
              <a:t>tail </a:t>
            </a:r>
            <a:r>
              <a:rPr lang="en-US" altLang="ko-KR" sz="2000" spc="86" dirty="0">
                <a:solidFill>
                  <a:srgbClr val="0070C0"/>
                </a:solidFill>
                <a:latin typeface="+mn-ea"/>
                <a:cs typeface="Tahoma"/>
              </a:rPr>
              <a:t>–</a:t>
            </a:r>
            <a:r>
              <a:rPr lang="en-US" altLang="ko-KR" sz="2000" spc="86" dirty="0">
                <a:solidFill>
                  <a:srgbClr val="0070C0"/>
                </a:solidFill>
                <a:latin typeface="+mn-ea"/>
                <a:cs typeface="Book Antiqua"/>
              </a:rPr>
              <a:t>f </a:t>
            </a:r>
            <a:r>
              <a:rPr lang="en-US" altLang="ko-KR" sz="2000" spc="-168" dirty="0">
                <a:solidFill>
                  <a:srgbClr val="0070C0"/>
                </a:solidFill>
                <a:latin typeface="+mn-ea"/>
                <a:cs typeface="Book Antiqua"/>
              </a:rPr>
              <a:t>filename  </a:t>
            </a:r>
            <a:r>
              <a:rPr lang="en-US" altLang="ko-KR" sz="2000" spc="-73" dirty="0">
                <a:solidFill>
                  <a:srgbClr val="0070C0"/>
                </a:solidFill>
                <a:latin typeface="+mn-ea"/>
                <a:cs typeface="Book Antiqua"/>
              </a:rPr>
              <a:t>: </a:t>
            </a:r>
            <a:r>
              <a:rPr lang="ko-KR" altLang="en-US" sz="2000" spc="-82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계속 </a:t>
            </a:r>
            <a:r>
              <a:rPr lang="ko-KR" altLang="en-US" sz="2000" spc="-10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작성중인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파일의 </a:t>
            </a:r>
            <a:r>
              <a:rPr lang="ko-KR" altLang="en-US" sz="2000" spc="-10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마지막을 </a:t>
            </a:r>
            <a:r>
              <a:rPr lang="ko-KR" altLang="en-US" sz="2000" spc="-109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계속적으로</a:t>
            </a:r>
            <a:r>
              <a:rPr lang="ko-KR" altLang="en-US" sz="2000" spc="-18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82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표시</a:t>
            </a:r>
            <a:endParaRPr lang="ko-KR" altLang="en-US" sz="2000" dirty="0">
              <a:solidFill>
                <a:srgbClr val="0070C0"/>
              </a:solidFill>
              <a:latin typeface="+mn-ea"/>
              <a:cs typeface="함초롬바탕" panose="02030604000101010101" pitchFamily="18" charset="-127"/>
            </a:endParaRPr>
          </a:p>
          <a:p>
            <a:pPr marL="11527" defTabSz="829909">
              <a:spcBef>
                <a:spcPts val="740"/>
              </a:spcBef>
            </a:pPr>
            <a:r>
              <a:rPr lang="ko-KR" altLang="en-US" sz="2000" spc="9" dirty="0">
                <a:solidFill>
                  <a:srgbClr val="0070C0"/>
                </a:solidFill>
                <a:latin typeface="+mn-ea"/>
                <a:cs typeface="Tahoma"/>
              </a:rPr>
              <a:t>∙</a:t>
            </a:r>
            <a:r>
              <a:rPr lang="ko-KR" altLang="en-US" sz="2000" spc="9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시스템관리 </a:t>
            </a:r>
            <a:r>
              <a:rPr lang="ko-KR" altLang="en-US" sz="2000" spc="-86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관련 </a:t>
            </a:r>
            <a:r>
              <a:rPr lang="ko-KR" altLang="en-US" sz="2000" spc="-10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로그저장 </a:t>
            </a:r>
            <a:r>
              <a:rPr lang="ko-KR" altLang="en-US" sz="2000" spc="-103" dirty="0" smtClean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파일 등을 </a:t>
            </a:r>
            <a:r>
              <a:rPr lang="ko-KR" altLang="en-US" sz="2000" spc="-109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실시간으로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감시할 </a:t>
            </a:r>
            <a:r>
              <a:rPr lang="ko-KR" altLang="en-US" sz="2000" spc="-5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때 </a:t>
            </a:r>
            <a:r>
              <a:rPr lang="ko-KR" altLang="en-US" sz="2000" spc="-86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많이</a:t>
            </a:r>
            <a:r>
              <a:rPr lang="ko-KR" altLang="en-US" sz="2000" spc="-32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82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사용</a:t>
            </a:r>
            <a:endParaRPr lang="ko-KR" altLang="en-US" sz="2000" dirty="0">
              <a:solidFill>
                <a:srgbClr val="0070C0"/>
              </a:solidFill>
              <a:latin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3780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실습하기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623439" y="3983653"/>
            <a:ext cx="11067408" cy="1617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0997" defTabSz="829909">
              <a:spcBef>
                <a:spcPts val="726"/>
              </a:spcBef>
            </a:pPr>
            <a:r>
              <a:rPr lang="en-US" altLang="ko-KR" sz="2000" spc="-268" dirty="0" smtClean="0">
                <a:solidFill>
                  <a:srgbClr val="0070C0"/>
                </a:solidFill>
                <a:latin typeface="+mn-ea"/>
                <a:cs typeface="Book Antiqua"/>
              </a:rPr>
              <a:t>- </a:t>
            </a:r>
            <a:r>
              <a:rPr lang="en-US" altLang="ko-KR" sz="2000" spc="-236" dirty="0" smtClean="0">
                <a:solidFill>
                  <a:srgbClr val="0070C0"/>
                </a:solidFill>
                <a:latin typeface="+mn-ea"/>
                <a:cs typeface="Book Antiqua"/>
              </a:rPr>
              <a:t>mv</a:t>
            </a:r>
            <a:endParaRPr lang="ko-KR" altLang="en-US" sz="2000" dirty="0">
              <a:solidFill>
                <a:srgbClr val="0070C0"/>
              </a:solidFill>
              <a:latin typeface="+mn-ea"/>
              <a:cs typeface="Book Antiqua"/>
            </a:endParaRPr>
          </a:p>
          <a:p>
            <a:pPr marL="150997" defTabSz="829909">
              <a:spcBef>
                <a:spcPts val="740"/>
              </a:spcBef>
            </a:pPr>
            <a:r>
              <a:rPr lang="ko-KR" altLang="en-US" sz="2000" spc="77" dirty="0">
                <a:solidFill>
                  <a:srgbClr val="0070C0"/>
                </a:solidFill>
                <a:latin typeface="+mn-ea"/>
                <a:cs typeface="Tahoma"/>
              </a:rPr>
              <a:t>∙</a:t>
            </a:r>
            <a:r>
              <a:rPr lang="ko-KR" altLang="en-US" sz="2000" spc="77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파일을 </a:t>
            </a:r>
            <a:r>
              <a:rPr lang="ko-KR" altLang="en-US" sz="2000" spc="-82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이동 </a:t>
            </a:r>
            <a:r>
              <a:rPr lang="en-US" altLang="ko-KR" sz="2000" spc="-109" dirty="0">
                <a:solidFill>
                  <a:srgbClr val="0070C0"/>
                </a:solidFill>
                <a:latin typeface="+mn-ea"/>
                <a:cs typeface="Book Antiqua"/>
              </a:rPr>
              <a:t>(</a:t>
            </a:r>
            <a:r>
              <a:rPr lang="ko-KR" altLang="en-US" sz="2000" spc="-109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잘라내서 복사</a:t>
            </a:r>
            <a:r>
              <a:rPr lang="en-US" altLang="ko-KR" sz="2000" spc="-109" dirty="0">
                <a:solidFill>
                  <a:srgbClr val="0070C0"/>
                </a:solidFill>
                <a:latin typeface="+mn-ea"/>
                <a:cs typeface="Book Antiqua"/>
              </a:rPr>
              <a:t>)</a:t>
            </a:r>
            <a:r>
              <a:rPr lang="ko-KR" altLang="en-US" sz="2000" spc="-109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하는</a:t>
            </a:r>
            <a:r>
              <a:rPr lang="ko-KR" altLang="en-US" sz="2000" spc="9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82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명령</a:t>
            </a:r>
            <a:endParaRPr lang="ko-KR" altLang="en-US" sz="2000" dirty="0">
              <a:solidFill>
                <a:srgbClr val="0070C0"/>
              </a:solidFill>
              <a:latin typeface="+mn-ea"/>
              <a:cs typeface="함초롬바탕" panose="02030604000101010101" pitchFamily="18" charset="-127"/>
            </a:endParaRPr>
          </a:p>
          <a:p>
            <a:pPr marL="11527" marR="4611" indent="139471" algn="just" defTabSz="829909">
              <a:lnSpc>
                <a:spcPct val="127299"/>
              </a:lnSpc>
              <a:spcBef>
                <a:spcPts val="281"/>
              </a:spcBef>
            </a:pPr>
            <a:r>
              <a:rPr lang="ko-KR" altLang="en-US" sz="2000" spc="45" dirty="0">
                <a:solidFill>
                  <a:srgbClr val="0070C0"/>
                </a:solidFill>
                <a:latin typeface="+mn-ea"/>
                <a:cs typeface="Tahoma"/>
              </a:rPr>
              <a:t>∙</a:t>
            </a:r>
            <a:r>
              <a:rPr lang="en-US" altLang="ko-KR" sz="2000" spc="45" dirty="0">
                <a:solidFill>
                  <a:srgbClr val="0070C0"/>
                </a:solidFill>
                <a:latin typeface="+mn-ea"/>
                <a:cs typeface="Book Antiqua"/>
              </a:rPr>
              <a:t>mv </a:t>
            </a:r>
            <a:r>
              <a:rPr lang="en-US" altLang="ko-KR" sz="2000" spc="-168" dirty="0" err="1">
                <a:solidFill>
                  <a:srgbClr val="0070C0"/>
                </a:solidFill>
                <a:latin typeface="+mn-ea"/>
                <a:cs typeface="Book Antiqua"/>
              </a:rPr>
              <a:t>oldfilename</a:t>
            </a:r>
            <a:r>
              <a:rPr lang="ko-KR" altLang="en-US" sz="2000" spc="5" dirty="0">
                <a:solidFill>
                  <a:srgbClr val="0070C0"/>
                </a:solidFill>
                <a:latin typeface="+mn-ea"/>
                <a:cs typeface="Book Antiqua"/>
              </a:rPr>
              <a:t> </a:t>
            </a:r>
            <a:r>
              <a:rPr lang="en-US" altLang="ko-KR" sz="2000" spc="-182" dirty="0" err="1">
                <a:solidFill>
                  <a:srgbClr val="0070C0"/>
                </a:solidFill>
                <a:latin typeface="+mn-ea"/>
                <a:cs typeface="Book Antiqua"/>
              </a:rPr>
              <a:t>newfilename</a:t>
            </a:r>
            <a:r>
              <a:rPr lang="en-US" altLang="ko-KR" sz="2000" spc="-182" dirty="0">
                <a:solidFill>
                  <a:srgbClr val="0070C0"/>
                </a:solidFill>
                <a:latin typeface="+mn-ea"/>
                <a:cs typeface="Book Antiqua"/>
              </a:rPr>
              <a:t> </a:t>
            </a:r>
            <a:r>
              <a:rPr lang="en-US" altLang="ko-KR" sz="2000" spc="-73" dirty="0">
                <a:solidFill>
                  <a:srgbClr val="0070C0"/>
                </a:solidFill>
                <a:latin typeface="+mn-ea"/>
                <a:cs typeface="Book Antiqua"/>
              </a:rPr>
              <a:t>: </a:t>
            </a:r>
            <a:r>
              <a:rPr lang="en-US" altLang="ko-KR" sz="2000" spc="-132" dirty="0" err="1">
                <a:solidFill>
                  <a:srgbClr val="0070C0"/>
                </a:solidFill>
                <a:latin typeface="+mn-ea"/>
                <a:cs typeface="Book Antiqua"/>
              </a:rPr>
              <a:t>oldfile</a:t>
            </a:r>
            <a:r>
              <a:rPr lang="ko-KR" altLang="en-US" sz="2000" spc="-132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의 </a:t>
            </a:r>
            <a:r>
              <a:rPr lang="ko-KR" altLang="en-US" sz="2000" spc="-10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파일을 </a:t>
            </a:r>
            <a:r>
              <a:rPr lang="en-US" altLang="ko-KR" sz="2000" spc="-150" dirty="0" err="1">
                <a:solidFill>
                  <a:srgbClr val="0070C0"/>
                </a:solidFill>
                <a:latin typeface="+mn-ea"/>
                <a:cs typeface="Book Antiqua"/>
              </a:rPr>
              <a:t>newfile</a:t>
            </a:r>
            <a:r>
              <a:rPr lang="ko-KR" altLang="en-US" sz="2000" spc="-15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로 </a:t>
            </a:r>
            <a:r>
              <a:rPr lang="ko-KR" altLang="en-US" sz="2000" spc="-109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이동함</a:t>
            </a:r>
            <a:r>
              <a:rPr lang="en-US" altLang="ko-KR" sz="2000" spc="-109" dirty="0">
                <a:solidFill>
                  <a:srgbClr val="0070C0"/>
                </a:solidFill>
                <a:latin typeface="+mn-ea"/>
                <a:cs typeface="Book Antiqua"/>
              </a:rPr>
              <a:t>. </a:t>
            </a:r>
            <a:r>
              <a:rPr lang="ko-KR" altLang="en-US" sz="2000" spc="-82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결국 </a:t>
            </a:r>
            <a:r>
              <a:rPr lang="ko-KR" altLang="en-US" sz="2000" spc="-10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파일명을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바꾸는 </a:t>
            </a:r>
            <a:r>
              <a:rPr lang="ko-KR" altLang="en-US" sz="2000" spc="-86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명령 </a:t>
            </a:r>
            <a:r>
              <a:rPr lang="en-US" altLang="ko-KR" sz="2000" spc="-103" dirty="0">
                <a:solidFill>
                  <a:srgbClr val="0070C0"/>
                </a:solidFill>
                <a:latin typeface="+mn-ea"/>
                <a:cs typeface="Book Antiqua"/>
              </a:rPr>
              <a:t>(</a:t>
            </a:r>
            <a:r>
              <a:rPr lang="ko-KR" altLang="en-US" sz="2000" spc="-10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예</a:t>
            </a:r>
            <a:r>
              <a:rPr lang="en-US" altLang="ko-KR" sz="2000" spc="-103" dirty="0">
                <a:solidFill>
                  <a:srgbClr val="0070C0"/>
                </a:solidFill>
                <a:latin typeface="+mn-ea"/>
                <a:cs typeface="Book Antiqua"/>
              </a:rPr>
              <a:t>: </a:t>
            </a:r>
            <a:r>
              <a:rPr lang="en-US" altLang="ko-KR" sz="2000" spc="-236" dirty="0">
                <a:solidFill>
                  <a:srgbClr val="0070C0"/>
                </a:solidFill>
                <a:latin typeface="+mn-ea"/>
                <a:cs typeface="Book Antiqua"/>
              </a:rPr>
              <a:t>mv </a:t>
            </a:r>
            <a:r>
              <a:rPr lang="en-US" altLang="ko-KR" sz="2000" spc="-132" dirty="0">
                <a:solidFill>
                  <a:srgbClr val="0070C0"/>
                </a:solidFill>
                <a:latin typeface="+mn-ea"/>
                <a:cs typeface="Book Antiqua"/>
              </a:rPr>
              <a:t>a.txt </a:t>
            </a:r>
            <a:r>
              <a:rPr lang="en-US" altLang="ko-KR" sz="2000" spc="-136" dirty="0">
                <a:solidFill>
                  <a:srgbClr val="0070C0"/>
                </a:solidFill>
                <a:latin typeface="+mn-ea"/>
                <a:cs typeface="Book Antiqua"/>
              </a:rPr>
              <a:t>b.txt </a:t>
            </a:r>
            <a:r>
              <a:rPr lang="en-US" altLang="ko-KR" sz="2000" spc="-73" dirty="0">
                <a:solidFill>
                  <a:srgbClr val="0070C0"/>
                </a:solidFill>
                <a:latin typeface="+mn-ea"/>
                <a:cs typeface="Book Antiqua"/>
              </a:rPr>
              <a:t>:  </a:t>
            </a:r>
            <a:r>
              <a:rPr lang="en-US" altLang="ko-KR" sz="2000" spc="-123" dirty="0">
                <a:solidFill>
                  <a:srgbClr val="0070C0"/>
                </a:solidFill>
                <a:latin typeface="+mn-ea"/>
                <a:cs typeface="Book Antiqua"/>
              </a:rPr>
              <a:t>a.txt</a:t>
            </a:r>
            <a:r>
              <a:rPr lang="ko-KR" altLang="en-US" sz="2000" spc="-12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파일명을 </a:t>
            </a:r>
            <a:r>
              <a:rPr lang="en-US" altLang="ko-KR" sz="2000" spc="-127" dirty="0">
                <a:solidFill>
                  <a:srgbClr val="0070C0"/>
                </a:solidFill>
                <a:latin typeface="+mn-ea"/>
                <a:cs typeface="Book Antiqua"/>
              </a:rPr>
              <a:t>b.txt</a:t>
            </a:r>
            <a:r>
              <a:rPr lang="ko-KR" altLang="en-US" sz="2000" spc="-127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로</a:t>
            </a:r>
            <a:r>
              <a:rPr lang="ko-KR" altLang="en-US" sz="2000" spc="7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11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바꿈</a:t>
            </a:r>
            <a:r>
              <a:rPr lang="en-US" altLang="ko-KR" sz="2000" spc="-113" dirty="0" smtClean="0">
                <a:solidFill>
                  <a:srgbClr val="0070C0"/>
                </a:solidFill>
                <a:latin typeface="+mn-ea"/>
                <a:cs typeface="Book Antiqua"/>
              </a:rPr>
              <a:t>)</a:t>
            </a:r>
            <a:endParaRPr lang="ko-KR" altLang="en-US" sz="2000" dirty="0">
              <a:solidFill>
                <a:srgbClr val="0070C0"/>
              </a:solidFill>
              <a:latin typeface="+mn-ea"/>
              <a:cs typeface="Book Antiqu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800100" y="1631321"/>
            <a:ext cx="8739326" cy="1932474"/>
            <a:chOff x="800100" y="1298812"/>
            <a:chExt cx="8739326" cy="1932474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100" y="1298812"/>
              <a:ext cx="3108975" cy="1088141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100" y="2377573"/>
              <a:ext cx="8739326" cy="8537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730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EE793816-663B-527D-FC37-64D14523370B}"/>
              </a:ext>
            </a:extLst>
          </p:cNvPr>
          <p:cNvGrpSpPr/>
          <p:nvPr/>
        </p:nvGrpSpPr>
        <p:grpSpPr>
          <a:xfrm>
            <a:off x="242124" y="257735"/>
            <a:ext cx="11703346" cy="6427694"/>
            <a:chOff x="242124" y="257735"/>
            <a:chExt cx="11703346" cy="6427694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9830FE48-2E9A-C1CB-53F6-A772F81702ED}"/>
                </a:ext>
              </a:extLst>
            </p:cNvPr>
            <p:cNvSpPr/>
            <p:nvPr/>
          </p:nvSpPr>
          <p:spPr>
            <a:xfrm>
              <a:off x="242125" y="741829"/>
              <a:ext cx="11703345" cy="5943600"/>
            </a:xfrm>
            <a:custGeom>
              <a:avLst/>
              <a:gdLst>
                <a:gd name="connsiteX0" fmla="*/ 0 w 11703345"/>
                <a:gd name="connsiteY0" fmla="*/ 0 h 5943600"/>
                <a:gd name="connsiteX1" fmla="*/ 116441 w 11703345"/>
                <a:gd name="connsiteY1" fmla="*/ 0 h 5943600"/>
                <a:gd name="connsiteX2" fmla="*/ 1258979 w 11703345"/>
                <a:gd name="connsiteY2" fmla="*/ 0 h 5943600"/>
                <a:gd name="connsiteX3" fmla="*/ 11591308 w 11703345"/>
                <a:gd name="connsiteY3" fmla="*/ 0 h 5943600"/>
                <a:gd name="connsiteX4" fmla="*/ 11703345 w 11703345"/>
                <a:gd name="connsiteY4" fmla="*/ 112037 h 5943600"/>
                <a:gd name="connsiteX5" fmla="*/ 11703345 w 11703345"/>
                <a:gd name="connsiteY5" fmla="*/ 5831563 h 5943600"/>
                <a:gd name="connsiteX6" fmla="*/ 11591308 w 11703345"/>
                <a:gd name="connsiteY6" fmla="*/ 5943600 h 5943600"/>
                <a:gd name="connsiteX7" fmla="*/ 116441 w 11703345"/>
                <a:gd name="connsiteY7" fmla="*/ 5943600 h 5943600"/>
                <a:gd name="connsiteX8" fmla="*/ 4404 w 11703345"/>
                <a:gd name="connsiteY8" fmla="*/ 5831563 h 5943600"/>
                <a:gd name="connsiteX9" fmla="*/ 4404 w 11703345"/>
                <a:gd name="connsiteY9" fmla="*/ 1851463 h 5943600"/>
                <a:gd name="connsiteX10" fmla="*/ 0 w 11703345"/>
                <a:gd name="connsiteY10" fmla="*/ 1851463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03345" h="5943600">
                  <a:moveTo>
                    <a:pt x="0" y="0"/>
                  </a:moveTo>
                  <a:lnTo>
                    <a:pt x="116441" y="0"/>
                  </a:lnTo>
                  <a:lnTo>
                    <a:pt x="1258979" y="0"/>
                  </a:lnTo>
                  <a:lnTo>
                    <a:pt x="11591308" y="0"/>
                  </a:lnTo>
                  <a:cubicBezTo>
                    <a:pt x="11653184" y="0"/>
                    <a:pt x="11703345" y="50161"/>
                    <a:pt x="11703345" y="112037"/>
                  </a:cubicBezTo>
                  <a:lnTo>
                    <a:pt x="11703345" y="5831563"/>
                  </a:lnTo>
                  <a:cubicBezTo>
                    <a:pt x="11703345" y="5893439"/>
                    <a:pt x="11653184" y="5943600"/>
                    <a:pt x="11591308" y="5943600"/>
                  </a:cubicBezTo>
                  <a:lnTo>
                    <a:pt x="116441" y="5943600"/>
                  </a:lnTo>
                  <a:cubicBezTo>
                    <a:pt x="54565" y="5943600"/>
                    <a:pt x="4404" y="5893439"/>
                    <a:pt x="4404" y="5831563"/>
                  </a:cubicBezTo>
                  <a:lnTo>
                    <a:pt x="4404" y="1851463"/>
                  </a:lnTo>
                  <a:lnTo>
                    <a:pt x="0" y="1851463"/>
                  </a:lnTo>
                  <a:close/>
                </a:path>
              </a:pathLst>
            </a:custGeom>
            <a:solidFill>
              <a:srgbClr val="FFFEFF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innerShdw dist="139700" dir="8100000">
                <a:schemeClr val="accent5">
                  <a:lumMod val="75000"/>
                  <a:alpha val="27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F5284178-F8B2-EE80-85C3-8E4B914FB610}"/>
                </a:ext>
              </a:extLst>
            </p:cNvPr>
            <p:cNvSpPr/>
            <p:nvPr/>
          </p:nvSpPr>
          <p:spPr>
            <a:xfrm>
              <a:off x="242124" y="257735"/>
              <a:ext cx="11703344" cy="708212"/>
            </a:xfrm>
            <a:custGeom>
              <a:avLst/>
              <a:gdLst>
                <a:gd name="connsiteX0" fmla="*/ 118038 w 11703344"/>
                <a:gd name="connsiteY0" fmla="*/ 0 h 708212"/>
                <a:gd name="connsiteX1" fmla="*/ 122442 w 11703344"/>
                <a:gd name="connsiteY1" fmla="*/ 0 h 708212"/>
                <a:gd name="connsiteX2" fmla="*/ 2750591 w 11703344"/>
                <a:gd name="connsiteY2" fmla="*/ 0 h 708212"/>
                <a:gd name="connsiteX3" fmla="*/ 3668913 w 11703344"/>
                <a:gd name="connsiteY3" fmla="*/ 0 h 708212"/>
                <a:gd name="connsiteX4" fmla="*/ 3786952 w 11703344"/>
                <a:gd name="connsiteY4" fmla="*/ 118038 h 708212"/>
                <a:gd name="connsiteX5" fmla="*/ 3786952 w 11703344"/>
                <a:gd name="connsiteY5" fmla="*/ 322863 h 708212"/>
                <a:gd name="connsiteX6" fmla="*/ 3799398 w 11703344"/>
                <a:gd name="connsiteY6" fmla="*/ 384513 h 708212"/>
                <a:gd name="connsiteX7" fmla="*/ 3949630 w 11703344"/>
                <a:gd name="connsiteY7" fmla="*/ 484094 h 708212"/>
                <a:gd name="connsiteX8" fmla="*/ 3980867 w 11703344"/>
                <a:gd name="connsiteY8" fmla="*/ 484094 h 708212"/>
                <a:gd name="connsiteX9" fmla="*/ 11600250 w 11703344"/>
                <a:gd name="connsiteY9" fmla="*/ 484094 h 708212"/>
                <a:gd name="connsiteX10" fmla="*/ 11703344 w 11703344"/>
                <a:gd name="connsiteY10" fmla="*/ 587188 h 708212"/>
                <a:gd name="connsiteX11" fmla="*/ 11703344 w 11703344"/>
                <a:gd name="connsiteY11" fmla="*/ 708212 h 708212"/>
                <a:gd name="connsiteX12" fmla="*/ 3980867 w 11703344"/>
                <a:gd name="connsiteY12" fmla="*/ 708212 h 708212"/>
                <a:gd name="connsiteX13" fmla="*/ 3786952 w 11703344"/>
                <a:gd name="connsiteY13" fmla="*/ 708212 h 708212"/>
                <a:gd name="connsiteX14" fmla="*/ 3254727 w 11703344"/>
                <a:gd name="connsiteY14" fmla="*/ 708212 h 708212"/>
                <a:gd name="connsiteX15" fmla="*/ 3061230 w 11703344"/>
                <a:gd name="connsiteY15" fmla="*/ 708212 h 708212"/>
                <a:gd name="connsiteX16" fmla="*/ 2868629 w 11703344"/>
                <a:gd name="connsiteY16" fmla="*/ 708212 h 708212"/>
                <a:gd name="connsiteX17" fmla="*/ 2335090 w 11703344"/>
                <a:gd name="connsiteY17" fmla="*/ 708212 h 708212"/>
                <a:gd name="connsiteX18" fmla="*/ 4404 w 11703344"/>
                <a:gd name="connsiteY18" fmla="*/ 708212 h 708212"/>
                <a:gd name="connsiteX19" fmla="*/ 4403 w 11703344"/>
                <a:gd name="connsiteY19" fmla="*/ 708212 h 708212"/>
                <a:gd name="connsiteX20" fmla="*/ 0 w 11703344"/>
                <a:gd name="connsiteY20" fmla="*/ 708212 h 708212"/>
                <a:gd name="connsiteX21" fmla="*/ 0 w 11703344"/>
                <a:gd name="connsiteY21" fmla="*/ 118038 h 708212"/>
                <a:gd name="connsiteX22" fmla="*/ 118038 w 11703344"/>
                <a:gd name="connsiteY22" fmla="*/ 0 h 70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703344" h="708212">
                  <a:moveTo>
                    <a:pt x="118038" y="0"/>
                  </a:moveTo>
                  <a:lnTo>
                    <a:pt x="122442" y="0"/>
                  </a:lnTo>
                  <a:lnTo>
                    <a:pt x="2750591" y="0"/>
                  </a:lnTo>
                  <a:lnTo>
                    <a:pt x="3668913" y="0"/>
                  </a:lnTo>
                  <a:cubicBezTo>
                    <a:pt x="3734105" y="0"/>
                    <a:pt x="3786952" y="52847"/>
                    <a:pt x="3786952" y="118038"/>
                  </a:cubicBezTo>
                  <a:lnTo>
                    <a:pt x="3786952" y="322863"/>
                  </a:lnTo>
                  <a:lnTo>
                    <a:pt x="3799398" y="384513"/>
                  </a:lnTo>
                  <a:cubicBezTo>
                    <a:pt x="3824150" y="443033"/>
                    <a:pt x="3882095" y="484094"/>
                    <a:pt x="3949630" y="484094"/>
                  </a:cubicBezTo>
                  <a:lnTo>
                    <a:pt x="3980867" y="484094"/>
                  </a:lnTo>
                  <a:lnTo>
                    <a:pt x="11600250" y="484094"/>
                  </a:lnTo>
                  <a:cubicBezTo>
                    <a:pt x="11657187" y="484094"/>
                    <a:pt x="11703344" y="530251"/>
                    <a:pt x="11703344" y="587188"/>
                  </a:cubicBezTo>
                  <a:lnTo>
                    <a:pt x="11703344" y="708212"/>
                  </a:lnTo>
                  <a:lnTo>
                    <a:pt x="3980867" y="708212"/>
                  </a:lnTo>
                  <a:lnTo>
                    <a:pt x="3786952" y="708212"/>
                  </a:lnTo>
                  <a:lnTo>
                    <a:pt x="3254727" y="708212"/>
                  </a:lnTo>
                  <a:lnTo>
                    <a:pt x="3061230" y="708212"/>
                  </a:lnTo>
                  <a:lnTo>
                    <a:pt x="2868629" y="708212"/>
                  </a:lnTo>
                  <a:lnTo>
                    <a:pt x="2335090" y="708212"/>
                  </a:lnTo>
                  <a:lnTo>
                    <a:pt x="4404" y="708212"/>
                  </a:lnTo>
                  <a:lnTo>
                    <a:pt x="4403" y="708212"/>
                  </a:lnTo>
                  <a:lnTo>
                    <a:pt x="0" y="708212"/>
                  </a:lnTo>
                  <a:lnTo>
                    <a:pt x="0" y="118038"/>
                  </a:lnTo>
                  <a:cubicBezTo>
                    <a:pt x="0" y="52847"/>
                    <a:pt x="52847" y="0"/>
                    <a:pt x="118038" y="0"/>
                  </a:cubicBezTo>
                  <a:close/>
                </a:path>
              </a:pathLst>
            </a:custGeom>
            <a:solidFill>
              <a:srgbClr val="EEF1F8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889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ECBD4829-C11C-E6F8-4535-915FC92F5EA5}"/>
                </a:ext>
              </a:extLst>
            </p:cNvPr>
            <p:cNvGrpSpPr/>
            <p:nvPr/>
          </p:nvGrpSpPr>
          <p:grpSpPr>
            <a:xfrm>
              <a:off x="11452826" y="823685"/>
              <a:ext cx="342682" cy="72000"/>
              <a:chOff x="11452826" y="861785"/>
              <a:chExt cx="342682" cy="72000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96A37265-F1DA-3279-227C-FE918A987AD7}"/>
                  </a:ext>
                </a:extLst>
              </p:cNvPr>
              <p:cNvSpPr/>
              <p:nvPr/>
            </p:nvSpPr>
            <p:spPr>
              <a:xfrm>
                <a:off x="11452826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6981B2DD-7B75-4C7F-5761-0781ADC838FA}"/>
                  </a:ext>
                </a:extLst>
              </p:cNvPr>
              <p:cNvSpPr/>
              <p:nvPr/>
            </p:nvSpPr>
            <p:spPr>
              <a:xfrm>
                <a:off x="11588167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xmlns="" id="{0C247F3F-39DC-5651-5435-E36E458B9C3B}"/>
                  </a:ext>
                </a:extLst>
              </p:cNvPr>
              <p:cNvSpPr/>
              <p:nvPr/>
            </p:nvSpPr>
            <p:spPr>
              <a:xfrm>
                <a:off x="11723508" y="861785"/>
                <a:ext cx="72000" cy="720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noFill/>
              </a:ln>
              <a:effectLst>
                <a:outerShdw dist="25400" dir="5400000" algn="t" rotWithShape="0">
                  <a:schemeClr val="accent5">
                    <a:lumMod val="75000"/>
                    <a:alpha val="19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F14ABF3-B4B5-A3F9-A9A8-56F424F420A2}"/>
              </a:ext>
            </a:extLst>
          </p:cNvPr>
          <p:cNvSpPr txBox="1"/>
          <p:nvPr/>
        </p:nvSpPr>
        <p:spPr>
          <a:xfrm>
            <a:off x="950757" y="334375"/>
            <a:ext cx="3092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b="1" kern="0" dirty="0">
                <a:ln w="6350">
                  <a:noFill/>
                </a:ln>
                <a:solidFill>
                  <a:srgbClr val="5B9BD5">
                    <a:lumMod val="75000"/>
                  </a:srgbClr>
                </a:solidFill>
                <a:latin typeface="+mn-ea"/>
              </a:rPr>
              <a:t>실습하기</a:t>
            </a:r>
            <a:endParaRPr lang="en-US" altLang="ko-KR" sz="2800" b="1" kern="0" dirty="0">
              <a:ln w="6350">
                <a:noFill/>
              </a:ln>
              <a:solidFill>
                <a:srgbClr val="5B9BD5">
                  <a:lumMod val="75000"/>
                </a:srgbClr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31062A5-DAB9-998B-7985-C424FE2DB975}"/>
              </a:ext>
            </a:extLst>
          </p:cNvPr>
          <p:cNvGrpSpPr/>
          <p:nvPr/>
        </p:nvGrpSpPr>
        <p:grpSpPr>
          <a:xfrm>
            <a:off x="410779" y="408964"/>
            <a:ext cx="389321" cy="389321"/>
            <a:chOff x="410779" y="408964"/>
            <a:chExt cx="389321" cy="389321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97913F89-A988-F4D4-AA68-5D2AA92A0187}"/>
                </a:ext>
              </a:extLst>
            </p:cNvPr>
            <p:cNvSpPr/>
            <p:nvPr/>
          </p:nvSpPr>
          <p:spPr>
            <a:xfrm>
              <a:off x="410779" y="408964"/>
              <a:ext cx="389321" cy="389321"/>
            </a:xfrm>
            <a:prstGeom prst="ellipse">
              <a:avLst/>
            </a:prstGeom>
            <a:solidFill>
              <a:srgbClr val="26D1A5"/>
            </a:solidFill>
            <a:ln w="25400">
              <a:solidFill>
                <a:schemeClr val="accent5">
                  <a:lumMod val="75000"/>
                </a:schemeClr>
              </a:solidFill>
            </a:ln>
            <a:effectLst>
              <a:outerShdw dist="38100" dir="5400000" algn="t" rotWithShape="0">
                <a:schemeClr val="accent5">
                  <a:lumMod val="75000"/>
                  <a:alpha val="1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xmlns="" id="{C2BE922E-0639-3625-720F-8775541CDE15}"/>
                </a:ext>
              </a:extLst>
            </p:cNvPr>
            <p:cNvSpPr/>
            <p:nvPr/>
          </p:nvSpPr>
          <p:spPr>
            <a:xfrm>
              <a:off x="587439" y="477624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7BAA0826-3285-74B3-68A8-942B7733D076}"/>
                </a:ext>
              </a:extLst>
            </p:cNvPr>
            <p:cNvSpPr/>
            <p:nvPr/>
          </p:nvSpPr>
          <p:spPr>
            <a:xfrm rot="16200000">
              <a:off x="587439" y="477625"/>
              <a:ext cx="36000" cy="25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819482"/>
            <a:ext cx="6112867" cy="219941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00100" y="4406925"/>
            <a:ext cx="10438708" cy="1655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27" marR="4611" indent="139471" algn="just" defTabSz="829909">
              <a:lnSpc>
                <a:spcPct val="126899"/>
              </a:lnSpc>
              <a:spcBef>
                <a:spcPts val="290"/>
              </a:spcBef>
            </a:pPr>
            <a:r>
              <a:rPr lang="ko-KR" altLang="en-US" sz="2000" spc="45" dirty="0">
                <a:solidFill>
                  <a:srgbClr val="0070C0"/>
                </a:solidFill>
                <a:latin typeface="+mn-ea"/>
                <a:cs typeface="Tahoma"/>
              </a:rPr>
              <a:t>∙</a:t>
            </a:r>
            <a:r>
              <a:rPr lang="en-US" altLang="ko-KR" sz="2000" spc="45" dirty="0">
                <a:solidFill>
                  <a:srgbClr val="0070C0"/>
                </a:solidFill>
                <a:latin typeface="+mn-ea"/>
                <a:cs typeface="Book Antiqua"/>
              </a:rPr>
              <a:t>mv </a:t>
            </a:r>
            <a:r>
              <a:rPr lang="en-US" altLang="ko-KR" sz="2000" spc="-168" dirty="0">
                <a:solidFill>
                  <a:srgbClr val="0070C0"/>
                </a:solidFill>
                <a:latin typeface="+mn-ea"/>
                <a:cs typeface="Book Antiqua"/>
              </a:rPr>
              <a:t>filename</a:t>
            </a:r>
            <a:r>
              <a:rPr lang="ko-KR" altLang="en-US" sz="2000" spc="5" dirty="0">
                <a:solidFill>
                  <a:srgbClr val="0070C0"/>
                </a:solidFill>
                <a:latin typeface="+mn-ea"/>
                <a:cs typeface="Book Antiqua"/>
              </a:rPr>
              <a:t> </a:t>
            </a:r>
            <a:r>
              <a:rPr lang="en-US" altLang="ko-KR" sz="2000" spc="-195" dirty="0" err="1">
                <a:solidFill>
                  <a:srgbClr val="0070C0"/>
                </a:solidFill>
                <a:latin typeface="+mn-ea"/>
                <a:cs typeface="Book Antiqua"/>
              </a:rPr>
              <a:t>dirName</a:t>
            </a:r>
            <a:r>
              <a:rPr lang="en-US" altLang="ko-KR" sz="2000" spc="-195" dirty="0">
                <a:solidFill>
                  <a:srgbClr val="0070C0"/>
                </a:solidFill>
                <a:latin typeface="+mn-ea"/>
                <a:cs typeface="Book Antiqua"/>
              </a:rPr>
              <a:t> </a:t>
            </a:r>
            <a:r>
              <a:rPr lang="en-US" altLang="ko-KR" sz="2000" spc="-73" dirty="0">
                <a:solidFill>
                  <a:srgbClr val="0070C0"/>
                </a:solidFill>
                <a:latin typeface="+mn-ea"/>
                <a:cs typeface="Book Antiqua"/>
              </a:rPr>
              <a:t>: </a:t>
            </a:r>
            <a:r>
              <a:rPr lang="ko-KR" altLang="en-US" sz="2000" spc="-10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파일을 </a:t>
            </a:r>
            <a:r>
              <a:rPr lang="ko-KR" altLang="en-US" sz="2000" spc="-86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해당 </a:t>
            </a:r>
            <a:r>
              <a:rPr lang="ko-KR" altLang="en-US" sz="2000" spc="-109" dirty="0" err="1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디렉토리로</a:t>
            </a:r>
            <a:r>
              <a:rPr lang="ko-KR" altLang="en-US" sz="2000" spc="-109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10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보냄</a:t>
            </a:r>
            <a:r>
              <a:rPr lang="en-US" altLang="ko-KR" sz="2000" spc="-103" dirty="0">
                <a:solidFill>
                  <a:srgbClr val="0070C0"/>
                </a:solidFill>
                <a:latin typeface="+mn-ea"/>
                <a:cs typeface="Book Antiqua"/>
              </a:rPr>
              <a:t>. </a:t>
            </a:r>
            <a:r>
              <a:rPr lang="ko-KR" altLang="en-US" sz="2000" spc="-86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뒤의 </a:t>
            </a:r>
            <a:r>
              <a:rPr lang="ko-KR" altLang="en-US" sz="2000" spc="-10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인자가 </a:t>
            </a:r>
            <a:r>
              <a:rPr lang="ko-KR" altLang="en-US" sz="2000" spc="-10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파일명이 </a:t>
            </a:r>
            <a:r>
              <a:rPr lang="ko-KR" altLang="en-US" sz="2000" spc="-10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아니라 </a:t>
            </a:r>
            <a:r>
              <a:rPr lang="ko-KR" altLang="en-US" sz="2000" spc="-109" dirty="0" err="1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디렉토리명인</a:t>
            </a:r>
            <a:r>
              <a:rPr lang="ko-KR" altLang="en-US" sz="2000" spc="-109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82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경우 해당 </a:t>
            </a:r>
            <a:r>
              <a:rPr lang="ko-KR" altLang="en-US" sz="2000" spc="-103" dirty="0" err="1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디렉토리</a:t>
            </a:r>
            <a:r>
              <a:rPr lang="ko-KR" altLang="en-US" sz="2000" spc="-10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 </a:t>
            </a:r>
            <a:r>
              <a:rPr lang="ko-KR" altLang="en-US" sz="2000" spc="-5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에 </a:t>
            </a:r>
            <a:r>
              <a:rPr lang="ko-KR" altLang="en-US" sz="2000" spc="-10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파일을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옮기는 결과가 </a:t>
            </a:r>
            <a:r>
              <a:rPr lang="ko-KR" altLang="en-US" sz="2000" spc="-5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됨 </a:t>
            </a:r>
            <a:r>
              <a:rPr lang="en-US" altLang="ko-KR" sz="2000" spc="-103" dirty="0">
                <a:solidFill>
                  <a:srgbClr val="0070C0"/>
                </a:solidFill>
                <a:latin typeface="+mn-ea"/>
                <a:cs typeface="Book Antiqua"/>
              </a:rPr>
              <a:t>(</a:t>
            </a:r>
            <a:r>
              <a:rPr lang="ko-KR" altLang="en-US" sz="2000" spc="-10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예</a:t>
            </a:r>
            <a:r>
              <a:rPr lang="en-US" altLang="ko-KR" sz="2000" spc="-103" dirty="0">
                <a:solidFill>
                  <a:srgbClr val="0070C0"/>
                </a:solidFill>
                <a:latin typeface="+mn-ea"/>
                <a:cs typeface="Book Antiqua"/>
              </a:rPr>
              <a:t>: </a:t>
            </a:r>
            <a:r>
              <a:rPr lang="en-US" altLang="ko-KR" sz="2000" spc="-227" dirty="0">
                <a:solidFill>
                  <a:srgbClr val="0070C0"/>
                </a:solidFill>
                <a:latin typeface="+mn-ea"/>
                <a:cs typeface="Book Antiqua"/>
              </a:rPr>
              <a:t>mv </a:t>
            </a:r>
            <a:r>
              <a:rPr lang="en-US" altLang="ko-KR" sz="2000" spc="-132" dirty="0">
                <a:solidFill>
                  <a:srgbClr val="0070C0"/>
                </a:solidFill>
                <a:latin typeface="+mn-ea"/>
                <a:cs typeface="Book Antiqua"/>
              </a:rPr>
              <a:t>a.txt </a:t>
            </a:r>
            <a:r>
              <a:rPr lang="en-US" altLang="ko-KR" sz="2000" spc="-150" dirty="0" err="1">
                <a:solidFill>
                  <a:srgbClr val="0070C0"/>
                </a:solidFill>
                <a:latin typeface="+mn-ea"/>
                <a:cs typeface="Book Antiqua"/>
              </a:rPr>
              <a:t>adir</a:t>
            </a:r>
            <a:r>
              <a:rPr lang="en-US" altLang="ko-KR" sz="2000" spc="-150" dirty="0">
                <a:solidFill>
                  <a:srgbClr val="0070C0"/>
                </a:solidFill>
                <a:latin typeface="+mn-ea"/>
                <a:cs typeface="Book Antiqua"/>
              </a:rPr>
              <a:t> </a:t>
            </a:r>
            <a:r>
              <a:rPr lang="en-US" altLang="ko-KR" sz="2000" spc="-73" dirty="0">
                <a:solidFill>
                  <a:srgbClr val="0070C0"/>
                </a:solidFill>
                <a:latin typeface="+mn-ea"/>
                <a:cs typeface="Book Antiqua"/>
              </a:rPr>
              <a:t>: </a:t>
            </a:r>
            <a:r>
              <a:rPr lang="en-US" altLang="ko-KR" sz="2000" spc="-127" dirty="0">
                <a:solidFill>
                  <a:srgbClr val="0070C0"/>
                </a:solidFill>
                <a:latin typeface="+mn-ea"/>
                <a:cs typeface="Book Antiqua"/>
              </a:rPr>
              <a:t>a.txt</a:t>
            </a:r>
            <a:r>
              <a:rPr lang="ko-KR" altLang="en-US" sz="2000" spc="-127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파일을 </a:t>
            </a:r>
            <a:r>
              <a:rPr lang="en-US" altLang="ko-KR" sz="2000" spc="-136" dirty="0" err="1">
                <a:solidFill>
                  <a:srgbClr val="0070C0"/>
                </a:solidFill>
                <a:latin typeface="+mn-ea"/>
                <a:cs typeface="Book Antiqua"/>
              </a:rPr>
              <a:t>adir</a:t>
            </a:r>
            <a:r>
              <a:rPr lang="ko-KR" altLang="en-US" sz="2000" spc="-136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의 </a:t>
            </a:r>
            <a:r>
              <a:rPr lang="ko-KR" altLang="en-US" sz="2000" spc="-109" dirty="0" err="1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디렉토리로</a:t>
            </a:r>
            <a:r>
              <a:rPr lang="ko-KR" altLang="en-US" sz="2000" spc="-109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옮기는 </a:t>
            </a:r>
            <a:r>
              <a:rPr lang="ko-KR" altLang="en-US" sz="2000" spc="-10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명령이며 </a:t>
            </a:r>
            <a:r>
              <a:rPr lang="ko-KR" altLang="en-US" sz="2000" spc="-82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결국 </a:t>
            </a:r>
            <a:r>
              <a:rPr lang="en-US" altLang="ko-KR" sz="2000" spc="-227" dirty="0">
                <a:solidFill>
                  <a:srgbClr val="0070C0"/>
                </a:solidFill>
                <a:latin typeface="+mn-ea"/>
                <a:cs typeface="Book Antiqua"/>
              </a:rPr>
              <a:t>mv </a:t>
            </a:r>
            <a:r>
              <a:rPr lang="en-US" altLang="ko-KR" sz="2000" spc="-132" dirty="0">
                <a:solidFill>
                  <a:srgbClr val="0070C0"/>
                </a:solidFill>
                <a:latin typeface="+mn-ea"/>
                <a:cs typeface="Book Antiqua"/>
              </a:rPr>
              <a:t>a.txt </a:t>
            </a:r>
            <a:r>
              <a:rPr lang="en-US" altLang="ko-KR" sz="2000" spc="-145" dirty="0" err="1">
                <a:solidFill>
                  <a:srgbClr val="0070C0"/>
                </a:solidFill>
                <a:latin typeface="+mn-ea"/>
                <a:cs typeface="Book Antiqua"/>
              </a:rPr>
              <a:t>adir</a:t>
            </a:r>
            <a:r>
              <a:rPr lang="en-US" altLang="ko-KR" sz="2000" spc="-145" dirty="0">
                <a:solidFill>
                  <a:srgbClr val="0070C0"/>
                </a:solidFill>
                <a:latin typeface="+mn-ea"/>
                <a:cs typeface="Book Antiqua"/>
              </a:rPr>
              <a:t>/a.txt</a:t>
            </a:r>
            <a:r>
              <a:rPr lang="ko-KR" altLang="en-US" sz="2000" spc="-14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와  </a:t>
            </a:r>
            <a:r>
              <a:rPr lang="ko-KR" altLang="en-US" sz="2000" spc="-86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같은</a:t>
            </a:r>
            <a:r>
              <a:rPr lang="ko-KR" altLang="en-US" sz="2000" spc="-27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10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명령으로</a:t>
            </a:r>
            <a:r>
              <a:rPr lang="ko-KR" altLang="en-US" sz="2000" spc="-2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5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뒤</a:t>
            </a:r>
            <a:r>
              <a:rPr lang="ko-KR" altLang="en-US" sz="2000" spc="-32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인자의</a:t>
            </a:r>
            <a:r>
              <a:rPr lang="ko-KR" altLang="en-US" sz="2000" spc="-2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en-US" altLang="ko-KR" sz="2000" spc="-123" dirty="0">
                <a:solidFill>
                  <a:srgbClr val="0070C0"/>
                </a:solidFill>
                <a:latin typeface="+mn-ea"/>
                <a:cs typeface="Book Antiqua"/>
              </a:rPr>
              <a:t>a.txt</a:t>
            </a:r>
            <a:r>
              <a:rPr lang="ko-KR" altLang="en-US" sz="2000" spc="-12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가</a:t>
            </a:r>
            <a:r>
              <a:rPr lang="ko-KR" altLang="en-US" sz="2000" spc="-2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생략된</a:t>
            </a:r>
            <a:r>
              <a:rPr lang="ko-KR" altLang="en-US" sz="2000" spc="-2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100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것으로</a:t>
            </a:r>
            <a:r>
              <a:rPr lang="ko-KR" altLang="en-US" sz="2000" spc="-27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95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인식된</a:t>
            </a:r>
            <a:r>
              <a:rPr lang="ko-KR" altLang="en-US" sz="2000" spc="-2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 </a:t>
            </a:r>
            <a:r>
              <a:rPr lang="ko-KR" altLang="en-US" sz="2000" spc="-103" dirty="0">
                <a:solidFill>
                  <a:srgbClr val="0070C0"/>
                </a:solidFill>
                <a:latin typeface="+mn-ea"/>
                <a:cs typeface="함초롬바탕" panose="02030604000101010101" pitchFamily="18" charset="-127"/>
              </a:rPr>
              <a:t>것</a:t>
            </a:r>
            <a:r>
              <a:rPr lang="en-US" altLang="ko-KR" sz="2000" spc="-103" dirty="0" smtClean="0">
                <a:solidFill>
                  <a:srgbClr val="0070C0"/>
                </a:solidFill>
                <a:latin typeface="+mn-ea"/>
                <a:cs typeface="Book Antiqua"/>
              </a:rPr>
              <a:t>)</a:t>
            </a:r>
            <a:endParaRPr lang="ko-KR" altLang="en-US" sz="2000" dirty="0">
              <a:solidFill>
                <a:srgbClr val="0070C0"/>
              </a:solidFill>
              <a:latin typeface="+mn-e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5079590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689</Words>
  <Application>Microsoft Office PowerPoint</Application>
  <PresentationFormat>와이드스크린</PresentationFormat>
  <Paragraphs>74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SimSun</vt:lpstr>
      <vt:lpstr>맑은 고딕</vt:lpstr>
      <vt:lpstr>함초롬바탕</vt:lpstr>
      <vt:lpstr>Arial</vt:lpstr>
      <vt:lpstr>Book Antiqua</vt:lpstr>
      <vt:lpstr>Consolas</vt:lpstr>
      <vt:lpstr>Tahoma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51</cp:revision>
  <dcterms:created xsi:type="dcterms:W3CDTF">2023-01-25T15:29:29Z</dcterms:created>
  <dcterms:modified xsi:type="dcterms:W3CDTF">2023-04-12T12:51:17Z</dcterms:modified>
</cp:coreProperties>
</file>