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8" r:id="rId9"/>
    <p:sldId id="269" r:id="rId10"/>
    <p:sldId id="262" r:id="rId11"/>
    <p:sldId id="263" r:id="rId12"/>
    <p:sldId id="270" r:id="rId13"/>
    <p:sldId id="274" r:id="rId14"/>
    <p:sldId id="276" r:id="rId15"/>
    <p:sldId id="271" r:id="rId16"/>
    <p:sldId id="272" r:id="rId17"/>
    <p:sldId id="275" r:id="rId18"/>
    <p:sldId id="273" r:id="rId19"/>
    <p:sldId id="264" r:id="rId20"/>
    <p:sldId id="277" r:id="rId21"/>
    <p:sldId id="26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6F2"/>
    <a:srgbClr val="4B65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2540-71EA-4D03-9DE9-11F97D8D513E}" type="datetimeFigureOut">
              <a:rPr lang="ko-KR" altLang="en-US" smtClean="0"/>
              <a:t>2024-05-17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AB36-77C4-46B0-A5A0-65FFFB71A6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13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2540-71EA-4D03-9DE9-11F97D8D513E}" type="datetimeFigureOut">
              <a:rPr lang="ko-KR" altLang="en-US" smtClean="0"/>
              <a:t>2024-05-17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AB36-77C4-46B0-A5A0-65FFFB71A6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207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2540-71EA-4D03-9DE9-11F97D8D513E}" type="datetimeFigureOut">
              <a:rPr lang="ko-KR" altLang="en-US" smtClean="0"/>
              <a:t>2024-05-17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AB36-77C4-46B0-A5A0-65FFFB71A6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31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2540-71EA-4D03-9DE9-11F97D8D513E}" type="datetimeFigureOut">
              <a:rPr lang="ko-KR" altLang="en-US" smtClean="0"/>
              <a:t>2024-05-17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AB36-77C4-46B0-A5A0-65FFFB71A6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12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2540-71EA-4D03-9DE9-11F97D8D513E}" type="datetimeFigureOut">
              <a:rPr lang="ko-KR" altLang="en-US" smtClean="0"/>
              <a:t>2024-05-17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AB36-77C4-46B0-A5A0-65FFFB71A6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51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2540-71EA-4D03-9DE9-11F97D8D513E}" type="datetimeFigureOut">
              <a:rPr lang="ko-KR" altLang="en-US" smtClean="0"/>
              <a:t>2024-05-17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AB36-77C4-46B0-A5A0-65FFFB71A6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94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2540-71EA-4D03-9DE9-11F97D8D513E}" type="datetimeFigureOut">
              <a:rPr lang="ko-KR" altLang="en-US" smtClean="0"/>
              <a:t>2024-05-17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AB36-77C4-46B0-A5A0-65FFFB71A6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78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2540-71EA-4D03-9DE9-11F97D8D513E}" type="datetimeFigureOut">
              <a:rPr lang="ko-KR" altLang="en-US" smtClean="0"/>
              <a:t>2024-05-17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AB36-77C4-46B0-A5A0-65FFFB71A6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01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2540-71EA-4D03-9DE9-11F97D8D513E}" type="datetimeFigureOut">
              <a:rPr lang="ko-KR" altLang="en-US" smtClean="0"/>
              <a:t>2024-05-17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AB36-77C4-46B0-A5A0-65FFFB71A6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27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2540-71EA-4D03-9DE9-11F97D8D513E}" type="datetimeFigureOut">
              <a:rPr lang="ko-KR" altLang="en-US" smtClean="0"/>
              <a:t>2024-05-17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AB36-77C4-46B0-A5A0-65FFFB71A6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28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2540-71EA-4D03-9DE9-11F97D8D513E}" type="datetimeFigureOut">
              <a:rPr lang="ko-KR" altLang="en-US" smtClean="0"/>
              <a:t>2024-05-17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AB36-77C4-46B0-A5A0-65FFFB71A6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24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E2540-71EA-4D03-9DE9-11F97D8D513E}" type="datetimeFigureOut">
              <a:rPr lang="ko-KR" altLang="en-US" smtClean="0"/>
              <a:t>2024-05-17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DAB36-77C4-46B0-A5A0-65FFFB71A6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4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0" y="4282751"/>
            <a:ext cx="7016620" cy="0"/>
          </a:xfrm>
          <a:prstGeom prst="line">
            <a:avLst/>
          </a:prstGeom>
          <a:ln w="19050">
            <a:solidFill>
              <a:srgbClr val="4B65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7911" y="3321698"/>
            <a:ext cx="6624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첫번째 줄 팀 프로젝트</a:t>
            </a:r>
            <a:endParaRPr lang="ko-KR" altLang="en-US" sz="4800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22290" y="167950"/>
            <a:ext cx="178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2024. 05. 20</a:t>
            </a:r>
            <a:endParaRPr lang="ko-KR" altLang="en-US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808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600" y="261256"/>
            <a:ext cx="2118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05 ERD</a:t>
            </a:r>
            <a:endParaRPr lang="ko-KR" altLang="en-US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20" y="959595"/>
            <a:ext cx="10562253" cy="533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4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600" y="261256"/>
            <a:ext cx="264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06 </a:t>
            </a:r>
            <a:r>
              <a:rPr lang="ko-KR" altLang="en-US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프로젝트 화면 구성</a:t>
            </a:r>
            <a:endParaRPr lang="ko-KR" altLang="en-US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1883" y="979715"/>
            <a:ext cx="3937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메인</a:t>
            </a:r>
            <a:r>
              <a:rPr lang="en-US" altLang="ko-KR" sz="32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3200" dirty="0" err="1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주차등록</a:t>
            </a:r>
            <a:r>
              <a:rPr lang="en-US" altLang="ko-KR" sz="32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) </a:t>
            </a:r>
            <a:r>
              <a:rPr lang="ko-KR" altLang="en-US" sz="32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화면</a:t>
            </a:r>
            <a:endParaRPr lang="ko-KR" altLang="en-US" sz="3200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00" y="1564490"/>
            <a:ext cx="11746467" cy="487363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02433" y="2369976"/>
            <a:ext cx="10412963" cy="4945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5495731" y="1483567"/>
            <a:ext cx="998375" cy="886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01611" y="837236"/>
            <a:ext cx="196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등록할 차량번호 입력 칸</a:t>
            </a:r>
            <a:endParaRPr lang="ko-KR" altLang="en-US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8457" y="4823927"/>
            <a:ext cx="1054359" cy="4945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772816" y="5094515"/>
            <a:ext cx="1334278" cy="69046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91069" y="5439747"/>
            <a:ext cx="1772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버튼 클릭 시 주차현황으로 데이터 이동</a:t>
            </a:r>
            <a:endParaRPr lang="ko-KR" altLang="en-US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912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600" y="261256"/>
            <a:ext cx="264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06 </a:t>
            </a:r>
            <a:r>
              <a:rPr lang="ko-KR" altLang="en-US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프로젝트 화면 구성</a:t>
            </a:r>
            <a:endParaRPr lang="ko-KR" altLang="en-US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1883" y="979715"/>
            <a:ext cx="3937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주차현황</a:t>
            </a:r>
            <a:r>
              <a:rPr lang="ko-KR" altLang="en-US" sz="32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화면</a:t>
            </a:r>
            <a:endParaRPr lang="ko-KR" altLang="en-US" sz="3200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3" y="1564490"/>
            <a:ext cx="11355358" cy="50882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736703" y="1856876"/>
            <a:ext cx="979714" cy="3918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7" idx="0"/>
          </p:cNvCxnSpPr>
          <p:nvPr/>
        </p:nvCxnSpPr>
        <p:spPr>
          <a:xfrm flipH="1" flipV="1">
            <a:off x="6596743" y="1087061"/>
            <a:ext cx="629817" cy="76981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45021" y="464828"/>
            <a:ext cx="1772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현재 </a:t>
            </a:r>
            <a:r>
              <a:rPr lang="ko-KR" altLang="en-US" dirty="0" err="1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주차비를</a:t>
            </a:r>
            <a:r>
              <a:rPr lang="ko-KR" altLang="en-US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계산해서 구현</a:t>
            </a:r>
            <a:endParaRPr lang="ko-KR" altLang="en-US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649476" y="1828884"/>
            <a:ext cx="559836" cy="3918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9209312" y="1087061"/>
            <a:ext cx="933059" cy="93772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400589" y="187829"/>
            <a:ext cx="1987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출차버튼</a:t>
            </a:r>
            <a:r>
              <a:rPr lang="ko-KR" altLang="en-US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클릭 시 주차기록으로 데이터 이동</a:t>
            </a:r>
            <a:endParaRPr lang="ko-KR" altLang="en-US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142371" y="4040155"/>
            <a:ext cx="755784" cy="4292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9675841" y="4469363"/>
            <a:ext cx="844422" cy="53571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514181" y="5005077"/>
            <a:ext cx="1772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입차 오류 시 해결을 위한  관리자 버튼</a:t>
            </a:r>
            <a:endParaRPr lang="en-US" altLang="ko-KR" dirty="0" smtClean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일반 유저에게는 비활성화</a:t>
            </a:r>
            <a:r>
              <a:rPr lang="en-US" altLang="ko-KR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20680" y="5598367"/>
            <a:ext cx="3373018" cy="8840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H="1" flipV="1">
            <a:off x="4077477" y="5026469"/>
            <a:ext cx="2006082" cy="56562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57803" y="4737220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검색기능</a:t>
            </a:r>
            <a:endParaRPr lang="ko-KR" altLang="en-US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158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0" y="1569653"/>
            <a:ext cx="11523310" cy="51483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600" y="261256"/>
            <a:ext cx="264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06 </a:t>
            </a:r>
            <a:r>
              <a:rPr lang="ko-KR" altLang="en-US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프로젝트 화면 구성</a:t>
            </a:r>
            <a:endParaRPr lang="ko-KR" altLang="en-US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1883" y="979715"/>
            <a:ext cx="3937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출차</a:t>
            </a:r>
            <a:r>
              <a:rPr lang="ko-KR" altLang="en-US" sz="32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화면</a:t>
            </a:r>
            <a:endParaRPr lang="ko-KR" altLang="en-US" sz="3200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54753" y="5103845"/>
            <a:ext cx="5145835" cy="4292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5645021" y="5533053"/>
            <a:ext cx="844422" cy="53571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88225" y="6068767"/>
            <a:ext cx="205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할인 영수증 등록</a:t>
            </a:r>
            <a:endParaRPr lang="ko-KR" altLang="en-US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12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0" y="1795299"/>
            <a:ext cx="11560633" cy="48294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600" y="261256"/>
            <a:ext cx="264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06 </a:t>
            </a:r>
            <a:r>
              <a:rPr lang="ko-KR" altLang="en-US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프로젝트 화면 구성</a:t>
            </a:r>
            <a:endParaRPr lang="ko-KR" altLang="en-US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1883" y="979715"/>
            <a:ext cx="3937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입차오류</a:t>
            </a:r>
            <a:r>
              <a:rPr lang="ko-KR" altLang="en-US" sz="32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수정 화면</a:t>
            </a:r>
            <a:endParaRPr lang="ko-KR" altLang="en-US" sz="3200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629602" y="4306886"/>
            <a:ext cx="6923320" cy="4292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5593703" y="4736094"/>
            <a:ext cx="928396" cy="94624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29404" y="5756988"/>
            <a:ext cx="2528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차량번호 등 입차 시 오류로 인한 </a:t>
            </a:r>
            <a:r>
              <a:rPr lang="ko-KR" altLang="en-US" dirty="0" err="1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출차</a:t>
            </a:r>
            <a:r>
              <a:rPr lang="ko-KR" altLang="en-US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불가 시 해결</a:t>
            </a:r>
            <a:endParaRPr lang="ko-KR" altLang="en-US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01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600" y="261256"/>
            <a:ext cx="264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06 </a:t>
            </a:r>
            <a:r>
              <a:rPr lang="ko-KR" altLang="en-US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프로젝트 화면 구성</a:t>
            </a:r>
            <a:endParaRPr lang="ko-KR" altLang="en-US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1883" y="979715"/>
            <a:ext cx="3937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주차기록</a:t>
            </a:r>
            <a:r>
              <a:rPr lang="ko-KR" altLang="en-US" sz="32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화면</a:t>
            </a:r>
            <a:endParaRPr lang="ko-KR" altLang="en-US" sz="3200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4" y="1680188"/>
            <a:ext cx="11206065" cy="50751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623110" y="1884784"/>
            <a:ext cx="1054359" cy="4945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7" idx="0"/>
            <a:endCxn id="9" idx="2"/>
          </p:cNvCxnSpPr>
          <p:nvPr/>
        </p:nvCxnSpPr>
        <p:spPr>
          <a:xfrm flipH="1" flipV="1">
            <a:off x="7623110" y="1119673"/>
            <a:ext cx="527180" cy="76511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80718" y="473342"/>
            <a:ext cx="1884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주차시간에</a:t>
            </a:r>
            <a:r>
              <a:rPr lang="ko-KR" altLang="en-US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따른 </a:t>
            </a:r>
            <a:r>
              <a:rPr lang="ko-KR" altLang="en-US" dirty="0" err="1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주차비</a:t>
            </a:r>
            <a:endParaRPr lang="ko-KR" altLang="en-US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32980" y="1884784"/>
            <a:ext cx="1054359" cy="4945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9281625" y="979715"/>
            <a:ext cx="338236" cy="90506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832980" y="345632"/>
            <a:ext cx="1772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할인금액을 뺀 최종 결제금액</a:t>
            </a:r>
            <a:endParaRPr lang="ko-KR" altLang="en-US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965871" y="1884784"/>
            <a:ext cx="785326" cy="4945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0457672" y="2378628"/>
            <a:ext cx="468475" cy="94307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457672" y="3353877"/>
            <a:ext cx="138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할인내역</a:t>
            </a:r>
            <a:endParaRPr lang="ko-KR" altLang="en-US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39347" y="6204857"/>
            <a:ext cx="7996335" cy="4198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H="1" flipV="1">
            <a:off x="1539549" y="6074228"/>
            <a:ext cx="699798" cy="27058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7866" y="5930777"/>
            <a:ext cx="120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검색기능</a:t>
            </a:r>
            <a:endParaRPr lang="ko-KR" altLang="en-US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677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600" y="261256"/>
            <a:ext cx="264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06 </a:t>
            </a:r>
            <a:r>
              <a:rPr lang="ko-KR" altLang="en-US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프로젝트 화면 구성</a:t>
            </a:r>
            <a:endParaRPr lang="ko-KR" altLang="en-US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1883" y="979715"/>
            <a:ext cx="3937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회원조회</a:t>
            </a:r>
            <a:r>
              <a:rPr lang="ko-KR" altLang="en-US" sz="32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화면</a:t>
            </a:r>
            <a:endParaRPr lang="ko-KR" altLang="en-US" sz="3200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2" y="1564490"/>
            <a:ext cx="11308705" cy="51920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59420" y="1564490"/>
            <a:ext cx="2472613" cy="4945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6298163" y="926870"/>
            <a:ext cx="1240972" cy="63762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78693" y="333384"/>
            <a:ext cx="1968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정기주차권의</a:t>
            </a:r>
            <a:endParaRPr lang="en-US" altLang="ko-KR" dirty="0" smtClean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시작일과 종료일</a:t>
            </a:r>
            <a:endParaRPr lang="ko-KR" altLang="en-US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53734" y="1811751"/>
            <a:ext cx="573833" cy="3716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10340650" y="1082351"/>
            <a:ext cx="25660" cy="7294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358605" y="445922"/>
            <a:ext cx="2192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클릭 시 회원정보 수정화면으로 이동</a:t>
            </a:r>
            <a:endParaRPr lang="ko-KR" altLang="en-US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76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93" y="1573201"/>
            <a:ext cx="11109649" cy="49209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600" y="261256"/>
            <a:ext cx="264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06 </a:t>
            </a:r>
            <a:r>
              <a:rPr lang="ko-KR" altLang="en-US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프로젝트 화면 구성</a:t>
            </a:r>
            <a:endParaRPr lang="ko-KR" altLang="en-US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1883" y="979715"/>
            <a:ext cx="3937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회원정보수정 화면</a:t>
            </a:r>
            <a:endParaRPr lang="ko-KR" altLang="en-US" sz="3200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90850" y="1636618"/>
            <a:ext cx="2528598" cy="29922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3619448" y="1203649"/>
            <a:ext cx="1661679" cy="79390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03411" y="795049"/>
            <a:ext cx="233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수정 할 정보 기입</a:t>
            </a:r>
            <a:endParaRPr lang="ko-KR" altLang="en-US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92290" y="5757215"/>
            <a:ext cx="573833" cy="3716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861846" y="5943020"/>
            <a:ext cx="124524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33057" y="5619855"/>
            <a:ext cx="2192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클릭 시 수정된   회원정보 데이터 저장</a:t>
            </a:r>
            <a:endParaRPr lang="ko-KR" altLang="en-US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62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600" y="261256"/>
            <a:ext cx="264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06 </a:t>
            </a:r>
            <a:r>
              <a:rPr lang="ko-KR" altLang="en-US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프로젝트 화면 구성</a:t>
            </a:r>
            <a:endParaRPr lang="ko-KR" altLang="en-US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1883" y="979715"/>
            <a:ext cx="3937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회원등록 화면</a:t>
            </a:r>
            <a:endParaRPr lang="ko-KR" altLang="en-US" sz="3200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6" y="1564490"/>
            <a:ext cx="11019454" cy="501359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043404" y="2149265"/>
            <a:ext cx="8770776" cy="15643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5402424" y="1082351"/>
            <a:ext cx="886408" cy="104511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77677" y="610383"/>
            <a:ext cx="177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회원정보 기입</a:t>
            </a:r>
            <a:endParaRPr lang="ko-KR" altLang="en-US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43404" y="5421086"/>
            <a:ext cx="746449" cy="4198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1278294" y="5047861"/>
            <a:ext cx="765110" cy="58477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1883" y="4292283"/>
            <a:ext cx="1686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Member</a:t>
            </a:r>
            <a:r>
              <a:rPr lang="ko-KR" altLang="en-US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테이블로 데이터 전송</a:t>
            </a:r>
            <a:endParaRPr lang="ko-KR" altLang="en-US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43404" y="3738638"/>
            <a:ext cx="8770776" cy="4945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6116215" y="4258213"/>
            <a:ext cx="1068356" cy="150171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184571" y="5511454"/>
            <a:ext cx="1772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경차</a:t>
            </a:r>
            <a:r>
              <a:rPr lang="en-US" altLang="ko-KR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승용차 선택 후 등록</a:t>
            </a:r>
            <a:endParaRPr lang="ko-KR" altLang="en-US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064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600" y="261256"/>
            <a:ext cx="2118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07 </a:t>
            </a:r>
            <a:r>
              <a:rPr lang="ko-KR" altLang="en-US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시연</a:t>
            </a:r>
            <a:endParaRPr lang="ko-KR" altLang="en-US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2370" y="2864499"/>
            <a:ext cx="5066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프로그램 시연</a:t>
            </a:r>
            <a:endParaRPr lang="ko-KR" altLang="en-US" sz="5400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241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00178" y="251357"/>
            <a:ext cx="1865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목 차</a:t>
            </a:r>
            <a:endParaRPr lang="ko-KR" altLang="en-US" sz="4800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67531" y="1370472"/>
            <a:ext cx="3452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01   </a:t>
            </a:r>
            <a:r>
              <a:rPr lang="ko-KR" altLang="en-US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프로젝트 주제</a:t>
            </a:r>
            <a:endParaRPr lang="ko-KR" altLang="en-US" sz="2000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06477" y="1059603"/>
            <a:ext cx="5253134" cy="0"/>
          </a:xfrm>
          <a:prstGeom prst="line">
            <a:avLst/>
          </a:prstGeom>
          <a:ln w="22225">
            <a:solidFill>
              <a:srgbClr val="4B65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67531" y="2053844"/>
            <a:ext cx="3452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02   </a:t>
            </a:r>
            <a:r>
              <a:rPr lang="ko-KR" altLang="en-US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팀 소개</a:t>
            </a:r>
            <a:endParaRPr lang="ko-KR" altLang="en-US" sz="2000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67531" y="2742072"/>
            <a:ext cx="3452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03   </a:t>
            </a:r>
            <a:r>
              <a:rPr lang="ko-KR" altLang="en-US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프로젝트 소개</a:t>
            </a:r>
            <a:endParaRPr lang="ko-KR" altLang="en-US" sz="2000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67531" y="3430300"/>
            <a:ext cx="3452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04   </a:t>
            </a:r>
            <a:r>
              <a:rPr lang="ko-KR" altLang="en-US" sz="2000" dirty="0" err="1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구현기술</a:t>
            </a:r>
            <a:endParaRPr lang="ko-KR" altLang="en-US" sz="2000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67531" y="4118528"/>
            <a:ext cx="3452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05   ERD</a:t>
            </a:r>
            <a:endParaRPr lang="ko-KR" altLang="en-US" sz="2000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67531" y="5494984"/>
            <a:ext cx="3452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07   </a:t>
            </a:r>
            <a:r>
              <a:rPr lang="ko-KR" altLang="en-US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시연</a:t>
            </a:r>
            <a:endParaRPr lang="ko-KR" altLang="en-US" sz="2000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67531" y="4806756"/>
            <a:ext cx="3452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06   </a:t>
            </a:r>
            <a:r>
              <a:rPr lang="ko-KR" altLang="en-US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프로젝트 화면 구성</a:t>
            </a:r>
            <a:endParaRPr lang="ko-KR" altLang="en-US" sz="2000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67531" y="6172626"/>
            <a:ext cx="3452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08   Q&amp;A</a:t>
            </a:r>
            <a:endParaRPr lang="ko-KR" altLang="en-US" sz="2000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362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600" y="261256"/>
            <a:ext cx="2118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08 Q&amp;A</a:t>
            </a:r>
            <a:endParaRPr lang="ko-KR" altLang="en-US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2370" y="2864499"/>
            <a:ext cx="5066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Q &amp; A</a:t>
            </a:r>
            <a:endParaRPr lang="ko-KR" altLang="en-US" sz="5400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519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5175380" y="5477070"/>
            <a:ext cx="7016620" cy="0"/>
          </a:xfrm>
          <a:prstGeom prst="line">
            <a:avLst/>
          </a:prstGeom>
          <a:ln w="19050">
            <a:solidFill>
              <a:srgbClr val="4B65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56579" y="4506686"/>
            <a:ext cx="5383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감사합니다</a:t>
            </a:r>
            <a:endParaRPr lang="ko-KR" altLang="en-US" sz="4800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22290" y="167950"/>
            <a:ext cx="178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2024. 05. 20</a:t>
            </a:r>
            <a:endParaRPr lang="ko-KR" altLang="en-US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67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14600" y="261256"/>
            <a:ext cx="2118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01 </a:t>
            </a:r>
            <a:r>
              <a:rPr lang="ko-KR" altLang="en-US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프로젝트 주제</a:t>
            </a:r>
            <a:endParaRPr lang="ko-KR" altLang="en-US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7382" y="2101681"/>
            <a:ext cx="3909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주차장 관리 시스템</a:t>
            </a:r>
            <a:endParaRPr lang="ko-KR" altLang="en-US" sz="3200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73679" y="2101681"/>
            <a:ext cx="339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프로젝트 방향성</a:t>
            </a:r>
            <a:endParaRPr lang="ko-KR" altLang="en-US" sz="3200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37382" y="2776453"/>
            <a:ext cx="4364182" cy="0"/>
          </a:xfrm>
          <a:prstGeom prst="line">
            <a:avLst/>
          </a:prstGeom>
          <a:ln w="15875">
            <a:solidFill>
              <a:srgbClr val="4B65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2433" y="3158838"/>
            <a:ext cx="44413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주차등록</a:t>
            </a:r>
            <a:r>
              <a:rPr lang="en-US" altLang="ko-KR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dirty="0" err="1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주차현황</a:t>
            </a:r>
            <a:r>
              <a:rPr lang="en-US" altLang="ko-KR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주차 기록 등 주차관리 기능 구현</a:t>
            </a:r>
            <a:endParaRPr lang="en-US" altLang="ko-KR" sz="2000" dirty="0" smtClean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정기권 회원 등록</a:t>
            </a:r>
            <a:r>
              <a:rPr lang="en-US" altLang="ko-KR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회원 조회 등 회원관리 기능 구현</a:t>
            </a:r>
            <a:endParaRPr lang="en-US" altLang="ko-KR" sz="2000" dirty="0" smtClean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주차비</a:t>
            </a:r>
            <a:r>
              <a:rPr lang="ko-KR" altLang="en-US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계산 및 </a:t>
            </a:r>
            <a:r>
              <a:rPr lang="ko-KR" altLang="en-US" sz="2000" dirty="0" err="1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할인등록</a:t>
            </a:r>
            <a:r>
              <a:rPr lang="ko-KR" altLang="en-US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등 </a:t>
            </a:r>
            <a:r>
              <a:rPr lang="ko-KR" altLang="en-US" sz="2000" dirty="0" err="1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결제기능</a:t>
            </a:r>
            <a:r>
              <a:rPr lang="ko-KR" altLang="en-US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구현</a:t>
            </a:r>
            <a:endParaRPr lang="en-US" altLang="ko-KR" sz="2000" dirty="0" smtClean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90656" y="3158838"/>
            <a:ext cx="39095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관리자의 입장에서 관리자가 필요한 기능을 </a:t>
            </a:r>
            <a:r>
              <a:rPr lang="ko-KR" altLang="en-US" sz="2000" dirty="0" err="1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구현하는것에</a:t>
            </a:r>
            <a:r>
              <a:rPr lang="ko-KR" altLang="en-US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집중</a:t>
            </a:r>
            <a:endParaRPr lang="en-US" altLang="ko-KR" sz="2000" dirty="0" smtClean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병렬 진행으로 </a:t>
            </a:r>
            <a:r>
              <a:rPr lang="en-US" altLang="ko-KR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GitHub </a:t>
            </a:r>
            <a:r>
              <a:rPr lang="ko-KR" altLang="en-US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사용 </a:t>
            </a:r>
            <a:r>
              <a:rPr lang="ko-KR" altLang="en-US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숙달</a:t>
            </a:r>
            <a:endParaRPr lang="en-US" altLang="ko-KR" sz="2000" dirty="0" smtClean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673679" y="2776453"/>
            <a:ext cx="4364182" cy="0"/>
          </a:xfrm>
          <a:prstGeom prst="line">
            <a:avLst/>
          </a:prstGeom>
          <a:ln w="15875">
            <a:solidFill>
              <a:srgbClr val="4B65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75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600" y="261256"/>
            <a:ext cx="2118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02 </a:t>
            </a:r>
            <a:r>
              <a:rPr lang="ko-KR" altLang="en-US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팀 소개</a:t>
            </a:r>
            <a:endParaRPr lang="ko-KR" altLang="en-US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575" y="2273876"/>
            <a:ext cx="2857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TeamName</a:t>
            </a:r>
            <a:endParaRPr lang="ko-KR" altLang="en-US" sz="3200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77937" y="2273876"/>
            <a:ext cx="3734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t</a:t>
            </a:r>
            <a:r>
              <a:rPr lang="en-US" altLang="ko-KR" sz="3200" dirty="0" err="1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eam_member</a:t>
            </a:r>
            <a:endParaRPr lang="ko-KR" altLang="en-US" sz="3200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8535" y="3438024"/>
            <a:ext cx="2335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첫번째 줄</a:t>
            </a:r>
            <a:endParaRPr lang="ko-KR" altLang="en-US" sz="3200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82947" y="3176413"/>
            <a:ext cx="3629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김주성</a:t>
            </a:r>
            <a:endParaRPr lang="en-US" altLang="ko-KR" sz="2400" dirty="0" smtClean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김언</a:t>
            </a:r>
            <a:endParaRPr lang="en-US" altLang="ko-KR" sz="2400" dirty="0" smtClean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김태준</a:t>
            </a:r>
            <a:endParaRPr lang="en-US" altLang="ko-KR" sz="2400" dirty="0" smtClean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지영준</a:t>
            </a:r>
            <a:endParaRPr lang="ko-KR" altLang="en-US" sz="2400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77756" y="2289738"/>
            <a:ext cx="2857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ReasonWhy</a:t>
            </a:r>
            <a:r>
              <a:rPr lang="en-US" altLang="ko-KR" sz="32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  <a:endParaRPr lang="ko-KR" altLang="en-US" sz="3200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1416" y="3361078"/>
            <a:ext cx="2894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첫번째 줄 이웃사촌끼리 모여서 팀을 결성 했다</a:t>
            </a:r>
            <a:r>
              <a:rPr lang="en-US" altLang="ko-KR" sz="24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  <a:endParaRPr lang="ko-KR" altLang="en-US" sz="2400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69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600" y="261256"/>
            <a:ext cx="2118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02 </a:t>
            </a:r>
            <a:r>
              <a:rPr lang="ko-KR" altLang="en-US" dirty="0" err="1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팀소개</a:t>
            </a:r>
            <a:endParaRPr lang="ko-KR" altLang="en-US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87519"/>
              </p:ext>
            </p:extLst>
          </p:nvPr>
        </p:nvGraphicFramePr>
        <p:xfrm>
          <a:off x="585755" y="1242172"/>
          <a:ext cx="3836956" cy="2004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539">
                  <a:extLst>
                    <a:ext uri="{9D8B030D-6E8A-4147-A177-3AD203B41FA5}">
                      <a16:colId xmlns:a16="http://schemas.microsoft.com/office/drawing/2014/main" val="1742176945"/>
                    </a:ext>
                  </a:extLst>
                </a:gridCol>
                <a:gridCol w="3144417">
                  <a:extLst>
                    <a:ext uri="{9D8B030D-6E8A-4147-A177-3AD203B41FA5}">
                      <a16:colId xmlns:a16="http://schemas.microsoft.com/office/drawing/2014/main" val="2683621276"/>
                    </a:ext>
                  </a:extLst>
                </a:gridCol>
              </a:tblGrid>
              <a:tr h="400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dirty="0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김주성 </a:t>
                      </a:r>
                      <a:r>
                        <a:rPr lang="en-US" altLang="ko-KR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varchar(10)</a:t>
                      </a:r>
                      <a:endParaRPr lang="ko-KR" altLang="en-US" dirty="0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1021148"/>
                  </a:ext>
                </a:extLst>
              </a:tr>
              <a:tr h="400914">
                <a:tc rowSpan="4">
                  <a:txBody>
                    <a:bodyPr/>
                    <a:lstStyle/>
                    <a:p>
                      <a:pPr latinLnBrk="1"/>
                      <a:endParaRPr lang="ko-KR" altLang="en-US" dirty="0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주차비</a:t>
                      </a:r>
                      <a:r>
                        <a:rPr lang="ko-KR" altLang="en-US" sz="1400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계산 프로세스 작성 </a:t>
                      </a:r>
                      <a:r>
                        <a:rPr lang="en-US" altLang="ko-KR" sz="1400" dirty="0" err="1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dirty="0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3450061"/>
                  </a:ext>
                </a:extLst>
              </a:tr>
              <a:tr h="400914"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주차현황</a:t>
                      </a:r>
                      <a:r>
                        <a:rPr lang="ko-KR" altLang="en-US" sz="1400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코드 작성 </a:t>
                      </a:r>
                      <a:r>
                        <a:rPr lang="en-US" altLang="ko-KR" sz="1400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char</a:t>
                      </a:r>
                      <a:endParaRPr lang="ko-KR" altLang="en-US" sz="1400" dirty="0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091500"/>
                  </a:ext>
                </a:extLst>
              </a:tr>
              <a:tr h="400914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로그인페이지 구현 </a:t>
                      </a:r>
                      <a:r>
                        <a:rPr lang="en-US" altLang="ko-KR" sz="1400" dirty="0" err="1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ko-KR" altLang="en-US" sz="1400" dirty="0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757997"/>
                  </a:ext>
                </a:extLst>
              </a:tr>
              <a:tr h="400914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전체적인 구조</a:t>
                      </a:r>
                      <a:r>
                        <a:rPr lang="en-US" altLang="ko-KR" sz="1400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일정 조율 </a:t>
                      </a:r>
                      <a:r>
                        <a:rPr lang="en-US" altLang="ko-KR" sz="1400" dirty="0" err="1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datetime</a:t>
                      </a:r>
                      <a:endParaRPr lang="ko-KR" altLang="en-US" sz="1400" dirty="0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035637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299451"/>
              </p:ext>
            </p:extLst>
          </p:nvPr>
        </p:nvGraphicFramePr>
        <p:xfrm>
          <a:off x="585755" y="4302612"/>
          <a:ext cx="3836956" cy="2004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539">
                  <a:extLst>
                    <a:ext uri="{9D8B030D-6E8A-4147-A177-3AD203B41FA5}">
                      <a16:colId xmlns:a16="http://schemas.microsoft.com/office/drawing/2014/main" val="1742176945"/>
                    </a:ext>
                  </a:extLst>
                </a:gridCol>
                <a:gridCol w="3144417">
                  <a:extLst>
                    <a:ext uri="{9D8B030D-6E8A-4147-A177-3AD203B41FA5}">
                      <a16:colId xmlns:a16="http://schemas.microsoft.com/office/drawing/2014/main" val="2683621276"/>
                    </a:ext>
                  </a:extLst>
                </a:gridCol>
              </a:tblGrid>
              <a:tr h="400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dirty="0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김언</a:t>
                      </a:r>
                      <a:r>
                        <a:rPr lang="ko-KR" altLang="en-US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varchar(10)</a:t>
                      </a:r>
                      <a:endParaRPr lang="ko-KR" altLang="en-US" dirty="0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1021148"/>
                  </a:ext>
                </a:extLst>
              </a:tr>
              <a:tr h="400914">
                <a:tc rowSpan="4">
                  <a:txBody>
                    <a:bodyPr/>
                    <a:lstStyle/>
                    <a:p>
                      <a:pPr latinLnBrk="1"/>
                      <a:endParaRPr lang="ko-KR" altLang="en-US" dirty="0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회원등록</a:t>
                      </a:r>
                      <a:r>
                        <a:rPr lang="en-US" altLang="ko-KR" sz="1400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수정 </a:t>
                      </a:r>
                      <a:r>
                        <a:rPr lang="ko-KR" altLang="en-US" sz="1400" dirty="0" err="1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코드작성</a:t>
                      </a:r>
                      <a:r>
                        <a:rPr lang="ko-KR" altLang="en-US" sz="1400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char</a:t>
                      </a:r>
                      <a:endParaRPr lang="ko-KR" altLang="en-US" sz="1400" dirty="0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3450061"/>
                  </a:ext>
                </a:extLst>
              </a:tr>
              <a:tr h="400914"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주차등록</a:t>
                      </a:r>
                      <a:r>
                        <a:rPr lang="ko-KR" altLang="en-US" sz="1400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 err="1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코드작성</a:t>
                      </a:r>
                      <a:r>
                        <a:rPr lang="ko-KR" altLang="en-US" sz="1400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char</a:t>
                      </a:r>
                      <a:endParaRPr lang="ko-KR" altLang="en-US" sz="1400" dirty="0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091500"/>
                  </a:ext>
                </a:extLst>
              </a:tr>
              <a:tr h="400914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결제 프로세스 작성 </a:t>
                      </a:r>
                      <a:r>
                        <a:rPr lang="en-US" altLang="ko-KR" sz="1400" dirty="0" err="1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ko-KR" altLang="en-US" sz="1400" dirty="0" smtClean="0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757997"/>
                  </a:ext>
                </a:extLst>
              </a:tr>
              <a:tr h="400914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전체적인 </a:t>
                      </a:r>
                      <a:r>
                        <a:rPr lang="ko-KR" altLang="en-US" sz="1400" dirty="0" err="1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서브담당</a:t>
                      </a:r>
                      <a:r>
                        <a:rPr lang="ko-KR" altLang="en-US" sz="1400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 err="1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ko-KR" altLang="en-US" sz="1400" dirty="0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035637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963925"/>
              </p:ext>
            </p:extLst>
          </p:nvPr>
        </p:nvGraphicFramePr>
        <p:xfrm>
          <a:off x="6622662" y="1242172"/>
          <a:ext cx="3836956" cy="2004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539">
                  <a:extLst>
                    <a:ext uri="{9D8B030D-6E8A-4147-A177-3AD203B41FA5}">
                      <a16:colId xmlns:a16="http://schemas.microsoft.com/office/drawing/2014/main" val="1742176945"/>
                    </a:ext>
                  </a:extLst>
                </a:gridCol>
                <a:gridCol w="3144417">
                  <a:extLst>
                    <a:ext uri="{9D8B030D-6E8A-4147-A177-3AD203B41FA5}">
                      <a16:colId xmlns:a16="http://schemas.microsoft.com/office/drawing/2014/main" val="2683621276"/>
                    </a:ext>
                  </a:extLst>
                </a:gridCol>
              </a:tblGrid>
              <a:tr h="400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dirty="0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김태준 </a:t>
                      </a:r>
                      <a:r>
                        <a:rPr lang="en-US" altLang="ko-KR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varchar(10)</a:t>
                      </a:r>
                      <a:endParaRPr lang="ko-KR" altLang="en-US" dirty="0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1021148"/>
                  </a:ext>
                </a:extLst>
              </a:tr>
              <a:tr h="400914">
                <a:tc rowSpan="4">
                  <a:txBody>
                    <a:bodyPr/>
                    <a:lstStyle/>
                    <a:p>
                      <a:pPr latinLnBrk="1"/>
                      <a:endParaRPr lang="ko-KR" altLang="en-US" dirty="0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회원조회</a:t>
                      </a:r>
                      <a:r>
                        <a:rPr lang="ko-KR" altLang="en-US" sz="1400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코드 작성 </a:t>
                      </a:r>
                      <a:r>
                        <a:rPr lang="en-US" altLang="ko-KR" sz="1400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char</a:t>
                      </a:r>
                      <a:endParaRPr lang="ko-KR" altLang="en-US" sz="1400" dirty="0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3450061"/>
                  </a:ext>
                </a:extLst>
              </a:tr>
              <a:tr h="400914"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로그인 페이지 구현 </a:t>
                      </a:r>
                      <a:r>
                        <a:rPr lang="en-US" altLang="ko-KR" sz="1400" dirty="0" err="1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ko-KR" altLang="en-US" sz="1400" dirty="0" smtClean="0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091500"/>
                  </a:ext>
                </a:extLst>
              </a:tr>
              <a:tr h="400914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ERD</a:t>
                      </a:r>
                      <a:r>
                        <a:rPr lang="en-US" altLang="ko-KR" sz="1400" baseline="0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작성 </a:t>
                      </a:r>
                      <a:r>
                        <a:rPr lang="en-US" altLang="ko-KR" sz="1400" baseline="0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char</a:t>
                      </a:r>
                      <a:endParaRPr lang="ko-KR" altLang="en-US" sz="1400" dirty="0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757997"/>
                  </a:ext>
                </a:extLst>
              </a:tr>
              <a:tr h="400914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035637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950455"/>
              </p:ext>
            </p:extLst>
          </p:nvPr>
        </p:nvGraphicFramePr>
        <p:xfrm>
          <a:off x="6622662" y="4302612"/>
          <a:ext cx="3836956" cy="2004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539">
                  <a:extLst>
                    <a:ext uri="{9D8B030D-6E8A-4147-A177-3AD203B41FA5}">
                      <a16:colId xmlns:a16="http://schemas.microsoft.com/office/drawing/2014/main" val="1742176945"/>
                    </a:ext>
                  </a:extLst>
                </a:gridCol>
                <a:gridCol w="3144417">
                  <a:extLst>
                    <a:ext uri="{9D8B030D-6E8A-4147-A177-3AD203B41FA5}">
                      <a16:colId xmlns:a16="http://schemas.microsoft.com/office/drawing/2014/main" val="2683621276"/>
                    </a:ext>
                  </a:extLst>
                </a:gridCol>
              </a:tblGrid>
              <a:tr h="400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dirty="0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지영준 </a:t>
                      </a:r>
                      <a:r>
                        <a:rPr lang="en-US" altLang="ko-KR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varchar(10)</a:t>
                      </a:r>
                      <a:endParaRPr lang="ko-KR" altLang="en-US" dirty="0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1021148"/>
                  </a:ext>
                </a:extLst>
              </a:tr>
              <a:tr h="400914">
                <a:tc rowSpan="4">
                  <a:txBody>
                    <a:bodyPr/>
                    <a:lstStyle/>
                    <a:p>
                      <a:pPr latinLnBrk="1"/>
                      <a:endParaRPr lang="ko-KR" altLang="en-US" dirty="0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주차기록</a:t>
                      </a:r>
                      <a:r>
                        <a:rPr lang="ko-KR" altLang="en-US" sz="1400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코드 작성 </a:t>
                      </a:r>
                      <a:r>
                        <a:rPr lang="en-US" altLang="ko-KR" sz="1400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char</a:t>
                      </a:r>
                      <a:endParaRPr lang="ko-KR" altLang="en-US" sz="1400" dirty="0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3450061"/>
                  </a:ext>
                </a:extLst>
              </a:tr>
              <a:tr h="400914"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400" baseline="0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처리 코드 작성 </a:t>
                      </a:r>
                      <a:r>
                        <a:rPr lang="en-US" altLang="ko-KR" sz="1400" baseline="0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char</a:t>
                      </a:r>
                      <a:endParaRPr lang="ko-KR" altLang="en-US" sz="1400" dirty="0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091500"/>
                  </a:ext>
                </a:extLst>
              </a:tr>
              <a:tr h="400914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출차기능</a:t>
                      </a:r>
                      <a:r>
                        <a:rPr lang="ko-KR" altLang="en-US" sz="1400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구현 </a:t>
                      </a:r>
                      <a:r>
                        <a:rPr lang="en-US" altLang="ko-KR" sz="1400" dirty="0" smtClean="0">
                          <a:ln w="952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char</a:t>
                      </a:r>
                      <a:endParaRPr lang="ko-KR" altLang="en-US" sz="1400" dirty="0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757997"/>
                  </a:ext>
                </a:extLst>
              </a:tr>
              <a:tr h="400914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n w="952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035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24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600" y="261256"/>
            <a:ext cx="2118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03 </a:t>
            </a:r>
            <a:r>
              <a:rPr lang="ko-KR" altLang="en-US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프로젝트 소개</a:t>
            </a:r>
            <a:endParaRPr lang="ko-KR" altLang="en-US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9678" y="1772805"/>
            <a:ext cx="2295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입</a:t>
            </a:r>
            <a:r>
              <a:rPr lang="en-US" altLang="ko-KR" sz="24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·</a:t>
            </a:r>
            <a:r>
              <a:rPr lang="ko-KR" altLang="en-US" sz="2400" dirty="0" err="1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출차</a:t>
            </a:r>
            <a:r>
              <a:rPr lang="ko-KR" altLang="en-US" sz="24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관리</a:t>
            </a:r>
            <a:endParaRPr lang="ko-KR" altLang="en-US" sz="2400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51922" y="1772803"/>
            <a:ext cx="2295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주차 관리</a:t>
            </a:r>
            <a:endParaRPr lang="ko-KR" altLang="en-US" sz="2400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84167" y="1772803"/>
            <a:ext cx="2295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회원 관리</a:t>
            </a:r>
            <a:endParaRPr lang="ko-KR" altLang="en-US" sz="2400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81140" y="2369964"/>
            <a:ext cx="3069771" cy="0"/>
          </a:xfrm>
          <a:prstGeom prst="line">
            <a:avLst/>
          </a:prstGeom>
          <a:ln w="15875">
            <a:solidFill>
              <a:srgbClr val="4B65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460037" y="2369964"/>
            <a:ext cx="3069771" cy="0"/>
          </a:xfrm>
          <a:prstGeom prst="line">
            <a:avLst/>
          </a:prstGeom>
          <a:ln w="15875">
            <a:solidFill>
              <a:srgbClr val="4B65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266925" y="2369964"/>
            <a:ext cx="3069771" cy="0"/>
          </a:xfrm>
          <a:prstGeom prst="line">
            <a:avLst/>
          </a:prstGeom>
          <a:ln w="15875">
            <a:solidFill>
              <a:srgbClr val="4B65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1140" y="2864487"/>
            <a:ext cx="30697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차량번호 기준 입차 및 </a:t>
            </a:r>
            <a:r>
              <a:rPr lang="ko-KR" altLang="en-US" sz="2000" dirty="0" err="1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출차</a:t>
            </a:r>
            <a:r>
              <a:rPr lang="ko-KR" altLang="en-US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등록 기능</a:t>
            </a:r>
            <a:endParaRPr lang="en-US" altLang="ko-KR" sz="2000" dirty="0" smtClean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차량번호판 기준으로 경차</a:t>
            </a:r>
            <a:r>
              <a:rPr lang="en-US" altLang="ko-KR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dirty="0" err="1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일반차</a:t>
            </a:r>
            <a:r>
              <a:rPr lang="ko-KR" altLang="en-US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구분해서 </a:t>
            </a:r>
            <a:r>
              <a:rPr lang="ko-KR" altLang="en-US" sz="2000" dirty="0" err="1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주차비</a:t>
            </a:r>
            <a:r>
              <a:rPr lang="ko-KR" altLang="en-US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err="1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할인계산</a:t>
            </a:r>
            <a:r>
              <a:rPr lang="en-US" altLang="ko-KR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경차 </a:t>
            </a:r>
            <a:r>
              <a:rPr lang="en-US" altLang="ko-KR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50%</a:t>
            </a:r>
            <a:r>
              <a:rPr lang="ko-KR" altLang="en-US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할인</a:t>
            </a:r>
            <a:r>
              <a:rPr lang="en-US" altLang="ko-KR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차량번호판 기준으로 대형 화물차 </a:t>
            </a:r>
            <a:r>
              <a:rPr lang="ko-KR" altLang="en-US" sz="2000" dirty="0" err="1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입장불가</a:t>
            </a:r>
            <a:endParaRPr lang="en-US" altLang="ko-KR" sz="2000" dirty="0" smtClean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정기회원</a:t>
            </a:r>
            <a:r>
              <a:rPr lang="ko-KR" altLang="en-US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인식해서  회원은 결제없이 </a:t>
            </a:r>
            <a:r>
              <a:rPr lang="ko-KR" altLang="en-US" sz="2000" dirty="0" err="1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출차</a:t>
            </a:r>
            <a:endParaRPr lang="ko-KR" altLang="en-US" sz="2000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60037" y="2864486"/>
            <a:ext cx="30697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주차현황에서 현재 주차중인 차량 확인</a:t>
            </a:r>
            <a:r>
              <a:rPr lang="en-US" altLang="ko-KR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</a:t>
            </a:r>
            <a:r>
              <a:rPr lang="ko-KR" altLang="en-US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현재까지의 </a:t>
            </a:r>
            <a:r>
              <a:rPr lang="ko-KR" altLang="en-US" sz="2000" dirty="0" err="1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주차비확인</a:t>
            </a:r>
            <a:endParaRPr lang="en-US" altLang="ko-KR" sz="2000" dirty="0" smtClean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주차기록에서 과거에 </a:t>
            </a:r>
            <a:r>
              <a:rPr lang="ko-KR" altLang="en-US" sz="2000" dirty="0" err="1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주차했었던</a:t>
            </a:r>
            <a:r>
              <a:rPr lang="ko-KR" altLang="en-US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차량들의 정보 확인</a:t>
            </a:r>
            <a:endParaRPr lang="ko-KR" altLang="en-US" sz="2000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66925" y="2864486"/>
            <a:ext cx="3069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회원등록 기능</a:t>
            </a:r>
            <a:endParaRPr lang="en-US" altLang="ko-KR" sz="2000" dirty="0" smtClean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회원정보수정 기능</a:t>
            </a:r>
            <a:endParaRPr lang="en-US" altLang="ko-KR" sz="2000" dirty="0" smtClean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회원정보조회 기능</a:t>
            </a:r>
            <a:endParaRPr lang="ko-KR" altLang="en-US" sz="2000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661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600" y="261256"/>
            <a:ext cx="2118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04 </a:t>
            </a:r>
            <a:r>
              <a:rPr lang="ko-KR" altLang="en-US" dirty="0" err="1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구현기술</a:t>
            </a:r>
            <a:endParaRPr lang="ko-KR" altLang="en-US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2391" y="2043404"/>
            <a:ext cx="2295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로그인 처리</a:t>
            </a:r>
            <a:endParaRPr lang="ko-KR" altLang="en-US" sz="2400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3853" y="2640563"/>
            <a:ext cx="3069771" cy="0"/>
          </a:xfrm>
          <a:prstGeom prst="line">
            <a:avLst/>
          </a:prstGeom>
          <a:ln w="15875">
            <a:solidFill>
              <a:srgbClr val="4B65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3852" y="2929994"/>
            <a:ext cx="30697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Spring security</a:t>
            </a:r>
            <a:r>
              <a:rPr lang="ko-KR" altLang="en-US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를 활용한 로그인페이지 구현</a:t>
            </a:r>
            <a:endParaRPr lang="en-US" altLang="ko-KR" sz="2000" dirty="0" smtClean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아이디</a:t>
            </a:r>
            <a:r>
              <a:rPr lang="en-US" altLang="ko-KR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비밀번호 입력 오류 시 </a:t>
            </a:r>
            <a:r>
              <a:rPr lang="ko-KR" altLang="en-US" sz="2000" dirty="0" err="1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오류메세지</a:t>
            </a:r>
            <a:r>
              <a:rPr lang="ko-KR" altLang="en-US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구현</a:t>
            </a:r>
            <a:endParaRPr lang="en-US" altLang="ko-KR" sz="2000" dirty="0" smtClean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로그인 </a:t>
            </a:r>
            <a:r>
              <a:rPr lang="ko-KR" altLang="en-US" sz="2000" dirty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후 관리자 권한으로 </a:t>
            </a:r>
            <a:r>
              <a:rPr lang="ko-KR" altLang="en-US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사용</a:t>
            </a:r>
            <a:endParaRPr lang="en-US" altLang="ko-KR" sz="2000" dirty="0" smtClean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325" y="2117831"/>
            <a:ext cx="4618653" cy="21180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328" y="4366906"/>
            <a:ext cx="4618653" cy="21831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326" y="46655"/>
            <a:ext cx="4618653" cy="19401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563877" y="826666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로그인 오류 메시지</a:t>
            </a:r>
            <a:endParaRPr lang="ko-KR" altLang="en-US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63877" y="297374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로그인 전 권한</a:t>
            </a:r>
            <a:endParaRPr lang="ko-KR" altLang="en-US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563877" y="5305496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로그인 후 권한</a:t>
            </a:r>
            <a:endParaRPr lang="ko-KR" altLang="en-US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342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600" y="261256"/>
            <a:ext cx="2118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04 </a:t>
            </a:r>
            <a:r>
              <a:rPr lang="ko-KR" altLang="en-US" dirty="0" err="1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구현기술</a:t>
            </a:r>
            <a:endParaRPr lang="ko-KR" altLang="en-US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2391" y="2043404"/>
            <a:ext cx="2295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정규표현식</a:t>
            </a:r>
            <a:endParaRPr lang="ko-KR" altLang="en-US" sz="2400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3853" y="2640563"/>
            <a:ext cx="3069771" cy="0"/>
          </a:xfrm>
          <a:prstGeom prst="line">
            <a:avLst/>
          </a:prstGeom>
          <a:ln w="15875">
            <a:solidFill>
              <a:srgbClr val="4B65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3852" y="2929994"/>
            <a:ext cx="30697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번호판의 앞자리가 </a:t>
            </a:r>
            <a:r>
              <a:rPr lang="en-US" altLang="ko-KR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01~09</a:t>
            </a:r>
            <a:r>
              <a:rPr lang="ko-KR" altLang="en-US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이거나 </a:t>
            </a:r>
            <a:r>
              <a:rPr lang="en-US" altLang="ko-KR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100~199</a:t>
            </a:r>
            <a:r>
              <a:rPr lang="ko-KR" altLang="en-US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인 경우   경차로 인식</a:t>
            </a:r>
            <a:endParaRPr lang="en-US" altLang="ko-KR" sz="2000" dirty="0" smtClean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91~97</a:t>
            </a:r>
            <a:r>
              <a:rPr lang="ko-KR" altLang="en-US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이거나 </a:t>
            </a:r>
            <a:r>
              <a:rPr lang="en-US" altLang="ko-KR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900~997</a:t>
            </a:r>
            <a:r>
              <a:rPr lang="ko-KR" altLang="en-US" sz="2000" dirty="0" err="1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인경우</a:t>
            </a:r>
            <a:r>
              <a:rPr lang="ko-KR" altLang="en-US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  대형화물차로 인식</a:t>
            </a:r>
            <a:endParaRPr lang="en-US" altLang="ko-KR" sz="2000" dirty="0" smtClean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해당 </a:t>
            </a:r>
            <a:r>
              <a:rPr lang="ko-KR" altLang="en-US" sz="2000" dirty="0" err="1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로직을</a:t>
            </a:r>
            <a:r>
              <a:rPr lang="ko-KR" altLang="en-US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정규표현식으로 구현</a:t>
            </a:r>
            <a:endParaRPr lang="ko-KR" altLang="en-US" sz="2000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014" y="417930"/>
            <a:ext cx="5987588" cy="27433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014" y="3817790"/>
            <a:ext cx="5987588" cy="26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9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600" y="261256"/>
            <a:ext cx="2118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04 </a:t>
            </a:r>
            <a:r>
              <a:rPr lang="ko-KR" altLang="en-US" dirty="0" err="1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구현기술</a:t>
            </a:r>
            <a:endParaRPr lang="ko-KR" altLang="en-US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2391" y="2043404"/>
            <a:ext cx="2295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페이징</a:t>
            </a:r>
            <a:r>
              <a:rPr lang="ko-KR" altLang="en-US" sz="24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처리</a:t>
            </a:r>
            <a:endParaRPr lang="ko-KR" altLang="en-US" sz="2400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3853" y="2640563"/>
            <a:ext cx="3069771" cy="0"/>
          </a:xfrm>
          <a:prstGeom prst="line">
            <a:avLst/>
          </a:prstGeom>
          <a:ln w="15875">
            <a:solidFill>
              <a:srgbClr val="4B65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3852" y="2929994"/>
            <a:ext cx="30697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페이징</a:t>
            </a:r>
            <a:r>
              <a:rPr lang="ko-KR" altLang="en-US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기능</a:t>
            </a:r>
            <a:r>
              <a:rPr lang="en-US" altLang="ko-KR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게시물 </a:t>
            </a:r>
            <a:r>
              <a:rPr lang="en-US" altLang="ko-KR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10~15</a:t>
            </a:r>
            <a:r>
              <a:rPr lang="ko-KR" altLang="en-US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개당 </a:t>
            </a:r>
            <a:r>
              <a:rPr lang="en-US" altLang="ko-KR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</a:t>
            </a:r>
            <a:r>
              <a:rPr lang="ko-KR" altLang="en-US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페이지</a:t>
            </a:r>
            <a:r>
              <a:rPr lang="en-US" altLang="ko-KR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검색기능 추가</a:t>
            </a:r>
            <a:r>
              <a:rPr lang="en-US" altLang="ko-KR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dirty="0" err="1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회원조회</a:t>
            </a:r>
            <a:r>
              <a:rPr lang="en-US" altLang="ko-KR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dirty="0" err="1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주차기록</a:t>
            </a:r>
            <a:r>
              <a:rPr lang="ko-KR" altLang="en-US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등에서 이름</a:t>
            </a:r>
            <a:r>
              <a:rPr lang="en-US" altLang="ko-KR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차량번호 등으로 </a:t>
            </a:r>
            <a:r>
              <a:rPr lang="ko-KR" altLang="en-US" sz="2000" dirty="0" err="1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검색가능</a:t>
            </a:r>
            <a:r>
              <a:rPr lang="ko-KR" altLang="en-US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하도록 구현</a:t>
            </a:r>
            <a:r>
              <a:rPr lang="en-US" altLang="ko-KR" sz="2000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973" y="624179"/>
            <a:ext cx="7013509" cy="14192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96" y="3610694"/>
            <a:ext cx="6938865" cy="15660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77273" y="2274236"/>
            <a:ext cx="3312368" cy="366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일자별</a:t>
            </a:r>
            <a:r>
              <a:rPr lang="ko-KR" altLang="en-US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검색기능 추가</a:t>
            </a:r>
            <a:endParaRPr lang="ko-KR" altLang="en-US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77273" y="5511958"/>
            <a:ext cx="3312368" cy="366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카테고리별</a:t>
            </a:r>
            <a:r>
              <a:rPr lang="ko-KR" altLang="en-US" dirty="0" smtClean="0">
                <a:solidFill>
                  <a:srgbClr val="4B6587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검색기능 추가</a:t>
            </a:r>
            <a:endParaRPr lang="ko-KR" altLang="en-US" dirty="0">
              <a:solidFill>
                <a:srgbClr val="4B6587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365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478</Words>
  <Application>Microsoft Office PowerPoint</Application>
  <PresentationFormat>와이드스크린</PresentationFormat>
  <Paragraphs>129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휴먼엑스포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25</cp:revision>
  <dcterms:created xsi:type="dcterms:W3CDTF">2024-05-17T00:50:52Z</dcterms:created>
  <dcterms:modified xsi:type="dcterms:W3CDTF">2024-05-17T06:13:47Z</dcterms:modified>
</cp:coreProperties>
</file>