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72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99"/>
    <a:srgbClr val="FF6600"/>
    <a:srgbClr val="FFFFD9"/>
    <a:srgbClr val="E7FDFF"/>
    <a:srgbClr val="FFE4D1"/>
    <a:srgbClr val="00537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5867" autoAdjust="0"/>
  </p:normalViewPr>
  <p:slideViewPr>
    <p:cSldViewPr snapToGrid="0">
      <p:cViewPr varScale="1">
        <p:scale>
          <a:sx n="77" d="100"/>
          <a:sy n="77" d="100"/>
        </p:scale>
        <p:origin x="49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98058C-1A17-4405-954A-2C31932473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2EEBE7F-5935-4974-9938-68813A7255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F428BE-8339-415E-822A-2FC546499A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41363"/>
            <a:ext cx="658018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AB39C40-70D9-4C68-8C0C-98DD08E583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91063"/>
            <a:ext cx="50292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7679658-0656-4743-8F92-39AD3744E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F4A6656-F24C-4502-8C21-52391CDC6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82125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C29A5-2D10-4F9E-B8C7-D328B7E2A3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D656DB29-DE3C-4997-84E3-31A6F3B417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41363"/>
            <a:ext cx="6580188" cy="3702050"/>
          </a:xfrm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F820B7BA-ABC7-4C92-919A-632E8312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460E733-6E13-4004-833C-40861BFCC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E4AAEC0-F853-4FC2-A838-5F09EB24D821}" type="slidenum">
              <a:rPr lang="en-US" altLang="ko-KR"/>
              <a:pPr eaLnBrk="1" hangingPunct="1">
                <a:spcBef>
                  <a:spcPct val="0"/>
                </a:spcBef>
              </a:pPr>
              <a:t>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1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698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40800" y="152400"/>
            <a:ext cx="28448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3312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7109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75E80866-FF81-4CEF-8469-4C8A63BE0E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4" y="152400"/>
            <a:ext cx="10880725" cy="540000"/>
          </a:xfrm>
        </p:spPr>
        <p:txBody>
          <a:bodyPr/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4874" y="1219200"/>
            <a:ext cx="10880726" cy="5029200"/>
          </a:xfrm>
        </p:spPr>
        <p:txBody>
          <a:bodyPr/>
          <a:lstStyle>
            <a:lvl1pPr marL="180000" indent="-28800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0000" indent="-18000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180000"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608CB6E4-7530-4890-9EAA-C4DD12B830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2023-12-12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FA0B29CC-CDA5-442F-876B-F4F74C5B8F6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306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4111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C6BF8C07-1967-49D8-B23B-E57347C634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59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381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F6589312-8CAB-43CF-A932-57FB795CB0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"/>
            <a:ext cx="12192000" cy="684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5E72F666-1257-4097-8733-BA83C92A49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37800" y="63246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00B1564D-2E22-4A91-8841-8205D805FA7D}" type="datetime1">
              <a:rPr lang="ko-KR" altLang="en-US" sz="1200" b="1" i="1"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2023-12-12</a:t>
            </a:fld>
            <a:r>
              <a:rPr lang="en-US" altLang="ko-KR" sz="1200" b="1" i="1" dirty="0">
                <a:latin typeface="Arial" panose="020B0604020202020204" pitchFamily="34" charset="0"/>
                <a:ea typeface="돋움" panose="020B0600000101010101" pitchFamily="50" charset="-127"/>
              </a:rPr>
              <a:t> / #</a:t>
            </a:r>
            <a:fld id="{6C1DFAEE-B1A9-402B-A84D-C2D34643EA64}" type="slidenum">
              <a:rPr lang="ko-KR" altLang="ko-KR"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돋움" panose="020B0600000101010101" pitchFamily="50" charset="-127"/>
              </a:rPr>
              <a:pPr algn="r" eaLnBrk="1" hangingPunct="1"/>
              <a:t>‹#›</a:t>
            </a:fld>
            <a:endParaRPr lang="ko-KR" altLang="ko-KR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78CA3E89-7AA6-470E-9C40-C56A6F082D0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02400"/>
            <a:ext cx="10426700" cy="0"/>
          </a:xfrm>
          <a:prstGeom prst="line">
            <a:avLst/>
          </a:prstGeom>
          <a:noFill/>
          <a:ln w="19050">
            <a:solidFill>
              <a:srgbClr val="005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495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00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16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6">
            <a:extLst>
              <a:ext uri="{FF2B5EF4-FFF2-40B4-BE49-F238E27FC236}">
                <a16:creationId xmlns:a16="http://schemas.microsoft.com/office/drawing/2014/main" id="{9A75A9F1-E5EB-4A00-8DF8-06612145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11379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E9C40337-59C5-42ED-892F-40DF5A025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85843"/>
            <a:ext cx="11379200" cy="516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굴림" charset="-127"/>
        </a:defRPr>
      </a:lvl9pPr>
    </p:titleStyle>
    <p:bodyStyle>
      <a:lvl1pPr marL="180000" indent="-288000" algn="l" rtl="0" eaLnBrk="0" fontAlgn="base" latinLnBrk="1" hangingPunct="0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0000" indent="-180000" algn="l" rtl="0" eaLnBrk="0" fontAlgn="base" latinLnBrk="1" hangingPunct="0"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20000" indent="-1800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drawing.printing.printdocument?view=dotnet-plat-ext-8.0" TargetMode="External"/><Relationship Id="rId2" Type="http://schemas.openxmlformats.org/officeDocument/2006/relationships/hyperlink" Target="https://learn.microsoft.com/ko-kr/troubleshoot/developer/visualstudio/csharp/language-compilers/start-internet-brows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35">
            <a:extLst>
              <a:ext uri="{FF2B5EF4-FFF2-40B4-BE49-F238E27FC236}">
                <a16:creationId xmlns:a16="http://schemas.microsoft.com/office/drawing/2014/main" id="{5D277F00-928F-4D6B-9657-5BA99BC9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65" y="5466781"/>
            <a:ext cx="56672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b="1" dirty="0"/>
              <a:t>유한대학교 </a:t>
            </a:r>
            <a:r>
              <a:rPr lang="ko-KR" altLang="en-US" b="1" dirty="0" err="1"/>
              <a:t>컴퓨터소프트웨어공학과</a:t>
            </a:r>
            <a:endParaRPr lang="ko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B92177-AA00-45A3-A112-56E5FA571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46004"/>
              </p:ext>
            </p:extLst>
          </p:nvPr>
        </p:nvGraphicFramePr>
        <p:xfrm>
          <a:off x="3162299" y="3102055"/>
          <a:ext cx="5867401" cy="13409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팀원 성명</a:t>
                      </a:r>
                    </a:p>
                  </a:txBody>
                  <a:tcPr marT="45700" marB="4570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  번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marT="45700" marB="457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이용주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201907017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이주영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202107023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유지아</a:t>
                      </a:r>
                      <a:endParaRPr lang="ko-KR" altLang="en-US" sz="1600" dirty="0"/>
                    </a:p>
                  </a:txBody>
                  <a:tcPr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202107024</a:t>
                      </a:r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572785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A361544-91EC-4AED-832D-EC7D74C1054C}"/>
              </a:ext>
            </a:extLst>
          </p:cNvPr>
          <p:cNvSpPr/>
          <p:nvPr/>
        </p:nvSpPr>
        <p:spPr>
          <a:xfrm>
            <a:off x="3048000" y="929256"/>
            <a:ext cx="6096000" cy="11490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프로젝트 중간</a:t>
            </a:r>
            <a:r>
              <a:rPr lang="en-US" altLang="ko-KR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</a:t>
            </a:r>
            <a:r>
              <a:rPr lang="ko-KR" altLang="en-US" sz="28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	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메모장 프로젝트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9706" y="157811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1" y="2270587"/>
            <a:ext cx="4533900" cy="90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60" y="2277828"/>
            <a:ext cx="1590675" cy="7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872" y="158201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5719974-B9AB-4433-9F19-558E13B44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E0B2ACB-A644-42E4-8CB0-37680B654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650730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3. </a:t>
            </a:r>
            <a:r>
              <a:rPr lang="ko-KR" altLang="en-US" b="1" dirty="0"/>
              <a:t>구성 모듈 및 프로세스 </a:t>
            </a:r>
            <a:r>
              <a:rPr lang="ko-KR" altLang="en-US" dirty="0"/>
              <a:t> </a:t>
            </a:r>
          </a:p>
          <a:p>
            <a:pPr marL="800100" lvl="1" indent="-342900" eaLnBrk="1" hangingPunct="1"/>
            <a:r>
              <a:rPr lang="ko-KR" altLang="en-US" dirty="0"/>
              <a:t>모듈 </a:t>
            </a:r>
            <a:r>
              <a:rPr lang="en-US" altLang="ko-KR" dirty="0"/>
              <a:t>1</a:t>
            </a:r>
          </a:p>
          <a:p>
            <a:pPr marL="800100" lvl="1" indent="-342900" eaLnBrk="1" hangingPunct="1"/>
            <a:r>
              <a:rPr lang="ko-KR" altLang="en-US" dirty="0"/>
              <a:t>모듈 </a:t>
            </a:r>
            <a:r>
              <a:rPr lang="en-US" altLang="ko-KR" dirty="0"/>
              <a:t>2</a:t>
            </a:r>
          </a:p>
          <a:p>
            <a:pPr marL="800100" lvl="1" indent="-342900" eaLnBrk="1" hangingPunct="1"/>
            <a:r>
              <a:rPr lang="en-US" altLang="ko-KR" dirty="0"/>
              <a:t>…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09B46040-E100-4842-B85D-03114C4C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3429000"/>
            <a:ext cx="212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모듈별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블록도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8712B6-5BFA-462B-996D-0B983C90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E112B06-2B86-4692-B9E6-28A5BFDC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280489" cy="37465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4. </a:t>
            </a:r>
            <a:r>
              <a:rPr lang="ko-KR" altLang="en-US" b="1" dirty="0"/>
              <a:t>프로젝트 산출물 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78867-F421-43A4-B96B-BDD5D5FDA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9962"/>
              </p:ext>
            </p:extLst>
          </p:nvPr>
        </p:nvGraphicFramePr>
        <p:xfrm>
          <a:off x="1085850" y="1767416"/>
          <a:ext cx="964882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38345869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67072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751416419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676813065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216806069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제물문서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151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제안서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3090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 코드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소스코드의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상세한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957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58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 및 작품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 및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문서자료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문서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숙지 기능 설명서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주소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4394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9A541A-FD91-40AE-840D-C8086A1D4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5. </a:t>
            </a:r>
            <a:r>
              <a:rPr lang="ko-KR" altLang="en-US" b="1" dirty="0">
                <a:solidFill>
                  <a:schemeClr val="accent2"/>
                </a:solidFill>
              </a:rPr>
              <a:t>개발 일정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EC24211-93E0-4F32-BF8C-2226A5C7D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10309086" cy="473075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</a:t>
            </a:r>
            <a:r>
              <a:rPr lang="ko-KR" altLang="en-US" b="1" dirty="0"/>
              <a:t>개발 계획 대 진도  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pSp>
        <p:nvGrpSpPr>
          <p:cNvPr id="12293" name="Group 87">
            <a:extLst>
              <a:ext uri="{FF2B5EF4-FFF2-40B4-BE49-F238E27FC236}">
                <a16:creationId xmlns:a16="http://schemas.microsoft.com/office/drawing/2014/main" id="{4A7C9BF5-1C9D-464F-9F64-2887279BC513}"/>
              </a:ext>
            </a:extLst>
          </p:cNvPr>
          <p:cNvGrpSpPr>
            <a:grpSpLocks/>
          </p:cNvGrpSpPr>
          <p:nvPr/>
        </p:nvGrpSpPr>
        <p:grpSpPr bwMode="auto">
          <a:xfrm>
            <a:off x="1511645" y="1654175"/>
            <a:ext cx="8446390" cy="3498850"/>
            <a:chOff x="988" y="1210"/>
            <a:chExt cx="4183" cy="2036"/>
          </a:xfrm>
        </p:grpSpPr>
        <p:sp>
          <p:nvSpPr>
            <p:cNvPr id="105521" name="AutoShape 49">
              <a:extLst>
                <a:ext uri="{FF2B5EF4-FFF2-40B4-BE49-F238E27FC236}">
                  <a16:creationId xmlns:a16="http://schemas.microsoft.com/office/drawing/2014/main" id="{3CB5F444-5189-4CF3-ABE8-40EFF04E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1490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 획</a:t>
              </a:r>
              <a:endPara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22" name="AutoShape 50">
              <a:extLst>
                <a:ext uri="{FF2B5EF4-FFF2-40B4-BE49-F238E27FC236}">
                  <a16:creationId xmlns:a16="http://schemas.microsoft.com/office/drawing/2014/main" id="{DEAFEA76-5A04-4C7C-9D8B-7886D77D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682"/>
              <a:ext cx="480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 석</a:t>
              </a:r>
            </a:p>
          </p:txBody>
        </p:sp>
        <p:sp>
          <p:nvSpPr>
            <p:cNvPr id="105523" name="AutoShape 51">
              <a:extLst>
                <a:ext uri="{FF2B5EF4-FFF2-40B4-BE49-F238E27FC236}">
                  <a16:creationId xmlns:a16="http://schemas.microsoft.com/office/drawing/2014/main" id="{5114EE68-80E5-47D1-A549-92BFA2991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826"/>
              <a:ext cx="564" cy="127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 계</a:t>
              </a:r>
            </a:p>
          </p:txBody>
        </p:sp>
        <p:sp>
          <p:nvSpPr>
            <p:cNvPr id="105524" name="AutoShape 52">
              <a:extLst>
                <a:ext uri="{FF2B5EF4-FFF2-40B4-BE49-F238E27FC236}">
                  <a16:creationId xmlns:a16="http://schemas.microsoft.com/office/drawing/2014/main" id="{60F836CC-061E-4DAA-BF75-EACDF5B1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258"/>
              <a:ext cx="3984" cy="306"/>
            </a:xfrm>
            <a:prstGeom prst="rightArrow">
              <a:avLst>
                <a:gd name="adj1" fmla="val 36602"/>
                <a:gd name="adj2" fmla="val 5352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0" name="Text Box 53">
              <a:extLst>
                <a:ext uri="{FF2B5EF4-FFF2-40B4-BE49-F238E27FC236}">
                  <a16:creationId xmlns:a16="http://schemas.microsoft.com/office/drawing/2014/main" id="{B6DD3F05-2030-4953-A4C6-BD77256FE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2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</a:p>
          </p:txBody>
        </p:sp>
        <p:sp>
          <p:nvSpPr>
            <p:cNvPr id="12301" name="Text Box 60">
              <a:extLst>
                <a:ext uri="{FF2B5EF4-FFF2-40B4-BE49-F238E27FC236}">
                  <a16:creationId xmlns:a16="http://schemas.microsoft.com/office/drawing/2014/main" id="{5F985689-9E00-4F22-8583-A2A04C8FA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2578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2" name="Text Box 61">
              <a:extLst>
                <a:ext uri="{FF2B5EF4-FFF2-40B4-BE49-F238E27FC236}">
                  <a16:creationId xmlns:a16="http://schemas.microsoft.com/office/drawing/2014/main" id="{E7502ADB-5129-4C53-8AE9-6DD09A050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610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34" name="AutoShape 62">
              <a:extLst>
                <a:ext uri="{FF2B5EF4-FFF2-40B4-BE49-F238E27FC236}">
                  <a16:creationId xmlns:a16="http://schemas.microsoft.com/office/drawing/2014/main" id="{BF877152-995C-4D08-8DF5-24E61534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70"/>
              <a:ext cx="1646" cy="130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 현</a:t>
              </a:r>
            </a:p>
          </p:txBody>
        </p:sp>
        <p:sp>
          <p:nvSpPr>
            <p:cNvPr id="105535" name="AutoShape 63">
              <a:extLst>
                <a:ext uri="{FF2B5EF4-FFF2-40B4-BE49-F238E27FC236}">
                  <a16:creationId xmlns:a16="http://schemas.microsoft.com/office/drawing/2014/main" id="{E4052F3B-D4B4-4EBD-8543-2954A601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2114"/>
              <a:ext cx="624" cy="96"/>
            </a:xfrm>
            <a:prstGeom prst="flowChartProcess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 서 화</a:t>
              </a:r>
            </a:p>
          </p:txBody>
        </p:sp>
        <p:sp>
          <p:nvSpPr>
            <p:cNvPr id="12305" name="Line 65">
              <a:extLst>
                <a:ext uri="{FF2B5EF4-FFF2-40B4-BE49-F238E27FC236}">
                  <a16:creationId xmlns:a16="http://schemas.microsoft.com/office/drawing/2014/main" id="{346D62E3-6F9C-42DE-A186-7567B4103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6" name="Line 66">
              <a:extLst>
                <a:ext uri="{FF2B5EF4-FFF2-40B4-BE49-F238E27FC236}">
                  <a16:creationId xmlns:a16="http://schemas.microsoft.com/office/drawing/2014/main" id="{FC056BD6-2D68-4FB3-BC94-D5BB2187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2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7" name="Line 67">
              <a:extLst>
                <a:ext uri="{FF2B5EF4-FFF2-40B4-BE49-F238E27FC236}">
                  <a16:creationId xmlns:a16="http://schemas.microsoft.com/office/drawing/2014/main" id="{54EF53F0-9F1A-4761-A5BD-CCC900997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8" name="Line 68">
              <a:extLst>
                <a:ext uri="{FF2B5EF4-FFF2-40B4-BE49-F238E27FC236}">
                  <a16:creationId xmlns:a16="http://schemas.microsoft.com/office/drawing/2014/main" id="{EEB0C222-59C5-4B09-9C93-A5119F9A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210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09" name="Text Box 69">
              <a:extLst>
                <a:ext uri="{FF2B5EF4-FFF2-40B4-BE49-F238E27FC236}">
                  <a16:creationId xmlns:a16="http://schemas.microsoft.com/office/drawing/2014/main" id="{EF558B79-2D9B-48FB-858B-30CB625E8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" y="2841"/>
              <a:ext cx="9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최종보고 및 발표회</a:t>
              </a:r>
            </a:p>
          </p:txBody>
        </p:sp>
        <p:sp>
          <p:nvSpPr>
            <p:cNvPr id="12310" name="Text Box 70">
              <a:extLst>
                <a:ext uri="{FF2B5EF4-FFF2-40B4-BE49-F238E27FC236}">
                  <a16:creationId xmlns:a16="http://schemas.microsoft.com/office/drawing/2014/main" id="{035450A7-2B4B-4F2D-B3F2-2063870AC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843"/>
              <a:ext cx="5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제안서제출</a:t>
              </a:r>
            </a:p>
          </p:txBody>
        </p:sp>
        <p:sp>
          <p:nvSpPr>
            <p:cNvPr id="12311" name="Text Box 71">
              <a:extLst>
                <a:ext uri="{FF2B5EF4-FFF2-40B4-BE49-F238E27FC236}">
                  <a16:creationId xmlns:a16="http://schemas.microsoft.com/office/drawing/2014/main" id="{EB294873-B373-4A5D-85E1-9D91B9720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839"/>
              <a:ext cx="6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기능명세서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상세설계</a:t>
              </a: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2312" name="Text Box 72">
              <a:extLst>
                <a:ext uri="{FF2B5EF4-FFF2-40B4-BE49-F238E27FC236}">
                  <a16:creationId xmlns:a16="http://schemas.microsoft.com/office/drawing/2014/main" id="{C5602601-BEE0-41E7-B957-F2E309EF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869"/>
              <a:ext cx="6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중간발표</a:t>
              </a:r>
            </a:p>
          </p:txBody>
        </p:sp>
        <p:sp>
          <p:nvSpPr>
            <p:cNvPr id="12313" name="Line 73">
              <a:extLst>
                <a:ext uri="{FF2B5EF4-FFF2-40B4-BE49-F238E27FC236}">
                  <a16:creationId xmlns:a16="http://schemas.microsoft.com/office/drawing/2014/main" id="{E6DC2941-A585-41A6-8669-77B7750B6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2822"/>
              <a:ext cx="4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4" name="Line 74">
              <a:extLst>
                <a:ext uri="{FF2B5EF4-FFF2-40B4-BE49-F238E27FC236}">
                  <a16:creationId xmlns:a16="http://schemas.microsoft.com/office/drawing/2014/main" id="{1B3AAE22-2513-4A9D-8AE6-CD80D7B91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824"/>
              <a:ext cx="991" cy="6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5" name="Line 75">
              <a:extLst>
                <a:ext uri="{FF2B5EF4-FFF2-40B4-BE49-F238E27FC236}">
                  <a16:creationId xmlns:a16="http://schemas.microsoft.com/office/drawing/2014/main" id="{4C7794A2-A0EC-4AB6-9C73-291EB3784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830"/>
              <a:ext cx="722" cy="4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6" name="Line 76">
              <a:extLst>
                <a:ext uri="{FF2B5EF4-FFF2-40B4-BE49-F238E27FC236}">
                  <a16:creationId xmlns:a16="http://schemas.microsoft.com/office/drawing/2014/main" id="{84877242-3EC8-4C1D-955A-4BBDF72CA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1226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7" name="Line 77">
              <a:extLst>
                <a:ext uri="{FF2B5EF4-FFF2-40B4-BE49-F238E27FC236}">
                  <a16:creationId xmlns:a16="http://schemas.microsoft.com/office/drawing/2014/main" id="{FCE51E31-75BC-4A35-B76B-D9C0669E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234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8" name="Line 78">
              <a:extLst>
                <a:ext uri="{FF2B5EF4-FFF2-40B4-BE49-F238E27FC236}">
                  <a16:creationId xmlns:a16="http://schemas.microsoft.com/office/drawing/2014/main" id="{729A77D4-4098-4A53-B6F4-7F60EF8B0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2830"/>
              <a:ext cx="880" cy="0"/>
            </a:xfrm>
            <a:prstGeom prst="line">
              <a:avLst/>
            </a:prstGeom>
            <a:noFill/>
            <a:ln w="28575">
              <a:solidFill>
                <a:srgbClr val="00537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19" name="Text Box 79">
              <a:extLst>
                <a:ext uri="{FF2B5EF4-FFF2-40B4-BE49-F238E27FC236}">
                  <a16:creationId xmlns:a16="http://schemas.microsoft.com/office/drawing/2014/main" id="{3614FC50-0294-443A-8306-58661D1D0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604"/>
              <a:ext cx="4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20" name="Text Box 80">
              <a:extLst>
                <a:ext uri="{FF2B5EF4-FFF2-40B4-BE49-F238E27FC236}">
                  <a16:creationId xmlns:a16="http://schemas.microsoft.com/office/drawing/2014/main" id="{73C2DD3F-CCE3-4F2E-B846-1557A64B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2610"/>
              <a:ext cx="4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buChar char="q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Symbol" panose="05050102010706020507" pitchFamily="18" charset="2"/>
                <a:buChar char="-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  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556" name="Text Box 84">
              <a:extLst>
                <a:ext uri="{FF2B5EF4-FFF2-40B4-BE49-F238E27FC236}">
                  <a16:creationId xmlns:a16="http://schemas.microsoft.com/office/drawing/2014/main" id="{BCC40462-49CD-4B60-A6B4-4B9C11219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831"/>
              <a:ext cx="5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공식진도</a:t>
              </a:r>
              <a:r>
                <a:rPr lang="en-US" altLang="ko-KR" sz="12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43BCD03A-22E7-4876-BF57-D50C0C52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534" y="5288533"/>
            <a:ext cx="64152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(98%)</a:t>
            </a:r>
            <a:endParaRPr lang="en-US" altLang="ko-KR" sz="1300" b="1" dirty="0">
              <a:solidFill>
                <a:srgbClr val="00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5" name="Rectangle 86">
            <a:extLst>
              <a:ext uri="{FF2B5EF4-FFF2-40B4-BE49-F238E27FC236}">
                <a16:creationId xmlns:a16="http://schemas.microsoft.com/office/drawing/2014/main" id="{7544CD18-D1A7-4F03-94DB-D0337EF0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82" y="5248276"/>
            <a:ext cx="6602517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000"/>
          </a:p>
        </p:txBody>
      </p:sp>
      <p:cxnSp>
        <p:nvCxnSpPr>
          <p:cNvPr id="4" name="직선 화살표 연결선 3"/>
          <p:cNvCxnSpPr>
            <a:stCxn id="12295" idx="1"/>
          </p:cNvCxnSpPr>
          <p:nvPr/>
        </p:nvCxnSpPr>
        <p:spPr>
          <a:xfrm>
            <a:off x="1931882" y="5453064"/>
            <a:ext cx="6445999" cy="862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7E32B28-0711-49C7-A2E0-358188285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5236AE-9BF7-48CA-B104-6519FD8B9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010912" cy="457201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b="1" dirty="0"/>
              <a:t> 1. H/W </a:t>
            </a:r>
            <a:r>
              <a:rPr lang="ko-KR" altLang="en-US" b="1" dirty="0"/>
              <a:t>시스템 사양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C13CA9-F650-4C7C-B0E9-804D177F5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43726"/>
              </p:ext>
            </p:extLst>
          </p:nvPr>
        </p:nvGraphicFramePr>
        <p:xfrm>
          <a:off x="1711354" y="1843790"/>
          <a:ext cx="8121476" cy="2350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471">
                  <a:extLst>
                    <a:ext uri="{9D8B030D-6E8A-4147-A177-3AD203B41FA5}">
                      <a16:colId xmlns:a16="http://schemas.microsoft.com/office/drawing/2014/main" val="3182913237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330931820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86742387"/>
                    </a:ext>
                  </a:extLst>
                </a:gridCol>
                <a:gridCol w="1365105">
                  <a:extLst>
                    <a:ext uri="{9D8B030D-6E8A-4147-A177-3AD203B41FA5}">
                      <a16:colId xmlns:a16="http://schemas.microsoft.com/office/drawing/2014/main" val="1603553665"/>
                    </a:ext>
                  </a:extLst>
                </a:gridCol>
              </a:tblGrid>
              <a:tr h="433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75052"/>
                  </a:ext>
                </a:extLst>
              </a:tr>
              <a:tr h="1916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eaLnBrk="1" fontAlgn="ctr" hangingPunct="1">
                        <a:buFontTx/>
                        <a:buNone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Windows 10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pt-BR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Core(TM) i7-9700 CPU @ 3.00GHz   3.00 GHz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스토라자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NVMe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M.2 SSD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eaLnBrk="1" fontAlgn="ctr" hangingPunct="1">
                        <a:buFontTx/>
                        <a:buChar char="-"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종류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64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 운영 체제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x64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프로세서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 컴퓨터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795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1FD04C-5D69-4E11-BE52-FE3ECC276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6. </a:t>
            </a:r>
            <a:r>
              <a:rPr lang="ko-KR" altLang="en-US" b="1" dirty="0">
                <a:solidFill>
                  <a:schemeClr val="accent2"/>
                </a:solidFill>
              </a:rPr>
              <a:t>시스템 사양 및 구현도구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8B11358-5A5C-4FBB-94E0-A52A57E7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46831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2. S/W </a:t>
            </a:r>
            <a:r>
              <a:rPr lang="ko-KR" altLang="en-US" dirty="0"/>
              <a:t>시스템 사양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4BD329-98CA-43F1-A364-F132C19E4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61786"/>
              </p:ext>
            </p:extLst>
          </p:nvPr>
        </p:nvGraphicFramePr>
        <p:xfrm>
          <a:off x="1360267" y="2069931"/>
          <a:ext cx="8283925" cy="1596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425">
                  <a:extLst>
                    <a:ext uri="{9D8B030D-6E8A-4147-A177-3AD203B41FA5}">
                      <a16:colId xmlns:a16="http://schemas.microsoft.com/office/drawing/2014/main" val="1356895119"/>
                    </a:ext>
                  </a:extLst>
                </a:gridCol>
                <a:gridCol w="4524375">
                  <a:extLst>
                    <a:ext uri="{9D8B030D-6E8A-4147-A177-3AD203B41FA5}">
                      <a16:colId xmlns:a16="http://schemas.microsoft.com/office/drawing/2014/main" val="592371918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666861367"/>
                    </a:ext>
                  </a:extLst>
                </a:gridCol>
              </a:tblGrid>
              <a:tr h="53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722331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편집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Photoshop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아이콘 편집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615729"/>
                  </a:ext>
                </a:extLst>
              </a:tr>
              <a:tr h="532219">
                <a:tc>
                  <a:txBody>
                    <a:bodyPr/>
                    <a:lstStyle/>
                    <a:p>
                      <a:pPr marL="180000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8729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40870D-0692-4C53-8E34-3135442B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7. </a:t>
            </a:r>
            <a:r>
              <a:rPr lang="ko-KR" altLang="en-US" b="1" dirty="0">
                <a:solidFill>
                  <a:schemeClr val="accent2"/>
                </a:solidFill>
              </a:rPr>
              <a:t>향후일정 및 계획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4089D7-8465-49B1-9879-83F6A0EA9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현재 구현된 내용</a:t>
            </a:r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(F)</a:t>
            </a:r>
          </a:p>
          <a:p>
            <a:pPr marL="980100" lvl="2" indent="-342900" eaLnBrk="1" hangingPunct="1"/>
            <a:r>
              <a:rPr lang="ko-KR" altLang="en-US" dirty="0" smtClean="0"/>
              <a:t>새 </a:t>
            </a:r>
            <a:r>
              <a:rPr lang="ko-KR" altLang="en-US" dirty="0"/>
              <a:t>창</a:t>
            </a:r>
            <a:r>
              <a:rPr lang="en-US" altLang="ko-KR" dirty="0"/>
              <a:t>, </a:t>
            </a:r>
            <a:r>
              <a:rPr lang="ko-KR" altLang="en-US" dirty="0" smtClean="0"/>
              <a:t>페이지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smtClean="0"/>
              <a:t>인쇄</a:t>
            </a:r>
            <a:endParaRPr lang="en-US" altLang="ko-KR" dirty="0"/>
          </a:p>
          <a:p>
            <a:pPr marL="800100" lvl="1" indent="-342900" eaLnBrk="1" hangingPunct="1"/>
            <a:r>
              <a:rPr lang="ko-KR" altLang="en-US" dirty="0"/>
              <a:t>편집</a:t>
            </a:r>
            <a:r>
              <a:rPr lang="en-US" altLang="ko-KR" dirty="0"/>
              <a:t>(E)</a:t>
            </a:r>
          </a:p>
          <a:p>
            <a:pPr marL="980100" lvl="2" indent="-342900" eaLnBrk="1" hangingPunct="1"/>
            <a:r>
              <a:rPr lang="ko-KR" altLang="en-US" dirty="0" smtClean="0"/>
              <a:t>찾기</a:t>
            </a:r>
            <a:r>
              <a:rPr lang="en-US" altLang="ko-KR" dirty="0"/>
              <a:t>, </a:t>
            </a:r>
            <a:r>
              <a:rPr lang="ko-KR" altLang="en-US" dirty="0"/>
              <a:t>다음 찾기</a:t>
            </a:r>
            <a:r>
              <a:rPr lang="en-US" altLang="ko-KR" dirty="0"/>
              <a:t>, </a:t>
            </a:r>
            <a:r>
              <a:rPr lang="ko-KR" altLang="en-US" dirty="0"/>
              <a:t>이전 찾기</a:t>
            </a:r>
            <a:r>
              <a:rPr lang="en-US" altLang="ko-KR" dirty="0"/>
              <a:t>, </a:t>
            </a:r>
            <a:r>
              <a:rPr lang="ko-KR" altLang="en-US" dirty="0"/>
              <a:t>바꾸기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ko-KR" altLang="en-US" dirty="0" smtClean="0"/>
              <a:t>선택</a:t>
            </a:r>
            <a:endParaRPr lang="ko-KR" altLang="en-US" sz="1800" dirty="0"/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서식</a:t>
            </a:r>
            <a:r>
              <a:rPr lang="en-US" altLang="ko-KR" dirty="0"/>
              <a:t>(O)</a:t>
            </a:r>
          </a:p>
          <a:p>
            <a:pPr marL="980100" lvl="2" indent="-342900" eaLnBrk="1" hangingPunct="1"/>
            <a:r>
              <a:rPr lang="ko-KR" altLang="en-US" dirty="0"/>
              <a:t>자동 </a:t>
            </a:r>
            <a:r>
              <a:rPr lang="ko-KR" altLang="en-US" dirty="0" err="1"/>
              <a:t>줄바꿈</a:t>
            </a:r>
            <a:r>
              <a:rPr lang="en-US" altLang="ko-KR" dirty="0"/>
              <a:t>, </a:t>
            </a:r>
            <a:r>
              <a:rPr lang="ko-KR" altLang="en-US" dirty="0" smtClean="0"/>
              <a:t>글꼴</a:t>
            </a:r>
            <a:endParaRPr lang="ko-KR" altLang="en-US" sz="1800" dirty="0"/>
          </a:p>
          <a:p>
            <a:pPr marL="800100" lvl="1" indent="-342900" eaLnBrk="1" hangingPunct="1"/>
            <a:r>
              <a:rPr lang="ko-KR" altLang="en-US" sz="1800" dirty="0"/>
              <a:t> </a:t>
            </a:r>
            <a:r>
              <a:rPr lang="ko-KR" altLang="en-US" dirty="0"/>
              <a:t>보기</a:t>
            </a:r>
            <a:r>
              <a:rPr lang="en-US" altLang="ko-KR" dirty="0"/>
              <a:t>(V)</a:t>
            </a:r>
          </a:p>
          <a:p>
            <a:pPr marL="980100" lvl="2" indent="-342900" eaLnBrk="1" hangingPunct="1"/>
            <a:r>
              <a:rPr lang="ko-KR" altLang="en-US" dirty="0"/>
              <a:t>확대하기</a:t>
            </a:r>
            <a:r>
              <a:rPr lang="en-US" altLang="ko-KR" dirty="0"/>
              <a:t>/</a:t>
            </a:r>
            <a:r>
              <a:rPr lang="ko-KR" altLang="en-US" dirty="0"/>
              <a:t>축소하기</a:t>
            </a:r>
            <a:r>
              <a:rPr lang="en-US" altLang="ko-KR" dirty="0"/>
              <a:t>, </a:t>
            </a:r>
            <a:r>
              <a:rPr lang="ko-KR" altLang="en-US" dirty="0"/>
              <a:t>상태 </a:t>
            </a:r>
            <a:r>
              <a:rPr lang="ko-KR" altLang="en-US" dirty="0" smtClean="0"/>
              <a:t>표시줄</a:t>
            </a:r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/>
              <a:t>도움말</a:t>
            </a:r>
            <a:r>
              <a:rPr lang="en-US" altLang="ko-KR" dirty="0"/>
              <a:t>(H)</a:t>
            </a:r>
          </a:p>
          <a:p>
            <a:pPr marL="980100" lvl="2" indent="-342900" eaLnBrk="1" hangingPunct="1"/>
            <a:r>
              <a:rPr lang="ko-KR" altLang="en-US" dirty="0"/>
              <a:t>도움말 보기</a:t>
            </a:r>
            <a:r>
              <a:rPr lang="en-US" altLang="ko-KR" dirty="0"/>
              <a:t>, </a:t>
            </a:r>
            <a:r>
              <a:rPr lang="ko-KR" altLang="en-US" dirty="0"/>
              <a:t>메모장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단축키</a:t>
            </a:r>
            <a:endParaRPr lang="en-US" altLang="ko-KR" dirty="0"/>
          </a:p>
          <a:p>
            <a:pPr marL="457200" indent="-457200" eaLnBrk="1" hangingPunct="1">
              <a:buNone/>
            </a:pPr>
            <a:endParaRPr lang="en-US" altLang="ko-KR" dirty="0" smtClean="0"/>
          </a:p>
          <a:p>
            <a:pPr marL="457200" indent="-457200" eaLnBrk="1" hangingPunct="1">
              <a:buNone/>
            </a:pPr>
            <a:r>
              <a:rPr lang="en-US" altLang="ko-KR" sz="2000" dirty="0" smtClean="0"/>
              <a:t>2</a:t>
            </a:r>
            <a:r>
              <a:rPr lang="en-US" altLang="ko-KR" sz="2000" dirty="0"/>
              <a:t>. </a:t>
            </a:r>
            <a:r>
              <a:rPr lang="ko-KR" altLang="en-US" sz="2000" dirty="0"/>
              <a:t>향후 구현할 기능 </a:t>
            </a:r>
            <a:endParaRPr lang="en-US" altLang="ko-KR" sz="2000" dirty="0" smtClean="0"/>
          </a:p>
          <a:p>
            <a:pPr marL="457200" indent="-45720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전부 구현 완료</a:t>
            </a:r>
            <a:endParaRPr lang="ko-KR" altLang="en-US" sz="2000" dirty="0"/>
          </a:p>
          <a:p>
            <a:pPr marL="457200" lvl="1" indent="0" eaLnBrk="1" hangingPunct="1">
              <a:buNone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76D2C30-7645-4BE0-A887-90F9906EF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8. </a:t>
            </a:r>
            <a:r>
              <a:rPr lang="ko-KR" altLang="en-US" b="1" dirty="0">
                <a:solidFill>
                  <a:schemeClr val="accent2"/>
                </a:solidFill>
              </a:rPr>
              <a:t>결론 및 기타사항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2812D67-D5F4-4C5A-8075-D8DCAAA53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896476" cy="5029200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결론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457200" indent="-457200" eaLnBrk="1" hangingPunct="1">
              <a:buNone/>
            </a:pPr>
            <a:endParaRPr lang="ko-KR" altLang="en-US" sz="2000" dirty="0"/>
          </a:p>
          <a:p>
            <a:pPr marL="457200" indent="-457200" eaLnBrk="1" hangingPunct="1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기타사항 </a:t>
            </a:r>
          </a:p>
          <a:p>
            <a:pPr marL="838200" lvl="1" indent="-381000" eaLnBrk="1" hangingPunct="1"/>
            <a:r>
              <a:rPr lang="ko-KR" altLang="en-US" sz="1800" dirty="0"/>
              <a:t> 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838200" lvl="1" indent="-381000" eaLnBrk="1" hangingPunct="1"/>
            <a:r>
              <a:rPr lang="ko-KR" altLang="en-US" sz="1800" dirty="0"/>
              <a:t> </a:t>
            </a:r>
          </a:p>
          <a:p>
            <a:pPr marL="1257300" lvl="2" indent="-342900" eaLnBrk="1" hangingPunct="1"/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673722-17E3-43DF-A165-2D3A6B2D2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b="1" dirty="0">
                <a:solidFill>
                  <a:schemeClr val="accent2"/>
                </a:solidFill>
              </a:rPr>
              <a:t>목 차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5460B6B-B725-4BFA-8FB3-349890D6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010278"/>
            <a:ext cx="8510431" cy="5169457"/>
          </a:xfrm>
        </p:spPr>
        <p:txBody>
          <a:bodyPr/>
          <a:lstStyle/>
          <a:p>
            <a:pPr marL="1219200" lvl="2" indent="-304800" eaLnBrk="1" hangingPunct="1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프로젝트 목적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프로젝트 특징 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개발 내용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4.1 </a:t>
            </a:r>
            <a:r>
              <a:rPr lang="ko-KR" altLang="en-US" sz="1800" dirty="0"/>
              <a:t>시스템 구성도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4.2 </a:t>
            </a:r>
            <a:r>
              <a:rPr lang="ko-KR" altLang="en-US" sz="1800" dirty="0"/>
              <a:t>메뉴 구성도 </a:t>
            </a:r>
          </a:p>
          <a:p>
            <a:pPr marL="1219200" lvl="2" indent="-304800" eaLnBrk="1" hangingPunct="1">
              <a:buNone/>
            </a:pPr>
            <a:r>
              <a:rPr lang="ko-KR" altLang="en-US" sz="1800" dirty="0"/>
              <a:t>       </a:t>
            </a:r>
            <a:r>
              <a:rPr lang="en-US" altLang="ko-KR" sz="1800" dirty="0"/>
              <a:t>4.3 </a:t>
            </a:r>
            <a:r>
              <a:rPr lang="ko-KR" altLang="en-US" sz="1800" dirty="0"/>
              <a:t>구성기능</a:t>
            </a:r>
            <a:r>
              <a:rPr lang="en-US" altLang="ko-KR" sz="1800" dirty="0"/>
              <a:t>(</a:t>
            </a:r>
            <a:r>
              <a:rPr lang="ko-KR" altLang="en-US" sz="1800" dirty="0"/>
              <a:t>모듈</a:t>
            </a:r>
            <a:r>
              <a:rPr lang="en-US" altLang="ko-KR" sz="1800" dirty="0"/>
              <a:t>)</a:t>
            </a:r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       4.4 </a:t>
            </a:r>
            <a:r>
              <a:rPr lang="ko-KR" altLang="en-US" sz="1800" dirty="0"/>
              <a:t>산출물 </a:t>
            </a:r>
            <a:endParaRPr lang="en-US" altLang="ko-KR" sz="1800" dirty="0"/>
          </a:p>
          <a:p>
            <a:pPr marL="1219200" lvl="2" indent="-304800" eaLnBrk="1" hangingPunct="1">
              <a:buNone/>
            </a:pPr>
            <a:endParaRPr lang="ko-KR" altLang="en-US" sz="1800" dirty="0"/>
          </a:p>
          <a:p>
            <a:pPr marL="1219200" lvl="2" indent="-304800" eaLnBrk="1" hangingPunct="1">
              <a:buNone/>
            </a:pPr>
            <a:r>
              <a:rPr lang="en-US" altLang="ko-KR" sz="1800" dirty="0"/>
              <a:t>5. </a:t>
            </a:r>
            <a:r>
              <a:rPr lang="ko-KR" altLang="en-US" sz="1800" dirty="0"/>
              <a:t>개발 일정</a:t>
            </a:r>
          </a:p>
          <a:p>
            <a:pPr marL="381000" indent="-381000" eaLnBrk="1" hangingPunct="1">
              <a:buNone/>
            </a:pPr>
            <a:r>
              <a:rPr lang="ko-KR" altLang="en-US" sz="1800" dirty="0"/>
              <a:t>                     </a:t>
            </a:r>
            <a:r>
              <a:rPr lang="en-US" altLang="ko-KR" sz="1800" dirty="0"/>
              <a:t>5.1 </a:t>
            </a:r>
            <a:r>
              <a:rPr lang="ko-KR" altLang="en-US" sz="1800" dirty="0"/>
              <a:t>계획 대 진도표 </a:t>
            </a:r>
            <a:endParaRPr lang="en-US" altLang="ko-KR" sz="1800" dirty="0"/>
          </a:p>
          <a:p>
            <a:pPr marL="381000" indent="-381000" eaLnBrk="1" hangingPunct="1">
              <a:buNone/>
            </a:pPr>
            <a:endParaRPr lang="ko-KR" altLang="en-US" sz="1800" dirty="0"/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6. </a:t>
            </a:r>
            <a:r>
              <a:rPr lang="ko-KR" altLang="en-US" dirty="0"/>
              <a:t>시스템 사양 및 구현도구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7. </a:t>
            </a:r>
            <a:r>
              <a:rPr lang="ko-KR" altLang="en-US" dirty="0"/>
              <a:t>향후 일정 및 계획</a:t>
            </a:r>
          </a:p>
          <a:p>
            <a:pPr marL="800100" lvl="1" indent="-342900" eaLnBrk="1" hangingPunct="1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8. </a:t>
            </a:r>
            <a:r>
              <a:rPr lang="ko-KR" altLang="en-US" dirty="0"/>
              <a:t>결론 및 고려사항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897DEC-8F93-4796-8533-093E52AB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1. </a:t>
            </a:r>
            <a:r>
              <a:rPr lang="ko-KR" altLang="en-US" b="1" dirty="0">
                <a:solidFill>
                  <a:schemeClr val="accent2"/>
                </a:solidFill>
              </a:rPr>
              <a:t>프로젝트 개요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9194703-8541-436C-AFBE-C9CA20B41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eaLnBrk="1" hangingPunct="1"/>
            <a:r>
              <a:rPr lang="ko-KR" altLang="en-US" b="1" dirty="0"/>
              <a:t>개 요 </a:t>
            </a:r>
          </a:p>
          <a:p>
            <a:pPr lvl="1" eaLnBrk="1" hangingPunct="1"/>
            <a:r>
              <a:rPr lang="ko-KR" altLang="en-US" sz="1600" dirty="0"/>
              <a:t>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에 기본으로 설치되어있는 메모장을 우리만의 방식으로 새롭게 구현하였다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marL="800100" lvl="1" indent="-342900" eaLnBrk="1" hangingPunct="1"/>
            <a:endParaRPr lang="ko-KR" altLang="en-US" sz="1600" dirty="0"/>
          </a:p>
          <a:p>
            <a:pPr marL="800100" lvl="1" indent="-342900" eaLnBrk="1" hangingPunct="1"/>
            <a:endParaRPr lang="ko-KR" altLang="en-US" dirty="0"/>
          </a:p>
          <a:p>
            <a:pPr marL="800100" lvl="1" indent="-342900" eaLnBrk="1" hangingPunct="1"/>
            <a:endParaRPr lang="ko-KR" altLang="en-US" dirty="0"/>
          </a:p>
          <a:p>
            <a:pPr eaLnBrk="1" hangingPunct="1"/>
            <a:r>
              <a:rPr lang="ko-KR" altLang="en-US" b="1" dirty="0"/>
              <a:t>업무분담</a:t>
            </a:r>
          </a:p>
          <a:p>
            <a:pPr lvl="1" eaLnBrk="1" hangingPunct="1"/>
            <a:r>
              <a:rPr lang="ko-KR" altLang="en-US" sz="1600" dirty="0" smtClean="0"/>
              <a:t>이주영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코딩 담당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보고서 담당</a:t>
            </a:r>
            <a:endParaRPr lang="ko-KR" altLang="en-US" sz="1600" dirty="0"/>
          </a:p>
          <a:p>
            <a:pPr lvl="1" eaLnBrk="1" hangingPunct="1"/>
            <a:r>
              <a:rPr lang="ko-KR" altLang="en-US" sz="1600" dirty="0" err="1" smtClean="0"/>
              <a:t>유지아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코딩 담당</a:t>
            </a:r>
            <a:endParaRPr lang="en-US" altLang="ko-KR" sz="1600" dirty="0"/>
          </a:p>
          <a:p>
            <a:pPr lvl="1" eaLnBrk="1" hangingPunct="1"/>
            <a:r>
              <a:rPr lang="ko-KR" altLang="en-US" sz="1600" dirty="0" smtClean="0"/>
              <a:t>이용주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코딩 담당</a:t>
            </a:r>
            <a:endParaRPr lang="ko-KR" altLang="en-US" sz="1600" dirty="0"/>
          </a:p>
          <a:p>
            <a:pPr marL="1219200" lvl="2" indent="-304800" eaLnBrk="1" hangingPunct="1"/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A38346-A926-4669-B1B5-334E2C5DB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2. </a:t>
            </a:r>
            <a:r>
              <a:rPr lang="ko-KR" altLang="en-US" b="1" dirty="0">
                <a:solidFill>
                  <a:schemeClr val="accent2"/>
                </a:solidFill>
              </a:rPr>
              <a:t>프로젝트 목적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E0E7E5-9322-4D06-B7C9-683A04AD5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4980" y="1181100"/>
            <a:ext cx="10460334" cy="5029200"/>
          </a:xfrm>
        </p:spPr>
        <p:txBody>
          <a:bodyPr/>
          <a:lstStyle/>
          <a:p>
            <a:pPr eaLnBrk="1" hangingPunct="1"/>
            <a:r>
              <a:rPr lang="en-US" altLang="ko-KR" dirty="0"/>
              <a:t> </a:t>
            </a:r>
            <a:r>
              <a:rPr lang="ko-KR" altLang="en-US" b="1" dirty="0"/>
              <a:t>본 프로젝트 개발목적</a:t>
            </a:r>
          </a:p>
          <a:p>
            <a:pPr lvl="1" eaLnBrk="1" hangingPunct="1"/>
            <a:r>
              <a:rPr lang="ko-KR" altLang="en-US" dirty="0"/>
              <a:t> </a:t>
            </a:r>
            <a:r>
              <a:rPr lang="ko-KR" altLang="en-US" dirty="0" smtClean="0"/>
              <a:t>우리가 평소에 쓰던 프로그램인 메모장을 우리의 힘으로 구현해보고자 메모장을 개발하게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60000" lvl="1" indent="0" eaLnBrk="1" hangingPunct="1">
              <a:buNone/>
            </a:pPr>
            <a:endParaRPr lang="ko-KR" altLang="en-US" dirty="0"/>
          </a:p>
          <a:p>
            <a:pPr marL="800100" lvl="1" indent="-342900" eaLnBrk="1" hangingPunct="1"/>
            <a:endParaRPr lang="ko-KR" altLang="en-US" dirty="0"/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890B9D-5E10-44E4-8A01-B936C5E5E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3. </a:t>
            </a:r>
            <a:r>
              <a:rPr lang="ko-KR" altLang="en-US" b="1" dirty="0">
                <a:solidFill>
                  <a:schemeClr val="accent2"/>
                </a:solidFill>
              </a:rPr>
              <a:t>프로젝트 특징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5B21BD-A871-4E4C-BAA2-CE73FB1A8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4" y="1181100"/>
            <a:ext cx="9458326" cy="5029200"/>
          </a:xfrm>
        </p:spPr>
        <p:txBody>
          <a:bodyPr/>
          <a:lstStyle/>
          <a:p>
            <a:pPr indent="-216000" eaLnBrk="1" hangingPunct="1"/>
            <a:r>
              <a:rPr lang="en-US" altLang="ko-KR" dirty="0"/>
              <a:t> </a:t>
            </a:r>
            <a:r>
              <a:rPr lang="ko-KR" altLang="en-US" b="1" dirty="0"/>
              <a:t>본 프로젝트의 특징</a:t>
            </a:r>
          </a:p>
          <a:p>
            <a:pPr lvl="1" eaLnBrk="1" hangingPunct="1"/>
            <a:r>
              <a:rPr lang="ko-KR" altLang="en-US" sz="1600" dirty="0"/>
              <a:t> </a:t>
            </a:r>
            <a:r>
              <a:rPr lang="ko-KR" altLang="en-US" sz="1600" dirty="0" smtClean="0"/>
              <a:t>간단한 필기를 할 수 있는 메모장</a:t>
            </a:r>
            <a:endParaRPr lang="ko-KR" altLang="en-US" sz="1600" dirty="0"/>
          </a:p>
          <a:p>
            <a:pPr lvl="1" eaLnBrk="1" hangingPunct="1"/>
            <a:r>
              <a:rPr lang="ko-KR" altLang="en-US" sz="1600" dirty="0"/>
              <a:t> </a:t>
            </a:r>
            <a:r>
              <a:rPr lang="ko-KR" altLang="en-US" sz="1600" dirty="0" smtClean="0"/>
              <a:t>기존 </a:t>
            </a:r>
            <a:r>
              <a:rPr lang="en-US" altLang="ko-KR" sz="1600" dirty="0" smtClean="0"/>
              <a:t>window</a:t>
            </a:r>
            <a:r>
              <a:rPr lang="ko-KR" altLang="en-US" sz="1600" dirty="0" smtClean="0"/>
              <a:t>의 메모장과 거의 동일한 기능이 탑재 되어있다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endParaRPr lang="en-US" altLang="ko-KR" sz="1600" dirty="0"/>
          </a:p>
          <a:p>
            <a:pPr lvl="1" eaLnBrk="1" hangingPunct="1"/>
            <a:r>
              <a:rPr lang="ko-KR" altLang="en-US" sz="1600" dirty="0" smtClean="0"/>
              <a:t>참고 사이트</a:t>
            </a:r>
            <a:r>
              <a:rPr lang="en-US" altLang="ko-KR" sz="1600" dirty="0" smtClean="0"/>
              <a:t>: </a:t>
            </a:r>
            <a:endParaRPr lang="en-US" altLang="ko-KR" sz="1600" dirty="0" smtClean="0"/>
          </a:p>
          <a:p>
            <a:pPr lvl="2" eaLnBrk="1" hangingPunct="1"/>
            <a:r>
              <a:rPr lang="ko-KR" altLang="en-US" sz="1400" dirty="0" smtClean="0"/>
              <a:t>사이트 연결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learn.microsoft.com/ko-kr/troubleshoot/developer/visualstudio/csharp/language-compilers/start-internet-browser</a:t>
            </a:r>
            <a:endParaRPr lang="en-US" altLang="ko-KR" sz="1400" dirty="0" smtClean="0"/>
          </a:p>
          <a:p>
            <a:pPr lvl="2" eaLnBrk="1" hangingPunct="1"/>
            <a:r>
              <a:rPr lang="ko-KR" altLang="en-US" sz="1400" dirty="0" smtClean="0"/>
              <a:t>인쇄 설정</a:t>
            </a:r>
            <a:r>
              <a:rPr lang="en-US" altLang="ko-KR" sz="1400" dirty="0" smtClean="0"/>
              <a:t>: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learn.microsoft.com/ko-kr/dotnet/api/system.drawing.printing.printdocument?view=dotnet-plat-ext-8.0</a:t>
            </a:r>
            <a:endParaRPr lang="ko-KR" altLang="en-US" sz="1400" dirty="0"/>
          </a:p>
          <a:p>
            <a:pPr marL="800100" lvl="1" indent="-342900" eaLnBrk="1" hangingPunct="1"/>
            <a:endParaRPr lang="ko-KR" altLang="en-US" sz="1600" dirty="0"/>
          </a:p>
          <a:p>
            <a:pPr marL="1219200" lvl="2" indent="-304800" eaLnBrk="1" hangingPunct="1"/>
            <a:endParaRPr lang="ko-KR" altLang="en-US" sz="1400" dirty="0"/>
          </a:p>
          <a:p>
            <a:pPr marL="1219200" lvl="2" indent="-304800" eaLnBrk="1" hangingPunct="1"/>
            <a:endParaRPr lang="en-US" altLang="ko-KR" sz="1800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CB8EA833-BB2C-48E3-A933-CCB9464A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5530706"/>
            <a:ext cx="348845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(*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참고한 사이트나 프로그램이 있으면 기술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7F60D7-AA70-4B32-B403-5A15C59AB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7BF8FF-0430-49F5-A193-A9AAFA249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711021" cy="5029200"/>
          </a:xfrm>
        </p:spPr>
        <p:txBody>
          <a:bodyPr/>
          <a:lstStyle/>
          <a:p>
            <a:pPr marL="381000" indent="-381000" eaLnBrk="1" hangingPunct="1"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전체 시스템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endParaRPr lang="ko-KR" altLang="en-US" dirty="0"/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09" y="1707062"/>
            <a:ext cx="6048795" cy="4563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5717593-FDA8-4071-BBE8-913D2DA5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7C25998-10E3-4814-A048-A600D5EC7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880725" cy="5029200"/>
          </a:xfrm>
        </p:spPr>
        <p:txBody>
          <a:bodyPr/>
          <a:lstStyle/>
          <a:p>
            <a:pPr indent="-252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1. </a:t>
            </a:r>
            <a:r>
              <a:rPr lang="ko-KR" altLang="en-US" b="1" dirty="0"/>
              <a:t>전체 시스템 구성도</a:t>
            </a:r>
            <a:r>
              <a:rPr lang="ko-KR" altLang="en-US" dirty="0"/>
              <a:t>  </a:t>
            </a:r>
          </a:p>
          <a:p>
            <a:pPr lvl="1" eaLnBrk="1" hangingPunct="1"/>
            <a:r>
              <a:rPr lang="ko-KR" altLang="en-US" dirty="0"/>
              <a:t>초기화면 구성도</a:t>
            </a:r>
          </a:p>
          <a:p>
            <a:pPr marL="1219200" lvl="2" indent="-304800" eaLnBrk="1" hangingPunct="1"/>
            <a:endParaRPr lang="ko-KR" altLang="en-US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348" y="2079068"/>
            <a:ext cx="6059978" cy="4045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 </a:t>
            </a:r>
          </a:p>
          <a:p>
            <a:pPr marL="800100" lvl="1" indent="-342900" eaLnBrk="1" hangingPunct="1"/>
            <a:r>
              <a:rPr lang="ko-KR" altLang="en-US" dirty="0" smtClean="0"/>
              <a:t>파일</a:t>
            </a:r>
            <a:r>
              <a:rPr lang="en-US" altLang="ko-KR" dirty="0" smtClean="0"/>
              <a:t>(F)</a:t>
            </a:r>
          </a:p>
          <a:p>
            <a:pPr marL="980100" lvl="2" indent="-342900" eaLnBrk="1" hangingPunct="1"/>
            <a:r>
              <a:rPr lang="ko-KR" altLang="en-US" dirty="0" smtClean="0"/>
              <a:t>새로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 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이름으로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끝내기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편집</a:t>
            </a:r>
            <a:r>
              <a:rPr lang="en-US" altLang="ko-KR" dirty="0" smtClean="0"/>
              <a:t>(E)</a:t>
            </a:r>
          </a:p>
          <a:p>
            <a:pPr marL="980100" lvl="2" indent="-342900" eaLnBrk="1" hangingPunct="1"/>
            <a:r>
              <a:rPr lang="ko-KR" altLang="en-US" dirty="0" smtClean="0"/>
              <a:t>실행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잘라내기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Google</a:t>
            </a:r>
            <a:r>
              <a:rPr lang="ko-KR" altLang="en-US" dirty="0" smtClean="0"/>
              <a:t>로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날짜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800100" lvl="1" indent="-342900" eaLnBrk="1" hangingPunct="1"/>
            <a:r>
              <a:rPr lang="ko-KR" altLang="en-US" dirty="0" smtClean="0"/>
              <a:t>서식</a:t>
            </a:r>
            <a:r>
              <a:rPr lang="en-US" altLang="ko-KR" dirty="0" smtClean="0"/>
              <a:t>(O)</a:t>
            </a:r>
          </a:p>
          <a:p>
            <a:pPr marL="980100" lvl="2" indent="-342900" eaLnBrk="1" hangingPunct="1"/>
            <a:r>
              <a:rPr lang="ko-KR" altLang="en-US" dirty="0" smtClean="0"/>
              <a:t>자동 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글꼴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보기</a:t>
            </a:r>
            <a:r>
              <a:rPr lang="en-US" altLang="ko-KR" dirty="0" smtClean="0"/>
              <a:t>(V)</a:t>
            </a:r>
          </a:p>
          <a:p>
            <a:pPr marL="980100" lvl="2" indent="-342900" eaLnBrk="1" hangingPunct="1"/>
            <a:r>
              <a:rPr lang="ko-KR" altLang="en-US" dirty="0" smtClean="0"/>
              <a:t>확대하기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표시줄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 smtClean="0"/>
          </a:p>
          <a:p>
            <a:pPr marL="800100" lvl="1" indent="-342900" eaLnBrk="1" hangingPunct="1"/>
            <a:r>
              <a:rPr lang="ko-KR" altLang="en-US" dirty="0" smtClean="0"/>
              <a:t>도움말</a:t>
            </a:r>
            <a:r>
              <a:rPr lang="en-US" altLang="ko-KR" dirty="0" smtClean="0"/>
              <a:t>(H)</a:t>
            </a:r>
          </a:p>
          <a:p>
            <a:pPr marL="980100" lvl="2" indent="-342900" eaLnBrk="1" hangingPunct="1"/>
            <a:r>
              <a:rPr lang="ko-KR" altLang="en-US" dirty="0" smtClean="0"/>
              <a:t>도움말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메모장 정보</a:t>
            </a: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41BD97-5A6A-47E2-8239-95A0DC0E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accent2"/>
                </a:solidFill>
              </a:rPr>
              <a:t>4. </a:t>
            </a:r>
            <a:r>
              <a:rPr lang="ko-KR" altLang="en-US" b="1" dirty="0">
                <a:solidFill>
                  <a:schemeClr val="accent2"/>
                </a:solidFill>
              </a:rPr>
              <a:t>개발 내용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3FD2DB-ADBF-407D-8592-9F01674F2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3" y="1181100"/>
            <a:ext cx="10429667" cy="5029200"/>
          </a:xfrm>
        </p:spPr>
        <p:txBody>
          <a:bodyPr/>
          <a:lstStyle/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메뉴 구성도</a:t>
            </a:r>
            <a:r>
              <a:rPr lang="ko-KR" altLang="en-US" dirty="0"/>
              <a:t> </a:t>
            </a:r>
            <a:endParaRPr lang="en-US" altLang="ko-KR" dirty="0"/>
          </a:p>
          <a:p>
            <a:pPr marL="381000" indent="-381000" eaLnBrk="1" hangingPunct="1">
              <a:spcAft>
                <a:spcPts val="1000"/>
              </a:spcAft>
              <a:buNone/>
            </a:pPr>
            <a:r>
              <a:rPr lang="ko-KR" altLang="en-US" sz="1600" b="1" dirty="0" smtClean="0"/>
              <a:t>파일</a:t>
            </a:r>
            <a:endParaRPr lang="en-US" altLang="ko-KR" sz="1600" b="1" dirty="0" smtClean="0"/>
          </a:p>
          <a:p>
            <a:pPr marL="381000" indent="-381000" eaLnBrk="1" hangingPunct="1">
              <a:spcAft>
                <a:spcPts val="1000"/>
              </a:spcAft>
              <a:buNone/>
            </a:pPr>
            <a:endParaRPr lang="en-US" altLang="ko-KR" dirty="0" smtClean="0"/>
          </a:p>
          <a:p>
            <a:pPr marL="980100" lvl="2" indent="-342900" eaLnBrk="1" hangingPunct="1"/>
            <a:endParaRPr lang="en-US" altLang="ko-KR" dirty="0"/>
          </a:p>
          <a:p>
            <a:pPr marL="1219200" lvl="2" indent="-304800" eaLnBrk="1" hangingPunct="1"/>
            <a:endParaRPr lang="en-US" altLang="ko-KR" sz="1800" dirty="0"/>
          </a:p>
          <a:p>
            <a:pPr marL="1219200" lvl="2" indent="-304800" eaLnBrk="1" hangingPunct="1"/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68" y="2089836"/>
            <a:ext cx="2933700" cy="2038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79" y="2089836"/>
            <a:ext cx="2362200" cy="3152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2479" y="16011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90" y="2089836"/>
            <a:ext cx="2619375" cy="695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1490" y="16011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1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673</Words>
  <Application>Microsoft Office PowerPoint</Application>
  <PresentationFormat>와이드스크린</PresentationFormat>
  <Paragraphs>203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돋움</vt:lpstr>
      <vt:lpstr>맑은 고딕</vt:lpstr>
      <vt:lpstr>Arial</vt:lpstr>
      <vt:lpstr>Times New Roman</vt:lpstr>
      <vt:lpstr>Wingdings</vt:lpstr>
      <vt:lpstr>기본 디자인</vt:lpstr>
      <vt:lpstr>PowerPoint 프레젠테이션</vt:lpstr>
      <vt:lpstr>목 차</vt:lpstr>
      <vt:lpstr>1. 프로젝트 개요</vt:lpstr>
      <vt:lpstr>2. 프로젝트 목적</vt:lpstr>
      <vt:lpstr>3. 프로젝트 특징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4. 개발 내용</vt:lpstr>
      <vt:lpstr>5. 개발 일정</vt:lpstr>
      <vt:lpstr>6. 시스템 사양 및 구현도구</vt:lpstr>
      <vt:lpstr>6. 시스템 사양 및 구현도구</vt:lpstr>
      <vt:lpstr>7. 향후일정 및 계획</vt:lpstr>
      <vt:lpstr>8. 결론 및 기타사항</vt:lpstr>
    </vt:vector>
  </TitlesOfParts>
  <Company>ADD 2기술본부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육계산</dc:creator>
  <cp:lastModifiedBy>YUHAN</cp:lastModifiedBy>
  <cp:revision>337</cp:revision>
  <cp:lastPrinted>2000-04-24T01:59:24Z</cp:lastPrinted>
  <dcterms:created xsi:type="dcterms:W3CDTF">2000-01-07T00:22:23Z</dcterms:created>
  <dcterms:modified xsi:type="dcterms:W3CDTF">2023-12-11T20:21:35Z</dcterms:modified>
</cp:coreProperties>
</file>