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5897" r:id="rId2"/>
  </p:sldIdLst>
  <p:sldSz cx="9906000" cy="6858000" type="A4"/>
  <p:notesSz cx="6797675" cy="9926638"/>
  <p:embeddedFontLst>
    <p:embeddedFont>
      <p:font typeface="Malgun Gothic" panose="020B0503020000020004" pitchFamily="50" charset="-127"/>
      <p:regular r:id="rId4"/>
      <p:bold r:id="rId5"/>
    </p:embeddedFont>
    <p:embeddedFont>
      <p:font typeface="KoPub돋움체 Bold" panose="02020603020101020101" pitchFamily="18" charset="-127"/>
      <p:regular r:id="rId6"/>
    </p:embeddedFont>
    <p:embeddedFont>
      <p:font typeface="Malgun Gothic" panose="020B0503020000020004" pitchFamily="50" charset="-127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orient="horz" pos="2931">
          <p15:clr>
            <a:srgbClr val="A4A3A4"/>
          </p15:clr>
        </p15:guide>
        <p15:guide id="3" orient="horz" pos="3906">
          <p15:clr>
            <a:srgbClr val="A4A3A4"/>
          </p15:clr>
        </p15:guide>
        <p15:guide id="4" orient="horz" pos="4088">
          <p15:clr>
            <a:srgbClr val="A4A3A4"/>
          </p15:clr>
        </p15:guide>
        <p15:guide id="5" orient="horz" pos="572">
          <p15:clr>
            <a:srgbClr val="A4A3A4"/>
          </p15:clr>
        </p15:guide>
        <p15:guide id="6" pos="3120">
          <p15:clr>
            <a:srgbClr val="A4A3A4"/>
          </p15:clr>
        </p15:guide>
        <p15:guide id="7" pos="228">
          <p15:clr>
            <a:srgbClr val="A4A3A4"/>
          </p15:clr>
        </p15:guide>
        <p15:guide id="8" pos="6023">
          <p15:clr>
            <a:srgbClr val="A4A3A4"/>
          </p15:clr>
        </p15:guide>
        <p15:guide id="9" pos="4662">
          <p15:clr>
            <a:srgbClr val="A4A3A4"/>
          </p15:clr>
        </p15:guide>
        <p15:guide id="10" pos="1986">
          <p15:clr>
            <a:srgbClr val="A4A3A4"/>
          </p15:clr>
        </p15:guide>
        <p15:guide id="11" pos="3029">
          <p15:clr>
            <a:srgbClr val="A4A3A4"/>
          </p15:clr>
        </p15:guide>
        <p15:guide id="12" pos="2043">
          <p15:clr>
            <a:srgbClr val="A4A3A4"/>
          </p15:clr>
        </p15:guide>
        <p15:guide id="13" pos="342">
          <p15:clr>
            <a:srgbClr val="A4A3A4"/>
          </p15:clr>
        </p15:guide>
        <p15:guide id="14" pos="3165">
          <p15:clr>
            <a:srgbClr val="A4A3A4"/>
          </p15:clr>
        </p15:guide>
        <p15:guide id="15" orient="horz" pos="482">
          <p15:clr>
            <a:srgbClr val="A4A3A4"/>
          </p15:clr>
        </p15:guide>
        <p15:guide id="16" orient="horz" pos="3974">
          <p15:clr>
            <a:srgbClr val="A4A3A4"/>
          </p15:clr>
        </p15:guide>
        <p15:guide id="17" orient="horz" pos="981">
          <p15:clr>
            <a:srgbClr val="A4A3A4"/>
          </p15:clr>
        </p15:guide>
        <p15:guide id="18" pos="217">
          <p15:clr>
            <a:srgbClr val="A4A3A4"/>
          </p15:clr>
        </p15:guide>
        <p15:guide id="19" pos="2666">
          <p15:clr>
            <a:srgbClr val="A4A3A4"/>
          </p15:clr>
        </p15:guide>
        <p15:guide id="20" orient="horz" pos="2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0/wUVY6ZYWL5PMcEeEAA9wvUE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991"/>
    <a:srgbClr val="1A52A3"/>
    <a:srgbClr val="38739F"/>
    <a:srgbClr val="3D7DAD"/>
    <a:srgbClr val="438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E57678-6392-4313-97BB-01FBC5E237EA}">
  <a:tblStyle styleId="{B1E57678-6392-4313-97BB-01FBC5E237EA}" styleName="Table_0">
    <a:wholeTbl>
      <a:tcTxStyle b="off" i="off">
        <a:font>
          <a:latin typeface="KoPub돋움체 Medium"/>
          <a:ea typeface="KoPub돋움체 Medium"/>
          <a:cs typeface="KoPub돋움체 Medium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KoPub돋움체 Medium"/>
          <a:ea typeface="KoPub돋움체 Medium"/>
          <a:cs typeface="KoPub돋움체 Medium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KoPub돋움체 Medium"/>
          <a:ea typeface="KoPub돋움체 Medium"/>
          <a:cs typeface="KoPub돋움체 Medium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KoPub돋움체 Medium"/>
          <a:ea typeface="KoPub돋움체 Medium"/>
          <a:cs typeface="KoPub돋움체 Medium"/>
        </a:font>
        <a:schemeClr val="dk1"/>
      </a:tcTxStyle>
      <a:tcStyle>
        <a:tcBdr/>
      </a:tcStyle>
    </a:seCell>
    <a:swCell>
      <a:tcTxStyle b="on" i="off">
        <a:font>
          <a:latin typeface="KoPub돋움체 Medium"/>
          <a:ea typeface="KoPub돋움체 Medium"/>
          <a:cs typeface="KoPub돋움체 Medium"/>
        </a:font>
        <a:schemeClr val="dk1"/>
      </a:tcTxStyle>
      <a:tcStyle>
        <a:tcBdr/>
      </a:tcStyle>
    </a:swCell>
    <a:firstRow>
      <a:tcTxStyle b="on" i="off">
        <a:font>
          <a:latin typeface="KoPub돋움체 Medium"/>
          <a:ea typeface="KoPub돋움체 Medium"/>
          <a:cs typeface="KoPub돋움체 Medium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AF5993-EA5B-47F7-ACB0-FD2706908E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871538-CC02-44C1-8575-38075633A9F0}" styleName="Table_2">
    <a:wholeTbl>
      <a:tcTxStyle b="off" i="off">
        <a:font>
          <a:latin typeface="KoPub돋움체 Medium"/>
          <a:ea typeface="KoPub돋움체 Medium"/>
          <a:cs typeface="KoPub돋움체 Medium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AEA"/>
          </a:solidFill>
        </a:fill>
      </a:tcStyle>
    </a:wholeTbl>
    <a:band1H>
      <a:tcTxStyle/>
      <a:tcStyle>
        <a:tcBdr/>
        <a:fill>
          <a:solidFill>
            <a:srgbClr val="FFF4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4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KoPub돋움체 Medium"/>
          <a:ea typeface="KoPub돋움체 Medium"/>
          <a:cs typeface="KoPub돋움체 Medium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KoPub돋움체 Medium"/>
          <a:ea typeface="KoPub돋움체 Medium"/>
          <a:cs typeface="KoPub돋움체 Medium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KoPub돋움체 Medium"/>
          <a:ea typeface="KoPub돋움체 Medium"/>
          <a:cs typeface="KoPub돋움체 Medium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KoPub돋움체 Medium"/>
          <a:ea typeface="KoPub돋움체 Medium"/>
          <a:cs typeface="KoPub돋움체 Medium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43"/>
      </p:cViewPr>
      <p:guideLst>
        <p:guide orient="horz" pos="346"/>
        <p:guide orient="horz" pos="2931"/>
        <p:guide orient="horz" pos="3906"/>
        <p:guide orient="horz" pos="4088"/>
        <p:guide orient="horz" pos="572"/>
        <p:guide pos="3120"/>
        <p:guide pos="228"/>
        <p:guide pos="6023"/>
        <p:guide pos="4662"/>
        <p:guide pos="1986"/>
        <p:guide pos="3029"/>
        <p:guide pos="2043"/>
        <p:guide pos="342"/>
        <p:guide pos="3165"/>
        <p:guide orient="horz" pos="482"/>
        <p:guide orient="horz" pos="3974"/>
        <p:guide orient="horz" pos="981"/>
        <p:guide pos="217"/>
        <p:guide pos="2666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4"/>
            <a:ext cx="2945712" cy="4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963" y="4"/>
            <a:ext cx="2945712" cy="4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744538"/>
            <a:ext cx="537686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4666" y="4714960"/>
            <a:ext cx="4988348" cy="446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9431497"/>
            <a:ext cx="2945712" cy="4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963" y="9431497"/>
            <a:ext cx="2945712" cy="49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5725" rIns="91450" bIns="45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>
  <p:cSld name="1_빈 화면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304811" y="188918"/>
            <a:ext cx="6664413" cy="59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304833" y="785814"/>
            <a:ext cx="92201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•"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−"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»"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»"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»"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»"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»"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Char char="»"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/>
          <p:nvPr/>
        </p:nvSpPr>
        <p:spPr>
          <a:xfrm>
            <a:off x="6708203" y="228601"/>
            <a:ext cx="2836378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7025833" cy="6858000"/>
          </a:xfrm>
          <a:prstGeom prst="rect">
            <a:avLst/>
          </a:prstGeom>
          <a:solidFill>
            <a:srgbClr val="2F6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chemeClr val="dk1"/>
              </a:buClr>
              <a:buSzPts val="2400"/>
            </a:pPr>
            <a:endParaRPr lang="en-US" altLang="ko-KR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04076" y="4396451"/>
            <a:ext cx="1595377" cy="2461549"/>
          </a:xfrm>
          <a:prstGeom prst="rect">
            <a:avLst/>
          </a:prstGeom>
          <a:pattFill prst="diagBrick">
            <a:fgClr>
              <a:srgbClr val="2F6991"/>
            </a:fgClr>
            <a:bgClr>
              <a:srgbClr val="3873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15" y="4305782"/>
            <a:ext cx="2827804" cy="31378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25833" y="0"/>
            <a:ext cx="2880167" cy="6858000"/>
          </a:xfrm>
          <a:prstGeom prst="rect">
            <a:avLst/>
          </a:prstGeom>
          <a:pattFill prst="diagBrick">
            <a:fgClr>
              <a:srgbClr val="2F6991"/>
            </a:fgClr>
            <a:bgClr>
              <a:srgbClr val="3873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Google Shape;32;p1"/>
          <p:cNvSpPr txBox="1"/>
          <p:nvPr/>
        </p:nvSpPr>
        <p:spPr>
          <a:xfrm>
            <a:off x="1310555" y="1753265"/>
            <a:ext cx="8303463" cy="137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200" b="0" i="0" u="none" strike="noStrike" cap="none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소셜 </a:t>
            </a:r>
            <a:r>
              <a:rPr lang="ko-KR" sz="3200" b="0" i="0" u="none" strike="noStrike" cap="none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빅데이터 </a:t>
            </a:r>
            <a:r>
              <a:rPr lang="ko-KR" sz="3200" b="0" i="0" u="none" strike="noStrike" cap="none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기반</a:t>
            </a:r>
            <a:endParaRPr lang="en-US" altLang="ko-KR" sz="3200" b="0" i="0" u="none" strike="noStrike" cap="none" dirty="0" smtClean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sz="3200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세차 사업</a:t>
            </a:r>
            <a:r>
              <a:rPr lang="ko-KR" sz="3200" b="0" i="0" u="none" strike="noStrike" cap="none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의 </a:t>
            </a:r>
            <a:r>
              <a:rPr lang="ko-KR" sz="3200" b="0" i="0" u="none" strike="noStrike" cap="none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전략적 </a:t>
            </a:r>
            <a:r>
              <a:rPr lang="ko-KR" sz="3200" b="0" i="0" u="none" strike="noStrike" cap="none" dirty="0" smtClean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Arial"/>
              </a:rPr>
              <a:t>마케팅</a:t>
            </a:r>
            <a:endParaRPr sz="3200" b="0" i="0" u="none" strike="noStrike" cap="none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8961" y="3183040"/>
            <a:ext cx="2835798" cy="416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Clr>
                <a:schemeClr val="dk1"/>
              </a:buClr>
              <a:buSzPts val="2400"/>
            </a:pPr>
            <a:r>
              <a:rPr lang="ko-KR" altLang="en-US" sz="1600" dirty="0" err="1">
                <a:solidFill>
                  <a:srgbClr val="2F699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크린토피아</a:t>
            </a:r>
            <a:r>
              <a:rPr lang="ko-KR" altLang="en-US" sz="1600" dirty="0">
                <a:solidFill>
                  <a:srgbClr val="2F699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신사업</a:t>
            </a:r>
            <a:r>
              <a:rPr lang="en-US" altLang="ko-KR" sz="1600" dirty="0">
                <a:solidFill>
                  <a:srgbClr val="2F699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2F699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크린카워시</a:t>
            </a:r>
            <a:endParaRPr lang="en-US" altLang="ko-KR" sz="1600" dirty="0">
              <a:solidFill>
                <a:srgbClr val="2F699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SU_BSC 진단 컨설팅_최종보고서_21Feb2012">
  <a:themeElements>
    <a:clrScheme name="기본 디자인 1">
      <a:dk1>
        <a:srgbClr val="000000"/>
      </a:dk1>
      <a:lt1>
        <a:srgbClr val="FFFFFF"/>
      </a:lt1>
      <a:dk2>
        <a:srgbClr val="003341"/>
      </a:dk2>
      <a:lt2>
        <a:srgbClr val="E1E1E1"/>
      </a:lt2>
      <a:accent1>
        <a:srgbClr val="FFE265"/>
      </a:accent1>
      <a:accent2>
        <a:srgbClr val="61BED1"/>
      </a:accent2>
      <a:accent3>
        <a:srgbClr val="FFFFFF"/>
      </a:accent3>
      <a:accent4>
        <a:srgbClr val="000000"/>
      </a:accent4>
      <a:accent5>
        <a:srgbClr val="FFEEB8"/>
      </a:accent5>
      <a:accent6>
        <a:srgbClr val="57ACBD"/>
      </a:accent6>
      <a:hlink>
        <a:srgbClr val="3F74C1"/>
      </a:hlink>
      <a:folHlink>
        <a:srgbClr val="A6264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11</Words>
  <Application>Microsoft Office PowerPoint</Application>
  <PresentationFormat>A4 용지(210x297mm)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Malgun Gothic</vt:lpstr>
      <vt:lpstr>Gulim</vt:lpstr>
      <vt:lpstr>KoPub돋움체 Bold</vt:lpstr>
      <vt:lpstr>Malgun Gothic</vt:lpstr>
      <vt:lpstr>Arial</vt:lpstr>
      <vt:lpstr>4_WSU_BSC 진단 컨설팅_최종보고서_21Feb2012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leeej</dc:creator>
  <cp:lastModifiedBy>김 현정</cp:lastModifiedBy>
  <cp:revision>27</cp:revision>
  <dcterms:created xsi:type="dcterms:W3CDTF">2002-11-26T07:22:58Z</dcterms:created>
  <dcterms:modified xsi:type="dcterms:W3CDTF">2019-08-11T08:17:52Z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