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9B89D-A0CA-4BB9-A303-AAFA760747F9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48F9-AB9B-4DC8-B784-575773F56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~29:29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48F9-AB9B-4DC8-B784-575773F564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4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3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6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9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3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9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0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4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24021-A4BF-483D-9E63-CDDDF70E8F43}" type="datetimeFigureOut">
              <a:rPr lang="ko-KR" altLang="en-US" smtClean="0"/>
              <a:t>2019-03-15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7D75-F0F9-403D-8BD2-B65203730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Caltech 2016 Spring.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Joohyung</a:t>
            </a:r>
            <a:r>
              <a:rPr lang="en-US" altLang="ko-KR" dirty="0" smtClean="0"/>
              <a:t> Lee, 2017 Oct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 &amp; Data Mining</a:t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-Course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Process of converting data &amp; experience into knowledge</a:t>
            </a:r>
          </a:p>
          <a:p>
            <a:pPr lvl="1"/>
            <a:r>
              <a:rPr lang="en-US" altLang="ko-KR" dirty="0" smtClean="0"/>
              <a:t>Process: computer algorithm</a:t>
            </a:r>
          </a:p>
          <a:p>
            <a:pPr lvl="1"/>
            <a:r>
              <a:rPr lang="en-US" altLang="ko-KR" dirty="0" smtClean="0"/>
              <a:t>Knowledge: computer model</a:t>
            </a:r>
          </a:p>
          <a:p>
            <a:r>
              <a:rPr lang="en-US" altLang="ko-KR" dirty="0" smtClean="0"/>
              <a:t>ML focuses more on algorithm</a:t>
            </a:r>
          </a:p>
          <a:p>
            <a:pPr lvl="1"/>
            <a:r>
              <a:rPr lang="en-US" altLang="ko-KR" dirty="0" smtClean="0"/>
              <a:t>More rigorous</a:t>
            </a:r>
          </a:p>
          <a:p>
            <a:pPr lvl="1"/>
            <a:r>
              <a:rPr lang="en-US" altLang="ko-KR" dirty="0" smtClean="0"/>
              <a:t>Also on analysis of ML algorithm &amp; model (learning theory, subfield)</a:t>
            </a:r>
          </a:p>
          <a:p>
            <a:r>
              <a:rPr lang="en-US" altLang="ko-KR" dirty="0" smtClean="0"/>
              <a:t>DM focuses more on knowledge extraction</a:t>
            </a:r>
          </a:p>
          <a:p>
            <a:pPr lvl="1"/>
            <a:r>
              <a:rPr lang="en-US" altLang="ko-KR" dirty="0" smtClean="0"/>
              <a:t>Typically uses Machine Learning algorithms</a:t>
            </a:r>
          </a:p>
          <a:p>
            <a:pPr lvl="1"/>
            <a:r>
              <a:rPr lang="en-US" altLang="ko-KR" dirty="0" smtClean="0"/>
              <a:t>Knowledge should be human-understandable</a:t>
            </a:r>
          </a:p>
          <a:p>
            <a:r>
              <a:rPr lang="en-US" altLang="ko-KR" dirty="0" smtClean="0"/>
              <a:t>Huge overlap</a:t>
            </a:r>
          </a:p>
        </p:txBody>
      </p:sp>
    </p:spTree>
    <p:extLst>
      <p:ext uri="{BB962C8B-B14F-4D97-AF65-F5344CB8AC3E}">
        <p14:creationId xmlns:p14="http://schemas.microsoft.com/office/powerpoint/2010/main" val="198095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E.G.) Spam Filtering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Old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approach</a:t>
            </a:r>
          </a:p>
          <a:p>
            <a:pPr lvl="1"/>
            <a:r>
              <a:rPr lang="en-US" altLang="ko-KR" dirty="0" smtClean="0"/>
              <a:t>Easy for humans to recognize spam</a:t>
            </a:r>
            <a:endParaRPr lang="en-US" altLang="ko-KR" dirty="0"/>
          </a:p>
          <a:p>
            <a:pPr lvl="1"/>
            <a:r>
              <a:rPr lang="en-US" altLang="ko-KR" dirty="0" smtClean="0"/>
              <a:t>Hard for humans to write down algorithm,</a:t>
            </a:r>
          </a:p>
          <a:p>
            <a:pPr lvl="1"/>
            <a:r>
              <a:rPr lang="en-US" altLang="ko-KR" dirty="0" smtClean="0"/>
              <a:t>Lots of IF statements</a:t>
            </a:r>
          </a:p>
          <a:p>
            <a:r>
              <a:rPr lang="en-US" altLang="ko-KR" dirty="0" smtClean="0"/>
              <a:t>No detailed rule but just annotation, which is a lot easier than building detailed rule.</a:t>
            </a:r>
          </a:p>
          <a:p>
            <a:pPr lvl="1"/>
            <a:r>
              <a:rPr lang="en-US" altLang="ko-KR" dirty="0"/>
              <a:t>Classification </a:t>
            </a:r>
            <a:r>
              <a:rPr lang="en-US" altLang="ko-KR" dirty="0" smtClean="0"/>
              <a:t>Model</a:t>
            </a:r>
          </a:p>
          <a:p>
            <a:pPr lvl="2"/>
            <a:r>
              <a:rPr lang="en-US" altLang="ko-KR" dirty="0" smtClean="0"/>
              <a:t>Build a generic representation</a:t>
            </a:r>
          </a:p>
          <a:p>
            <a:pPr lvl="2"/>
            <a:r>
              <a:rPr lang="en-US" altLang="ko-KR" dirty="0" smtClean="0"/>
              <a:t>Run a generic learning algorithm</a:t>
            </a:r>
          </a:p>
          <a:p>
            <a:r>
              <a:rPr lang="en-US" altLang="ko-KR" dirty="0" smtClean="0"/>
              <a:t>Basic representation of data (text classification)</a:t>
            </a:r>
          </a:p>
          <a:p>
            <a:pPr lvl="1"/>
            <a:r>
              <a:rPr lang="en-US" altLang="ko-KR" dirty="0" smtClean="0"/>
              <a:t>Bag-of-Word</a:t>
            </a:r>
          </a:p>
          <a:p>
            <a:pPr lvl="2"/>
            <a:r>
              <a:rPr lang="en-US" altLang="ko-KR" dirty="0" smtClean="0"/>
              <a:t>Linear Classifier</a:t>
            </a:r>
          </a:p>
          <a:p>
            <a:pPr lvl="2"/>
            <a:r>
              <a:rPr lang="en-US" altLang="ko-KR" dirty="0"/>
              <a:t>f(</a:t>
            </a:r>
            <a:r>
              <a:rPr lang="en-US" altLang="ko-KR" dirty="0" err="1"/>
              <a:t>x|w,b</a:t>
            </a:r>
            <a:r>
              <a:rPr lang="en-US" altLang="ko-KR" dirty="0" smtClean="0"/>
              <a:t>)=sign(</a:t>
            </a:r>
            <a:r>
              <a:rPr lang="en-US" altLang="ko-KR" dirty="0" err="1" smtClean="0"/>
              <a:t>w</a:t>
            </a:r>
            <a:r>
              <a:rPr lang="en-US" altLang="ko-KR" sz="1200" baseline="30000" dirty="0" err="1" smtClean="0"/>
              <a:t>T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–b)</a:t>
            </a:r>
          </a:p>
        </p:txBody>
      </p:sp>
    </p:spTree>
    <p:extLst>
      <p:ext uri="{BB962C8B-B14F-4D97-AF65-F5344CB8AC3E}">
        <p14:creationId xmlns:p14="http://schemas.microsoft.com/office/powerpoint/2010/main" val="2263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Why it works?</a:t>
            </a:r>
          </a:p>
          <a:p>
            <a:pPr lvl="1"/>
            <a:r>
              <a:rPr lang="en-US" altLang="ko-KR" dirty="0" smtClean="0"/>
              <a:t>There are repeated patterns in the data which are encoded in the feature representation (e.g. B-O-W representation).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hared patterns exist among the same </a:t>
            </a:r>
            <a:r>
              <a:rPr lang="en-US" altLang="ko-KR" dirty="0" err="1" smtClean="0"/>
              <a:t>categoric</a:t>
            </a:r>
            <a:r>
              <a:rPr lang="en-US" altLang="ko-KR" dirty="0" smtClean="0"/>
              <a:t> data, and this systematic patterns are shown through the feature representation</a:t>
            </a:r>
          </a:p>
          <a:p>
            <a:r>
              <a:rPr lang="en-US" altLang="ko-KR" dirty="0" smtClean="0"/>
              <a:t>Two Machine Learning problems</a:t>
            </a:r>
          </a:p>
          <a:p>
            <a:pPr lvl="1"/>
            <a:r>
              <a:rPr lang="en-US" altLang="ko-KR" dirty="0" smtClean="0"/>
              <a:t>Classification: discrete value (e.g. class)</a:t>
            </a:r>
          </a:p>
          <a:p>
            <a:pPr lvl="1"/>
            <a:r>
              <a:rPr lang="en-US" altLang="ko-KR" dirty="0" smtClean="0"/>
              <a:t>Regression: continuous value (e.g. probability or confidence rate)</a:t>
            </a:r>
          </a:p>
          <a:p>
            <a:pPr lvl="1"/>
            <a:r>
              <a:rPr lang="en-US" altLang="ko-KR" dirty="0" smtClean="0"/>
              <a:t>Above two are highly inter-related</a:t>
            </a:r>
          </a:p>
          <a:p>
            <a:pPr lvl="2"/>
            <a:r>
              <a:rPr lang="en-US" altLang="ko-KR" dirty="0" smtClean="0"/>
              <a:t>Train on regression =&gt; Use for classification</a:t>
            </a:r>
          </a:p>
          <a:p>
            <a:r>
              <a:rPr lang="en-US" altLang="ko-KR" dirty="0" smtClean="0"/>
              <a:t>Training Data, Model Class, Loss Function, Learning Objective(optimization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03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Loss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Classification</a:t>
            </a:r>
          </a:p>
          <a:p>
            <a:pPr lvl="1"/>
            <a:r>
              <a:rPr lang="en-US" altLang="ko-KR" dirty="0"/>
              <a:t>D</a:t>
            </a:r>
            <a:r>
              <a:rPr lang="en-US" altLang="ko-KR" dirty="0" smtClean="0"/>
              <a:t>efault loss function: 0/1 Loss: L(label, prediction) =</a:t>
            </a:r>
          </a:p>
          <a:p>
            <a:pPr lvl="2"/>
            <a:r>
              <a:rPr lang="en-US" altLang="ko-KR" dirty="0" smtClean="0"/>
              <a:t>If both ‘label’ and ‘prediction’ are class</a:t>
            </a:r>
          </a:p>
          <a:p>
            <a:pPr lvl="3"/>
            <a:r>
              <a:rPr lang="en-US" altLang="ko-KR" dirty="0" smtClean="0"/>
              <a:t>1 (not equal), 0 (equal) : indicator function</a:t>
            </a:r>
          </a:p>
          <a:p>
            <a:pPr lvl="2"/>
            <a:r>
              <a:rPr lang="en-US" altLang="ko-KR" dirty="0" smtClean="0"/>
              <a:t>If both ‘label’ and ‘prediction’ are real value</a:t>
            </a:r>
          </a:p>
          <a:p>
            <a:pPr lvl="3"/>
            <a:r>
              <a:rPr lang="en-US" altLang="ko-KR" dirty="0"/>
              <a:t>1 (</a:t>
            </a:r>
            <a:r>
              <a:rPr lang="en-US" altLang="ko-KR" dirty="0" smtClean="0"/>
              <a:t>signs are NOT </a:t>
            </a:r>
            <a:r>
              <a:rPr lang="en-US" altLang="ko-KR" dirty="0"/>
              <a:t>equal), 0 </a:t>
            </a:r>
            <a:r>
              <a:rPr lang="en-US" altLang="ko-KR" dirty="0" smtClean="0"/>
              <a:t>(signs are equal</a:t>
            </a:r>
            <a:r>
              <a:rPr lang="en-US" altLang="ko-KR" dirty="0"/>
              <a:t>) : indicator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Regression</a:t>
            </a:r>
          </a:p>
          <a:p>
            <a:pPr lvl="1"/>
            <a:r>
              <a:rPr lang="en-US" altLang="ko-KR" dirty="0" smtClean="0"/>
              <a:t>L-n norm,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r>
              <a:rPr lang="en-US" altLang="ko-KR" dirty="0" smtClean="0"/>
              <a:t>L2norm is the upper bound for 0/1 loss, and perfect L2norm guarantees perfect 0/1 loss whereas the opposite is not necessarily true.</a:t>
            </a:r>
          </a:p>
          <a:p>
            <a:r>
              <a:rPr lang="en-US" altLang="ko-KR" dirty="0" smtClean="0"/>
              <a:t>Smooth surrogate loss that has ‘some’ </a:t>
            </a:r>
            <a:r>
              <a:rPr lang="en-US" altLang="ko-KR" smtClean="0"/>
              <a:t>relationship with 0/1 loss is </a:t>
            </a:r>
            <a:r>
              <a:rPr lang="en-US" altLang="ko-KR" dirty="0" smtClean="0"/>
              <a:t>indispensable in that 0/1 loss is very difficult to optimize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39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 Error</a:t>
            </a:r>
          </a:p>
          <a:p>
            <a:pPr lvl="1"/>
            <a:r>
              <a:rPr lang="en-US" altLang="ko-KR" dirty="0" smtClean="0"/>
              <a:t>Loss that a specific model incurs over the true distribution</a:t>
            </a:r>
          </a:p>
          <a:p>
            <a:r>
              <a:rPr lang="en-US" altLang="ko-KR" dirty="0" smtClean="0"/>
              <a:t>Expected Test Error (of model)</a:t>
            </a:r>
          </a:p>
          <a:p>
            <a:pPr lvl="1"/>
            <a:r>
              <a:rPr lang="en-US" altLang="ko-KR" dirty="0" smtClean="0"/>
              <a:t>Expected test loss for every possible model yielded from every possible training set.</a:t>
            </a:r>
          </a:p>
          <a:p>
            <a:pPr lvl="1"/>
            <a:r>
              <a:rPr lang="en-US" altLang="ko-KR" dirty="0" smtClean="0"/>
              <a:t>Bias vs. </a:t>
            </a:r>
            <a:r>
              <a:rPr lang="en-US" altLang="ko-KR" dirty="0"/>
              <a:t>V</a:t>
            </a:r>
            <a:r>
              <a:rPr lang="en-US" altLang="ko-KR" dirty="0" smtClean="0"/>
              <a:t>ariance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0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Test Error</a:t>
            </a:r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025968"/>
            <a:ext cx="12192000" cy="4553797"/>
            <a:chOff x="-10052384" y="-2350921"/>
            <a:chExt cx="29480576" cy="1101120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0052384" y="-2350921"/>
              <a:ext cx="14740288" cy="1101120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7904" y="-2350921"/>
              <a:ext cx="14740288" cy="110112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19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Generative Probabilistic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Models joint distribution of x and y: P(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Do not distinguish label and the feature</a:t>
            </a:r>
          </a:p>
          <a:p>
            <a:pPr lvl="2"/>
            <a:r>
              <a:rPr lang="en-US" altLang="ko-KR" dirty="0" smtClean="0"/>
              <a:t>Just modeling the whole joi</a:t>
            </a:r>
            <a:r>
              <a:rPr lang="en-US" altLang="ko-KR" dirty="0"/>
              <a:t>n</a:t>
            </a:r>
            <a:r>
              <a:rPr lang="en-US" altLang="ko-KR" dirty="0" smtClean="0"/>
              <a:t>t distribution of x and y given some training data </a:t>
            </a:r>
          </a:p>
          <a:p>
            <a:r>
              <a:rPr lang="en-US" altLang="ko-KR" dirty="0" smtClean="0"/>
              <a:t>Can make predictions via Bayes Rule:</a:t>
            </a:r>
          </a:p>
          <a:p>
            <a:pPr lvl="1"/>
            <a:r>
              <a:rPr lang="en-US" altLang="ko-KR" dirty="0" smtClean="0"/>
              <a:t>P(</a:t>
            </a:r>
            <a:r>
              <a:rPr lang="en-US" altLang="ko-KR" dirty="0" err="1" smtClean="0"/>
              <a:t>y|x</a:t>
            </a:r>
            <a:r>
              <a:rPr lang="en-US" altLang="ko-KR" dirty="0" smtClean="0"/>
              <a:t>) = P(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)/P(x) = P(</a:t>
            </a:r>
            <a:r>
              <a:rPr lang="en-US" altLang="ko-KR" dirty="0" err="1" smtClean="0"/>
              <a:t>x|y</a:t>
            </a:r>
            <a:r>
              <a:rPr lang="en-US" altLang="ko-KR" dirty="0" smtClean="0"/>
              <a:t>)P(y)/P(x)</a:t>
            </a:r>
          </a:p>
          <a:p>
            <a:r>
              <a:rPr lang="en-US" altLang="ko-KR" dirty="0" smtClean="0"/>
              <a:t>Can infer marginal distributions: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4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www.yisongyue.com/courses/cs155/2016_winter/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9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451</Words>
  <Application>Microsoft Office PowerPoint</Application>
  <PresentationFormat>와이드스크린</PresentationFormat>
  <Paragraphs>64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Caltech 2016 Spring.</vt:lpstr>
      <vt:lpstr>Machine Learning &amp; Data Mining  -Course Overview</vt:lpstr>
      <vt:lpstr>E.G.) Spam Filtering</vt:lpstr>
      <vt:lpstr>Machine Learning</vt:lpstr>
      <vt:lpstr>Loss function</vt:lpstr>
      <vt:lpstr>PowerPoint 프레젠테이션</vt:lpstr>
      <vt:lpstr>Test Error</vt:lpstr>
      <vt:lpstr>Generative Probabilistic Models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 2016 Spring.</dc:title>
  <dc:creator>user</dc:creator>
  <cp:lastModifiedBy>Joohyung Lee</cp:lastModifiedBy>
  <cp:revision>124</cp:revision>
  <dcterms:created xsi:type="dcterms:W3CDTF">2017-10-17T00:54:58Z</dcterms:created>
  <dcterms:modified xsi:type="dcterms:W3CDTF">2019-03-15T07:44:25Z</dcterms:modified>
</cp:coreProperties>
</file>