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305"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0C0"/>
    <a:srgbClr val="B1D3EC"/>
    <a:srgbClr val="0D0D0D"/>
    <a:srgbClr val="3A383B"/>
    <a:srgbClr val="07ABB5"/>
    <a:srgbClr val="383639"/>
    <a:srgbClr val="38363B"/>
    <a:srgbClr val="7F7F7F"/>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660" autoAdjust="0"/>
  </p:normalViewPr>
  <p:slideViewPr>
    <p:cSldViewPr snapToGrid="0" showGuides="1">
      <p:cViewPr varScale="1">
        <p:scale>
          <a:sx n="114" d="100"/>
          <a:sy n="114" d="100"/>
        </p:scale>
        <p:origin x="-1590" y="-108"/>
      </p:cViewPr>
      <p:guideLst>
        <p:guide orient="horz" pos="2183"/>
        <p:guide orient="horz" pos="346"/>
        <p:guide orient="horz" pos="3702"/>
        <p:guide orient="horz" pos="572"/>
        <p:guide pos="2880"/>
        <p:guide pos="272"/>
        <p:guide pos="5488"/>
        <p:guide pos="3833"/>
        <p:guide pos="4173"/>
        <p:guide pos="15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0252408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8657"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1048658"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048659" name="Date Placeholder 3"/>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60" name="Footer Placeholder 4"/>
          <p:cNvSpPr>
            <a:spLocks noGrp="1"/>
          </p:cNvSpPr>
          <p:nvPr>
            <p:ph type="ftr" sz="quarter" idx="11"/>
          </p:nvPr>
        </p:nvSpPr>
        <p:spPr/>
        <p:txBody>
          <a:bodyPr/>
          <a:lstStyle/>
          <a:p>
            <a:endParaRPr lang="zh-CN" altLang="en-US"/>
          </a:p>
        </p:txBody>
      </p:sp>
      <p:sp>
        <p:nvSpPr>
          <p:cNvPr id="1048661"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zh-CN" altLang="en-US" smtClean="0"/>
              <a:t>单击此处编辑母版标题样式</a:t>
            </a:r>
            <a:endParaRPr lang="en-US" dirty="0"/>
          </a:p>
        </p:txBody>
      </p:sp>
      <p:sp>
        <p:nvSpPr>
          <p:cNvPr id="1048678"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79" name="Date Placeholder 3"/>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80" name="Footer Placeholder 4"/>
          <p:cNvSpPr>
            <a:spLocks noGrp="1"/>
          </p:cNvSpPr>
          <p:nvPr>
            <p:ph type="ftr" sz="quarter" idx="11"/>
          </p:nvPr>
        </p:nvSpPr>
        <p:spPr/>
        <p:txBody>
          <a:bodyPr/>
          <a:lstStyle/>
          <a:p>
            <a:endParaRPr lang="zh-CN" altLang="en-US"/>
          </a:p>
        </p:txBody>
      </p:sp>
      <p:sp>
        <p:nvSpPr>
          <p:cNvPr id="1048681"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 文本">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1048667"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68" name="Date Placeholder 3"/>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69" name="Footer Placeholder 4"/>
          <p:cNvSpPr>
            <a:spLocks noGrp="1"/>
          </p:cNvSpPr>
          <p:nvPr>
            <p:ph type="ftr" sz="quarter" idx="11"/>
          </p:nvPr>
        </p:nvSpPr>
        <p:spPr/>
        <p:txBody>
          <a:bodyPr/>
          <a:lstStyle/>
          <a:p>
            <a:endParaRPr lang="zh-CN" altLang="en-US"/>
          </a:p>
        </p:txBody>
      </p:sp>
      <p:sp>
        <p:nvSpPr>
          <p:cNvPr id="1048670" name="Slide Number Placeholder 5"/>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2097152" name="图片 6"/>
          <p:cNvPicPr>
            <a:picLocks noChangeAspect="1"/>
          </p:cNvPicPr>
          <p:nvPr userDrawn="1"/>
        </p:nvPicPr>
        <p:blipFill rotWithShape="1">
          <a:blip r:embed="rId2"/>
          <a:srcRect l="11958" t="11958" r="11958" b="11958"/>
          <a:stretch>
            <a:fillRect/>
          </a:stretch>
        </p:blipFill>
        <p:spPr>
          <a:xfrm>
            <a:off x="0" y="0"/>
            <a:ext cx="6858000" cy="6858000"/>
          </a:xfrm>
          <a:prstGeom prst="rect">
            <a:avLst/>
          </a:prstGeom>
        </p:spPr>
      </p:pic>
      <p:sp>
        <p:nvSpPr>
          <p:cNvPr id="1048592" name="矩形 7"/>
          <p:cNvSpPr/>
          <p:nvPr userDrawn="1"/>
        </p:nvSpPr>
        <p:spPr>
          <a:xfrm>
            <a:off x="0"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zh-CN" altLang="en-US" smtClean="0"/>
              <a:t>单击此处编辑母版标题样式</a:t>
            </a:r>
            <a:endParaRPr lang="en-US" dirty="0"/>
          </a:p>
        </p:txBody>
      </p:sp>
      <p:sp>
        <p:nvSpPr>
          <p:cNvPr id="104868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8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85" name="Date Placeholder 4"/>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86" name="Footer Placeholder 5"/>
          <p:cNvSpPr>
            <a:spLocks noGrp="1"/>
          </p:cNvSpPr>
          <p:nvPr>
            <p:ph type="ftr" sz="quarter" idx="11"/>
          </p:nvPr>
        </p:nvSpPr>
        <p:spPr/>
        <p:txBody>
          <a:bodyPr/>
          <a:lstStyle/>
          <a:p>
            <a:endParaRPr lang="zh-CN" altLang="en-US"/>
          </a:p>
        </p:txBody>
      </p:sp>
      <p:sp>
        <p:nvSpPr>
          <p:cNvPr id="1048687"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8688"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1048689"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690"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91"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692"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693" name="Date Placeholder 6"/>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94" name="Footer Placeholder 7"/>
          <p:cNvSpPr>
            <a:spLocks noGrp="1"/>
          </p:cNvSpPr>
          <p:nvPr>
            <p:ph type="ftr" sz="quarter" idx="11"/>
          </p:nvPr>
        </p:nvSpPr>
        <p:spPr/>
        <p:txBody>
          <a:bodyPr/>
          <a:lstStyle/>
          <a:p>
            <a:endParaRPr lang="zh-CN" altLang="en-US"/>
          </a:p>
        </p:txBody>
      </p:sp>
      <p:sp>
        <p:nvSpPr>
          <p:cNvPr id="1048695" name="Slide Number Placeholder 8"/>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zh-CN" altLang="en-US" smtClean="0"/>
              <a:t>单击此处编辑母版标题样式</a:t>
            </a:r>
            <a:endParaRPr lang="en-US" dirty="0"/>
          </a:p>
        </p:txBody>
      </p:sp>
      <p:sp>
        <p:nvSpPr>
          <p:cNvPr id="1048663" name="Date Placeholder 2"/>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64" name="Footer Placeholder 3"/>
          <p:cNvSpPr>
            <a:spLocks noGrp="1"/>
          </p:cNvSpPr>
          <p:nvPr>
            <p:ph type="ftr" sz="quarter" idx="11"/>
          </p:nvPr>
        </p:nvSpPr>
        <p:spPr/>
        <p:txBody>
          <a:bodyPr/>
          <a:lstStyle/>
          <a:p>
            <a:endParaRPr lang="zh-CN" altLang="en-US"/>
          </a:p>
        </p:txBody>
      </p:sp>
      <p:sp>
        <p:nvSpPr>
          <p:cNvPr id="1048665" name="Slide Number Placeholder 4"/>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48696" name="Date Placeholder 1"/>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97" name="Footer Placeholder 2"/>
          <p:cNvSpPr>
            <a:spLocks noGrp="1"/>
          </p:cNvSpPr>
          <p:nvPr>
            <p:ph type="ftr" sz="quarter" idx="11"/>
          </p:nvPr>
        </p:nvSpPr>
        <p:spPr/>
        <p:txBody>
          <a:bodyPr/>
          <a:lstStyle/>
          <a:p>
            <a:endParaRPr lang="zh-CN" altLang="en-US"/>
          </a:p>
        </p:txBody>
      </p:sp>
      <p:sp>
        <p:nvSpPr>
          <p:cNvPr id="1048698" name="Slide Number Placeholder 3"/>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8699"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70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70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702" name="Date Placeholder 4"/>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703" name="Footer Placeholder 5"/>
          <p:cNvSpPr>
            <a:spLocks noGrp="1"/>
          </p:cNvSpPr>
          <p:nvPr>
            <p:ph type="ftr" sz="quarter" idx="11"/>
          </p:nvPr>
        </p:nvSpPr>
        <p:spPr/>
        <p:txBody>
          <a:bodyPr/>
          <a:lstStyle/>
          <a:p>
            <a:endParaRPr lang="zh-CN" altLang="en-US"/>
          </a:p>
        </p:txBody>
      </p:sp>
      <p:sp>
        <p:nvSpPr>
          <p:cNvPr id="1048704"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8671"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1048672"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104867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1048674" name="Date Placeholder 4"/>
          <p:cNvSpPr>
            <a:spLocks noGrp="1"/>
          </p:cNvSpPr>
          <p:nvPr>
            <p:ph type="dt" sz="half" idx="10"/>
          </p:nvPr>
        </p:nvSpPr>
        <p:spPr/>
        <p:txBody>
          <a:bodyPr/>
          <a:lstStyle/>
          <a:p>
            <a:fld id="{53F27C3A-485C-4903-9BB5-487A74734653}" type="datetimeFigureOut">
              <a:rPr lang="zh-CN" altLang="en-US" smtClean="0"/>
              <a:t>2019/4/10</a:t>
            </a:fld>
            <a:endParaRPr lang="zh-CN" altLang="en-US"/>
          </a:p>
        </p:txBody>
      </p:sp>
      <p:sp>
        <p:nvSpPr>
          <p:cNvPr id="1048675" name="Footer Placeholder 5"/>
          <p:cNvSpPr>
            <a:spLocks noGrp="1"/>
          </p:cNvSpPr>
          <p:nvPr>
            <p:ph type="ftr" sz="quarter" idx="11"/>
          </p:nvPr>
        </p:nvSpPr>
        <p:spPr/>
        <p:txBody>
          <a:bodyPr/>
          <a:lstStyle/>
          <a:p>
            <a:endParaRPr lang="zh-CN" altLang="en-US"/>
          </a:p>
        </p:txBody>
      </p:sp>
      <p:sp>
        <p:nvSpPr>
          <p:cNvPr id="1048676" name="Slide Number Placeholder 6"/>
          <p:cNvSpPr>
            <a:spLocks noGrp="1"/>
          </p:cNvSpPr>
          <p:nvPr>
            <p:ph type="sldNum" sz="quarter" idx="12"/>
          </p:nvPr>
        </p:nvSpPr>
        <p:spPr/>
        <p:txBody>
          <a:bodyPr/>
          <a:lstStyle/>
          <a:p>
            <a:fld id="{D88FDD34-FF94-4B59-97BD-30E96970C11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27C3A-485C-4903-9BB5-487A74734653}" type="datetimeFigureOut">
              <a:rPr lang="zh-CN" altLang="en-US" smtClean="0"/>
              <a:t>2019/4/10</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FDD34-FF94-4B59-97BD-30E96970C11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3" name="矩形 5"/>
          <p:cNvSpPr/>
          <p:nvPr/>
        </p:nvSpPr>
        <p:spPr>
          <a:xfrm>
            <a:off x="0" y="1073874"/>
            <a:ext cx="9144000" cy="49410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594" name="文本框 6"/>
          <p:cNvSpPr txBox="1"/>
          <p:nvPr/>
        </p:nvSpPr>
        <p:spPr>
          <a:xfrm>
            <a:off x="1787554" y="2658092"/>
            <a:ext cx="7239000" cy="707886"/>
          </a:xfrm>
          <a:prstGeom prst="rect">
            <a:avLst/>
          </a:prstGeom>
          <a:noFill/>
        </p:spPr>
        <p:txBody>
          <a:bodyPr wrap="square" rtlCol="0">
            <a:spAutoFit/>
          </a:bodyPr>
          <a:lstStyle/>
          <a:p>
            <a:pPr algn="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专业英语</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95" name="文本框 32"/>
          <p:cNvSpPr txBox="1"/>
          <p:nvPr/>
        </p:nvSpPr>
        <p:spPr>
          <a:xfrm>
            <a:off x="1787554" y="3417977"/>
            <a:ext cx="7239000" cy="369332"/>
          </a:xfrm>
          <a:prstGeom prst="rect">
            <a:avLst/>
          </a:prstGeom>
          <a:noFill/>
        </p:spPr>
        <p:txBody>
          <a:bodyPr wrap="square" rtlCol="0">
            <a:spAutoFit/>
          </a:bodyPr>
          <a:lstStyle/>
          <a:p>
            <a:pPr algn="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Specialized English</a:t>
            </a:r>
          </a:p>
        </p:txBody>
      </p:sp>
      <p:cxnSp>
        <p:nvCxnSpPr>
          <p:cNvPr id="3145729" name="直接连接符 34"/>
          <p:cNvCxnSpPr>
            <a:cxnSpLocks/>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596" name="文本框 35"/>
          <p:cNvSpPr txBox="1"/>
          <p:nvPr/>
        </p:nvSpPr>
        <p:spPr>
          <a:xfrm>
            <a:off x="6834231" y="4333251"/>
            <a:ext cx="2133600" cy="400110"/>
          </a:xfrm>
          <a:prstGeom prst="rect">
            <a:avLst/>
          </a:prstGeom>
          <a:noFill/>
        </p:spPr>
        <p:txBody>
          <a:bodyPr wrap="square" rtlCol="0">
            <a:spAutoFit/>
          </a:bodyPr>
          <a:lstStyle/>
          <a:p>
            <a:pPr algn="r"/>
            <a:r>
              <a:rPr lang="en-US" altLang="zh-CN"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PPT</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李聪</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3" name="图片 43"/>
          <p:cNvPicPr>
            <a:picLocks noChangeAspect="1"/>
          </p:cNvPicPr>
          <p:nvPr/>
        </p:nvPicPr>
        <p:blipFill>
          <a:blip r:embed="rId2"/>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2097154" name="图片 42"/>
          <p:cNvPicPr>
            <a:picLocks noChangeAspect="1"/>
          </p:cNvPicPr>
          <p:nvPr/>
        </p:nvPicPr>
        <p:blipFill>
          <a:blip r:embed="rId2"/>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
        <p:nvSpPr>
          <p:cNvPr id="1048597" name="文本框 35"/>
          <p:cNvSpPr txBox="1"/>
          <p:nvPr/>
        </p:nvSpPr>
        <p:spPr>
          <a:xfrm>
            <a:off x="6892954" y="4733361"/>
            <a:ext cx="2133600" cy="400110"/>
          </a:xfrm>
          <a:prstGeom prst="rect">
            <a:avLst/>
          </a:prstGeom>
          <a:noFill/>
        </p:spPr>
        <p:txBody>
          <a:bodyPr wrap="square" rtlCol="0">
            <a:spAutoFit/>
          </a:bodyPr>
          <a:lstStyle/>
          <a:p>
            <a:pPr algn="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翻译：  谭良静</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98" name="文本框 35"/>
          <p:cNvSpPr txBox="1"/>
          <p:nvPr/>
        </p:nvSpPr>
        <p:spPr>
          <a:xfrm>
            <a:off x="6892954" y="5133471"/>
            <a:ext cx="2133600" cy="400110"/>
          </a:xfrm>
          <a:prstGeom prst="rect">
            <a:avLst/>
          </a:prstGeom>
          <a:noFill/>
        </p:spPr>
        <p:txBody>
          <a:bodyPr wrap="square" rtlCol="0">
            <a:spAutoFit/>
          </a:bodyPr>
          <a:lstStyle/>
          <a:p>
            <a:pPr algn="r"/>
            <a:r>
              <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rPr>
              <a:t>演</a:t>
            </a:r>
            <a:r>
              <a:rPr lang="zh-CN" altLang="en-US" sz="20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讲：  卢显杰</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wipe(left)">
                                      <p:cBhvr>
                                        <p:cTn id="7" dur="500"/>
                                        <p:tgtEl>
                                          <p:spTgt spid="1048593"/>
                                        </p:tgtEl>
                                      </p:cBhvr>
                                    </p:animEffect>
                                  </p:childTnLst>
                                </p:cTn>
                              </p:par>
                              <p:par>
                                <p:cTn id="8" presetID="10" presetClass="entr" presetSubtype="0" fill="hold" nodeType="withEffect">
                                  <p:stCondLst>
                                    <p:cond delay="0"/>
                                  </p:stCondLst>
                                  <p:childTnLst>
                                    <p:set>
                                      <p:cBhvr>
                                        <p:cTn id="9" dur="1" fill="hold">
                                          <p:stCondLst>
                                            <p:cond delay="0"/>
                                          </p:stCondLst>
                                        </p:cTn>
                                        <p:tgtEl>
                                          <p:spTgt spid="2097153"/>
                                        </p:tgtEl>
                                        <p:attrNameLst>
                                          <p:attrName>style.visibility</p:attrName>
                                        </p:attrNameLst>
                                      </p:cBhvr>
                                      <p:to>
                                        <p:strVal val="visible"/>
                                      </p:to>
                                    </p:set>
                                    <p:animEffect transition="in" filter="fade">
                                      <p:cBhvr>
                                        <p:cTn id="10" dur="500"/>
                                        <p:tgtEl>
                                          <p:spTgt spid="2097153"/>
                                        </p:tgtEl>
                                      </p:cBhvr>
                                    </p:animEffect>
                                  </p:childTnLst>
                                </p:cTn>
                              </p:par>
                              <p:par>
                                <p:cTn id="11" presetID="10" presetClass="entr" presetSubtype="0" fill="hold" nodeType="withEffect">
                                  <p:stCondLst>
                                    <p:cond delay="0"/>
                                  </p:stCondLst>
                                  <p:childTnLst>
                                    <p:set>
                                      <p:cBhvr>
                                        <p:cTn id="12" dur="1" fill="hold">
                                          <p:stCondLst>
                                            <p:cond delay="0"/>
                                          </p:stCondLst>
                                        </p:cTn>
                                        <p:tgtEl>
                                          <p:spTgt spid="2097154"/>
                                        </p:tgtEl>
                                        <p:attrNameLst>
                                          <p:attrName>style.visibility</p:attrName>
                                        </p:attrNameLst>
                                      </p:cBhvr>
                                      <p:to>
                                        <p:strVal val="visible"/>
                                      </p:to>
                                    </p:set>
                                    <p:animEffect transition="in" filter="fade">
                                      <p:cBhvr>
                                        <p:cTn id="13" dur="500"/>
                                        <p:tgtEl>
                                          <p:spTgt spid="2097154"/>
                                        </p:tgtEl>
                                      </p:cBhvr>
                                    </p:animEffect>
                                  </p:childTnLst>
                                </p:cTn>
                              </p:par>
                              <p:par>
                                <p:cTn id="14" presetID="22" presetClass="entr" presetSubtype="2" fill="hold" nodeType="withEffect">
                                  <p:stCondLst>
                                    <p:cond delay="250"/>
                                  </p:stCondLst>
                                  <p:childTnLst>
                                    <p:set>
                                      <p:cBhvr>
                                        <p:cTn id="15" dur="1" fill="hold">
                                          <p:stCondLst>
                                            <p:cond delay="0"/>
                                          </p:stCondLst>
                                        </p:cTn>
                                        <p:tgtEl>
                                          <p:spTgt spid="3145729"/>
                                        </p:tgtEl>
                                        <p:attrNameLst>
                                          <p:attrName>style.visibility</p:attrName>
                                        </p:attrNameLst>
                                      </p:cBhvr>
                                      <p:to>
                                        <p:strVal val="visible"/>
                                      </p:to>
                                    </p:set>
                                    <p:animEffect transition="in" filter="wipe(right)">
                                      <p:cBhvr>
                                        <p:cTn id="16" dur="500"/>
                                        <p:tgtEl>
                                          <p:spTgt spid="3145729"/>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1048594"/>
                                        </p:tgtEl>
                                        <p:attrNameLst>
                                          <p:attrName>style.visibility</p:attrName>
                                        </p:attrNameLst>
                                      </p:cBhvr>
                                      <p:to>
                                        <p:strVal val="visible"/>
                                      </p:to>
                                    </p:set>
                                    <p:animEffect transition="in" filter="fade">
                                      <p:cBhvr>
                                        <p:cTn id="19" dur="500"/>
                                        <p:tgtEl>
                                          <p:spTgt spid="1048594"/>
                                        </p:tgtEl>
                                      </p:cBhvr>
                                    </p:animEffect>
                                    <p:anim calcmode="lin" valueType="num">
                                      <p:cBhvr>
                                        <p:cTn id="20" dur="500" fill="hold"/>
                                        <p:tgtEl>
                                          <p:spTgt spid="1048594"/>
                                        </p:tgtEl>
                                        <p:attrNameLst>
                                          <p:attrName>ppt_x</p:attrName>
                                        </p:attrNameLst>
                                      </p:cBhvr>
                                      <p:tavLst>
                                        <p:tav tm="0">
                                          <p:val>
                                            <p:strVal val="#ppt_x"/>
                                          </p:val>
                                        </p:tav>
                                        <p:tav tm="100000">
                                          <p:val>
                                            <p:strVal val="#ppt_x"/>
                                          </p:val>
                                        </p:tav>
                                      </p:tavLst>
                                    </p:anim>
                                    <p:anim calcmode="lin" valueType="num">
                                      <p:cBhvr>
                                        <p:cTn id="21" dur="500" fill="hold"/>
                                        <p:tgtEl>
                                          <p:spTgt spid="1048594"/>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1048595"/>
                                        </p:tgtEl>
                                        <p:attrNameLst>
                                          <p:attrName>style.visibility</p:attrName>
                                        </p:attrNameLst>
                                      </p:cBhvr>
                                      <p:to>
                                        <p:strVal val="visible"/>
                                      </p:to>
                                    </p:set>
                                    <p:animEffect transition="in" filter="fade">
                                      <p:cBhvr>
                                        <p:cTn id="24" dur="500"/>
                                        <p:tgtEl>
                                          <p:spTgt spid="1048595"/>
                                        </p:tgtEl>
                                      </p:cBhvr>
                                    </p:animEffect>
                                    <p:anim calcmode="lin" valueType="num">
                                      <p:cBhvr>
                                        <p:cTn id="25" dur="500" fill="hold"/>
                                        <p:tgtEl>
                                          <p:spTgt spid="1048595"/>
                                        </p:tgtEl>
                                        <p:attrNameLst>
                                          <p:attrName>ppt_x</p:attrName>
                                        </p:attrNameLst>
                                      </p:cBhvr>
                                      <p:tavLst>
                                        <p:tav tm="0">
                                          <p:val>
                                            <p:strVal val="#ppt_x"/>
                                          </p:val>
                                        </p:tav>
                                        <p:tav tm="100000">
                                          <p:val>
                                            <p:strVal val="#ppt_x"/>
                                          </p:val>
                                        </p:tav>
                                      </p:tavLst>
                                    </p:anim>
                                    <p:anim calcmode="lin" valueType="num">
                                      <p:cBhvr>
                                        <p:cTn id="26" dur="500" fill="hold"/>
                                        <p:tgtEl>
                                          <p:spTgt spid="1048595"/>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1048596"/>
                                        </p:tgtEl>
                                        <p:attrNameLst>
                                          <p:attrName>style.visibility</p:attrName>
                                        </p:attrNameLst>
                                      </p:cBhvr>
                                      <p:to>
                                        <p:strVal val="visible"/>
                                      </p:to>
                                    </p:set>
                                    <p:anim calcmode="lin" valueType="num">
                                      <p:cBhvr>
                                        <p:cTn id="29" dur="500" fill="hold"/>
                                        <p:tgtEl>
                                          <p:spTgt spid="1048596"/>
                                        </p:tgtEl>
                                        <p:attrNameLst>
                                          <p:attrName>ppt_w</p:attrName>
                                        </p:attrNameLst>
                                      </p:cBhvr>
                                      <p:tavLst>
                                        <p:tav tm="0">
                                          <p:val>
                                            <p:fltVal val="0"/>
                                          </p:val>
                                        </p:tav>
                                        <p:tav tm="100000">
                                          <p:val>
                                            <p:strVal val="#ppt_w"/>
                                          </p:val>
                                        </p:tav>
                                      </p:tavLst>
                                    </p:anim>
                                    <p:anim calcmode="lin" valueType="num">
                                      <p:cBhvr>
                                        <p:cTn id="30" dur="500" fill="hold"/>
                                        <p:tgtEl>
                                          <p:spTgt spid="1048596"/>
                                        </p:tgtEl>
                                        <p:attrNameLst>
                                          <p:attrName>ppt_h</p:attrName>
                                        </p:attrNameLst>
                                      </p:cBhvr>
                                      <p:tavLst>
                                        <p:tav tm="0">
                                          <p:val>
                                            <p:fltVal val="0"/>
                                          </p:val>
                                        </p:tav>
                                        <p:tav tm="100000">
                                          <p:val>
                                            <p:strVal val="#ppt_h"/>
                                          </p:val>
                                        </p:tav>
                                      </p:tavLst>
                                    </p:anim>
                                    <p:animEffect transition="in" filter="fade">
                                      <p:cBhvr>
                                        <p:cTn id="31" dur="500"/>
                                        <p:tgtEl>
                                          <p:spTgt spid="1048596"/>
                                        </p:tgtEl>
                                      </p:cBhvr>
                                    </p:animEffect>
                                  </p:childTnLst>
                                </p:cTn>
                              </p:par>
                              <p:par>
                                <p:cTn id="32" presetID="42" presetClass="path" presetSubtype="0" accel="50000" decel="50000" fill="hold" nodeType="withEffect">
                                  <p:stCondLst>
                                    <p:cond delay="750"/>
                                  </p:stCondLst>
                                  <p:childTnLst>
                                    <p:animMotion origin="layout" path="M 2.22222E-6 3.7037E-7 L 0.00208 -0.00394 " pathEditMode="relative" rAng="0" ptsTypes="AA">
                                      <p:cBhvr>
                                        <p:cTn id="33" dur="1000" fill="hold"/>
                                        <p:tgtEl>
                                          <p:spTgt spid="2097154"/>
                                        </p:tgtEl>
                                        <p:attrNameLst>
                                          <p:attrName>ppt_x</p:attrName>
                                          <p:attrName>ppt_y</p:attrName>
                                        </p:attrNameLst>
                                      </p:cBhvr>
                                      <p:rCtr x="10400" y="-20800"/>
                                    </p:animMotion>
                                  </p:childTnLst>
                                </p:cTn>
                              </p:par>
                              <p:par>
                                <p:cTn id="34" presetID="42" presetClass="path" presetSubtype="0" accel="50000" decel="50000" fill="hold" nodeType="withEffect">
                                  <p:stCondLst>
                                    <p:cond delay="750"/>
                                  </p:stCondLst>
                                  <p:childTnLst>
                                    <p:animMotion origin="layout" path="M -2.77778E-6 -3.33333E-6 L -0.00521 0.0044 " pathEditMode="relative" rAng="0" ptsTypes="AA">
                                      <p:cBhvr>
                                        <p:cTn id="35" dur="1000" fill="hold"/>
                                        <p:tgtEl>
                                          <p:spTgt spid="2097153"/>
                                        </p:tgtEl>
                                        <p:attrNameLst>
                                          <p:attrName>ppt_x</p:attrName>
                                          <p:attrName>ppt_y</p:attrName>
                                        </p:attrNameLst>
                                      </p:cBhvr>
                                      <p:rCtr x="-26000" y="20800"/>
                                    </p:animMotion>
                                  </p:childTnLst>
                                </p:cTn>
                              </p:par>
                              <p:par>
                                <p:cTn id="36" presetID="53" presetClass="entr" presetSubtype="16" fill="hold" grpId="0" nodeType="withEffect">
                                  <p:stCondLst>
                                    <p:cond delay="500"/>
                                  </p:stCondLst>
                                  <p:childTnLst>
                                    <p:set>
                                      <p:cBhvr>
                                        <p:cTn id="37" dur="1" fill="hold">
                                          <p:stCondLst>
                                            <p:cond delay="0"/>
                                          </p:stCondLst>
                                        </p:cTn>
                                        <p:tgtEl>
                                          <p:spTgt spid="1048597"/>
                                        </p:tgtEl>
                                        <p:attrNameLst>
                                          <p:attrName>style.visibility</p:attrName>
                                        </p:attrNameLst>
                                      </p:cBhvr>
                                      <p:to>
                                        <p:strVal val="visible"/>
                                      </p:to>
                                    </p:set>
                                    <p:anim calcmode="lin" valueType="num">
                                      <p:cBhvr>
                                        <p:cTn id="38" dur="500" fill="hold"/>
                                        <p:tgtEl>
                                          <p:spTgt spid="1048597"/>
                                        </p:tgtEl>
                                        <p:attrNameLst>
                                          <p:attrName>ppt_w</p:attrName>
                                        </p:attrNameLst>
                                      </p:cBhvr>
                                      <p:tavLst>
                                        <p:tav tm="0">
                                          <p:val>
                                            <p:fltVal val="0"/>
                                          </p:val>
                                        </p:tav>
                                        <p:tav tm="100000">
                                          <p:val>
                                            <p:strVal val="#ppt_w"/>
                                          </p:val>
                                        </p:tav>
                                      </p:tavLst>
                                    </p:anim>
                                    <p:anim calcmode="lin" valueType="num">
                                      <p:cBhvr>
                                        <p:cTn id="39" dur="500" fill="hold"/>
                                        <p:tgtEl>
                                          <p:spTgt spid="1048597"/>
                                        </p:tgtEl>
                                        <p:attrNameLst>
                                          <p:attrName>ppt_h</p:attrName>
                                        </p:attrNameLst>
                                      </p:cBhvr>
                                      <p:tavLst>
                                        <p:tav tm="0">
                                          <p:val>
                                            <p:fltVal val="0"/>
                                          </p:val>
                                        </p:tav>
                                        <p:tav tm="100000">
                                          <p:val>
                                            <p:strVal val="#ppt_h"/>
                                          </p:val>
                                        </p:tav>
                                      </p:tavLst>
                                    </p:anim>
                                    <p:animEffect transition="in" filter="fade">
                                      <p:cBhvr>
                                        <p:cTn id="40" dur="500"/>
                                        <p:tgtEl>
                                          <p:spTgt spid="1048597"/>
                                        </p:tgtEl>
                                      </p:cBhvr>
                                    </p:animEffect>
                                  </p:childTnLst>
                                </p:cTn>
                              </p:par>
                              <p:par>
                                <p:cTn id="41" presetID="53" presetClass="entr" presetSubtype="16" fill="hold" grpId="0" nodeType="withEffect">
                                  <p:stCondLst>
                                    <p:cond delay="500"/>
                                  </p:stCondLst>
                                  <p:childTnLst>
                                    <p:set>
                                      <p:cBhvr>
                                        <p:cTn id="42" dur="1" fill="hold">
                                          <p:stCondLst>
                                            <p:cond delay="0"/>
                                          </p:stCondLst>
                                        </p:cTn>
                                        <p:tgtEl>
                                          <p:spTgt spid="1048598"/>
                                        </p:tgtEl>
                                        <p:attrNameLst>
                                          <p:attrName>style.visibility</p:attrName>
                                        </p:attrNameLst>
                                      </p:cBhvr>
                                      <p:to>
                                        <p:strVal val="visible"/>
                                      </p:to>
                                    </p:set>
                                    <p:anim calcmode="lin" valueType="num">
                                      <p:cBhvr>
                                        <p:cTn id="43" dur="500" fill="hold"/>
                                        <p:tgtEl>
                                          <p:spTgt spid="1048598"/>
                                        </p:tgtEl>
                                        <p:attrNameLst>
                                          <p:attrName>ppt_w</p:attrName>
                                        </p:attrNameLst>
                                      </p:cBhvr>
                                      <p:tavLst>
                                        <p:tav tm="0">
                                          <p:val>
                                            <p:fltVal val="0"/>
                                          </p:val>
                                        </p:tav>
                                        <p:tav tm="100000">
                                          <p:val>
                                            <p:strVal val="#ppt_w"/>
                                          </p:val>
                                        </p:tav>
                                      </p:tavLst>
                                    </p:anim>
                                    <p:anim calcmode="lin" valueType="num">
                                      <p:cBhvr>
                                        <p:cTn id="44" dur="500" fill="hold"/>
                                        <p:tgtEl>
                                          <p:spTgt spid="1048598"/>
                                        </p:tgtEl>
                                        <p:attrNameLst>
                                          <p:attrName>ppt_h</p:attrName>
                                        </p:attrNameLst>
                                      </p:cBhvr>
                                      <p:tavLst>
                                        <p:tav tm="0">
                                          <p:val>
                                            <p:fltVal val="0"/>
                                          </p:val>
                                        </p:tav>
                                        <p:tav tm="100000">
                                          <p:val>
                                            <p:strVal val="#ppt_h"/>
                                          </p:val>
                                        </p:tav>
                                      </p:tavLst>
                                    </p:anim>
                                    <p:animEffect transition="in" filter="fade">
                                      <p:cBhvr>
                                        <p:cTn id="45" dur="500"/>
                                        <p:tgtEl>
                                          <p:spTgt spid="104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animBg="1"/>
      <p:bldP spid="1048594" grpId="0"/>
      <p:bldP spid="1048595" grpId="0"/>
      <p:bldP spid="1048596" grpId="0"/>
      <p:bldP spid="1048597" grpId="0"/>
      <p:bldP spid="10485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6"/>
          <p:cNvGrpSpPr/>
          <p:nvPr/>
        </p:nvGrpSpPr>
        <p:grpSpPr>
          <a:xfrm>
            <a:off x="0" y="284389"/>
            <a:ext cx="1692275" cy="529772"/>
            <a:chOff x="0" y="284389"/>
            <a:chExt cx="1692275" cy="529772"/>
          </a:xfrm>
        </p:grpSpPr>
        <p:sp>
          <p:nvSpPr>
            <p:cNvPr id="104862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6"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3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2" name="文本框 22"/>
          <p:cNvSpPr txBox="1"/>
          <p:nvPr/>
        </p:nvSpPr>
        <p:spPr>
          <a:xfrm>
            <a:off x="301554" y="958799"/>
            <a:ext cx="8540885" cy="2225041"/>
          </a:xfrm>
          <a:prstGeom prst="rect">
            <a:avLst/>
          </a:prstGeom>
          <a:noFill/>
        </p:spPr>
        <p:txBody>
          <a:bodyPr wrap="square" rtlCol="0">
            <a:spAutoFit/>
          </a:bodyPr>
          <a:lstStyle/>
          <a:p>
            <a:pPr indent="457200" algn="just"/>
            <a:r>
              <a:rPr lang="en-US" altLang="zh-CN" sz="2400" dirty="0"/>
              <a:t>Huge advances have recently occurred in the technology of digital computers, especially with regard to memory capacity and speed. These facts, coupled with the application of sparse matrix techniques to facilitate the inversion of large matrices, have virtually eliminated the drawbacks that at an earlier time were formidable for the Newton-</a:t>
            </a:r>
            <a:r>
              <a:rPr lang="en-US" altLang="zh-CN" sz="2400" dirty="0" err="1"/>
              <a:t>Raphson</a:t>
            </a:r>
            <a:r>
              <a:rPr lang="en-US" altLang="zh-CN" sz="2400" dirty="0"/>
              <a:t> method. </a:t>
            </a:r>
            <a:endParaRPr lang="zh-CN" altLang="zh-CN" sz="2400" dirty="0"/>
          </a:p>
        </p:txBody>
      </p:sp>
      <p:sp>
        <p:nvSpPr>
          <p:cNvPr id="104863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10</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7" name="TextBox 1048716"/>
          <p:cNvSpPr txBox="1"/>
          <p:nvPr/>
        </p:nvSpPr>
        <p:spPr>
          <a:xfrm>
            <a:off x="310693" y="3219450"/>
            <a:ext cx="8454356" cy="1767839"/>
          </a:xfrm>
          <a:prstGeom prst="rect">
            <a:avLst/>
          </a:prstGeom>
        </p:spPr>
        <p:txBody>
          <a:bodyPr wrap="square" rtlCol="0">
            <a:spAutoFit/>
          </a:bodyPr>
          <a:lstStyle/>
          <a:p>
            <a:r>
              <a:rPr lang="zh-CN" sz="2800">
                <a:solidFill>
                  <a:srgbClr val="000000"/>
                </a:solidFill>
              </a:rPr>
              <a:t>数字计算机技术最近取得了巨大的进步，特别是在存储容量和速度方面。这些事实，再加上稀疏矩阵技术的应用，以促进大矩阵的反演，几乎消除了早期牛顿-拉斐逊方法难以克服的缺点。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31"/>
                                        </p:tgtEl>
                                        <p:attrNameLst>
                                          <p:attrName>style.visibility</p:attrName>
                                        </p:attrNameLst>
                                      </p:cBhvr>
                                      <p:to>
                                        <p:strVal val="visible"/>
                                      </p:to>
                                    </p:set>
                                    <p:animEffect transition="in" filter="fade">
                                      <p:cBhvr>
                                        <p:cTn id="7" dur="500"/>
                                        <p:tgtEl>
                                          <p:spTgt spid="1048631"/>
                                        </p:tgtEl>
                                      </p:cBhvr>
                                    </p:animEffect>
                                    <p:anim calcmode="lin" valueType="num">
                                      <p:cBhvr>
                                        <p:cTn id="8" dur="500" fill="hold"/>
                                        <p:tgtEl>
                                          <p:spTgt spid="1048631"/>
                                        </p:tgtEl>
                                        <p:attrNameLst>
                                          <p:attrName>ppt_x</p:attrName>
                                        </p:attrNameLst>
                                      </p:cBhvr>
                                      <p:tavLst>
                                        <p:tav tm="0">
                                          <p:val>
                                            <p:strVal val="#ppt_x"/>
                                          </p:val>
                                        </p:tav>
                                        <p:tav tm="100000">
                                          <p:val>
                                            <p:strVal val="#ppt_x"/>
                                          </p:val>
                                        </p:tav>
                                      </p:tavLst>
                                    </p:anim>
                                    <p:anim calcmode="lin" valueType="num">
                                      <p:cBhvr>
                                        <p:cTn id="9" dur="500" fill="hold"/>
                                        <p:tgtEl>
                                          <p:spTgt spid="104863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6"/>
                                        </p:tgtEl>
                                        <p:attrNameLst>
                                          <p:attrName>style.visibility</p:attrName>
                                        </p:attrNameLst>
                                      </p:cBhvr>
                                      <p:to>
                                        <p:strVal val="visible"/>
                                      </p:to>
                                    </p:set>
                                    <p:animEffect transition="in" filter="wipe(left)">
                                      <p:cBhvr>
                                        <p:cTn id="12" dur="500"/>
                                        <p:tgtEl>
                                          <p:spTgt spid="3145736"/>
                                        </p:tgtEl>
                                      </p:cBhvr>
                                    </p:animEffect>
                                  </p:childTnLst>
                                </p:cTn>
                              </p:par>
                              <p:par>
                                <p:cTn id="13" presetID="22" presetClass="entr" presetSubtype="8"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33"/>
                                        </p:tgtEl>
                                        <p:attrNameLst>
                                          <p:attrName>style.visibility</p:attrName>
                                        </p:attrNameLst>
                                      </p:cBhvr>
                                      <p:to>
                                        <p:strVal val="visible"/>
                                      </p:to>
                                    </p:set>
                                    <p:animEffect transition="in" filter="wipe(right)">
                                      <p:cBhvr>
                                        <p:cTn id="18" dur="500"/>
                                        <p:tgtEl>
                                          <p:spTgt spid="1048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1" grpId="0"/>
      <p:bldP spid="10486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46"/>
          <p:cNvGrpSpPr/>
          <p:nvPr/>
        </p:nvGrpSpPr>
        <p:grpSpPr>
          <a:xfrm>
            <a:off x="0" y="284389"/>
            <a:ext cx="1692275" cy="529772"/>
            <a:chOff x="0" y="284389"/>
            <a:chExt cx="1692275" cy="529772"/>
          </a:xfrm>
        </p:grpSpPr>
        <p:sp>
          <p:nvSpPr>
            <p:cNvPr id="104863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7"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3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37" name="文本框 22"/>
          <p:cNvSpPr txBox="1"/>
          <p:nvPr/>
        </p:nvSpPr>
        <p:spPr>
          <a:xfrm>
            <a:off x="301554" y="1076245"/>
            <a:ext cx="8540885" cy="2225040"/>
          </a:xfrm>
          <a:prstGeom prst="rect">
            <a:avLst/>
          </a:prstGeom>
          <a:noFill/>
        </p:spPr>
        <p:txBody>
          <a:bodyPr wrap="square" rtlCol="0">
            <a:spAutoFit/>
          </a:bodyPr>
          <a:lstStyle/>
          <a:p>
            <a:pPr indent="457200" algn="just"/>
            <a:r>
              <a:rPr lang="en-US" altLang="zh-CN" sz="2400" dirty="0"/>
              <a:t>The Newton-</a:t>
            </a:r>
            <a:r>
              <a:rPr lang="en-US" altLang="zh-CN" sz="2400" dirty="0" err="1"/>
              <a:t>Raphson</a:t>
            </a:r>
            <a:r>
              <a:rPr lang="en-US" altLang="zh-CN" sz="2400" dirty="0"/>
              <a:t> method has the feature of less iterating times requirement and fast-converging. But a review of the analysis and procedures of the Newton-</a:t>
            </a:r>
            <a:r>
              <a:rPr lang="en-US" altLang="zh-CN" sz="2400" dirty="0" err="1"/>
              <a:t>Raphson</a:t>
            </a:r>
            <a:r>
              <a:rPr lang="en-US" altLang="zh-CN" sz="2400" dirty="0"/>
              <a:t> method of solving the power flow equations makes it evident that a significant amount of manipulation of matrices at each iteration is required. </a:t>
            </a:r>
            <a:endParaRPr lang="zh-CN" altLang="zh-CN" sz="2400" dirty="0"/>
          </a:p>
        </p:txBody>
      </p:sp>
      <p:sp>
        <p:nvSpPr>
          <p:cNvPr id="104863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8" name="TextBox 1048717"/>
          <p:cNvSpPr txBox="1"/>
          <p:nvPr/>
        </p:nvSpPr>
        <p:spPr>
          <a:xfrm>
            <a:off x="178508" y="3523089"/>
            <a:ext cx="8541817" cy="1348739"/>
          </a:xfrm>
          <a:prstGeom prst="rect">
            <a:avLst/>
          </a:prstGeom>
        </p:spPr>
        <p:txBody>
          <a:bodyPr wrap="square" rtlCol="0">
            <a:spAutoFit/>
          </a:bodyPr>
          <a:lstStyle/>
          <a:p>
            <a:r>
              <a:rPr lang="zh-CN" sz="2800">
                <a:solidFill>
                  <a:srgbClr val="000000"/>
                </a:solidFill>
              </a:rPr>
              <a:t>牛顿-拉斐逊法具有迭代次数少、收敛速度快的特点。但是，对牛顿-拉斐逊法求解功率流方程的分析和程序的回顾表明，每次迭代都需要大量的矩阵操作。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36"/>
                                        </p:tgtEl>
                                        <p:attrNameLst>
                                          <p:attrName>style.visibility</p:attrName>
                                        </p:attrNameLst>
                                      </p:cBhvr>
                                      <p:to>
                                        <p:strVal val="visible"/>
                                      </p:to>
                                    </p:set>
                                    <p:animEffect transition="in" filter="fade">
                                      <p:cBhvr>
                                        <p:cTn id="7" dur="500"/>
                                        <p:tgtEl>
                                          <p:spTgt spid="1048636"/>
                                        </p:tgtEl>
                                      </p:cBhvr>
                                    </p:animEffect>
                                    <p:anim calcmode="lin" valueType="num">
                                      <p:cBhvr>
                                        <p:cTn id="8" dur="500" fill="hold"/>
                                        <p:tgtEl>
                                          <p:spTgt spid="1048636"/>
                                        </p:tgtEl>
                                        <p:attrNameLst>
                                          <p:attrName>ppt_x</p:attrName>
                                        </p:attrNameLst>
                                      </p:cBhvr>
                                      <p:tavLst>
                                        <p:tav tm="0">
                                          <p:val>
                                            <p:strVal val="#ppt_x"/>
                                          </p:val>
                                        </p:tav>
                                        <p:tav tm="100000">
                                          <p:val>
                                            <p:strVal val="#ppt_x"/>
                                          </p:val>
                                        </p:tav>
                                      </p:tavLst>
                                    </p:anim>
                                    <p:anim calcmode="lin" valueType="num">
                                      <p:cBhvr>
                                        <p:cTn id="9" dur="500" fill="hold"/>
                                        <p:tgtEl>
                                          <p:spTgt spid="104863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7"/>
                                        </p:tgtEl>
                                        <p:attrNameLst>
                                          <p:attrName>style.visibility</p:attrName>
                                        </p:attrNameLst>
                                      </p:cBhvr>
                                      <p:to>
                                        <p:strVal val="visible"/>
                                      </p:to>
                                    </p:set>
                                    <p:animEffect transition="in" filter="wipe(left)">
                                      <p:cBhvr>
                                        <p:cTn id="12" dur="500"/>
                                        <p:tgtEl>
                                          <p:spTgt spid="3145737"/>
                                        </p:tgtEl>
                                      </p:cBhvr>
                                    </p:animEffect>
                                  </p:childTnLst>
                                </p:cTn>
                              </p:par>
                              <p:par>
                                <p:cTn id="13" presetID="22" presetClass="entr" presetSubtype="8"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left)">
                                      <p:cBhvr>
                                        <p:cTn id="15" dur="500"/>
                                        <p:tgtEl>
                                          <p:spTgt spid="5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38"/>
                                        </p:tgtEl>
                                        <p:attrNameLst>
                                          <p:attrName>style.visibility</p:attrName>
                                        </p:attrNameLst>
                                      </p:cBhvr>
                                      <p:to>
                                        <p:strVal val="visible"/>
                                      </p:to>
                                    </p:set>
                                    <p:animEffect transition="in" filter="wipe(right)">
                                      <p:cBhvr>
                                        <p:cTn id="18" dur="500"/>
                                        <p:tgtEl>
                                          <p:spTgt spid="104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p:bldP spid="10486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46"/>
          <p:cNvGrpSpPr/>
          <p:nvPr/>
        </p:nvGrpSpPr>
        <p:grpSpPr>
          <a:xfrm>
            <a:off x="0" y="284389"/>
            <a:ext cx="1692275" cy="529772"/>
            <a:chOff x="0" y="284389"/>
            <a:chExt cx="1692275" cy="529772"/>
          </a:xfrm>
        </p:grpSpPr>
        <p:sp>
          <p:nvSpPr>
            <p:cNvPr id="104863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8"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4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2" name="文本框 22"/>
          <p:cNvSpPr txBox="1"/>
          <p:nvPr/>
        </p:nvSpPr>
        <p:spPr>
          <a:xfrm>
            <a:off x="301554" y="1076245"/>
            <a:ext cx="8540885" cy="1869440"/>
          </a:xfrm>
          <a:prstGeom prst="rect">
            <a:avLst/>
          </a:prstGeom>
          <a:noFill/>
        </p:spPr>
        <p:txBody>
          <a:bodyPr wrap="square" rtlCol="0">
            <a:spAutoFit/>
          </a:bodyPr>
          <a:lstStyle/>
          <a:p>
            <a:pPr indent="457200" algn="just"/>
            <a:r>
              <a:rPr lang="en-US" altLang="zh-CN" sz="2400" dirty="0"/>
              <a:t>Although this method is generally recognized as accurate and practical, it is also a fact that for transmission networks with hundreds of buses the computational aspects of the method demand considerable computing capability and computing time. </a:t>
            </a:r>
            <a:endParaRPr lang="zh-CN" altLang="zh-CN" sz="2400" dirty="0"/>
          </a:p>
        </p:txBody>
      </p:sp>
      <p:sp>
        <p:nvSpPr>
          <p:cNvPr id="104864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9" name="TextBox 1048718"/>
          <p:cNvSpPr txBox="1"/>
          <p:nvPr/>
        </p:nvSpPr>
        <p:spPr>
          <a:xfrm>
            <a:off x="-10347" y="3219450"/>
            <a:ext cx="8654281" cy="1348739"/>
          </a:xfrm>
          <a:prstGeom prst="rect">
            <a:avLst/>
          </a:prstGeom>
        </p:spPr>
        <p:txBody>
          <a:bodyPr wrap="square" rtlCol="0">
            <a:spAutoFit/>
          </a:bodyPr>
          <a:lstStyle/>
          <a:p>
            <a:r>
              <a:rPr lang="zh-CN" sz="2800">
                <a:solidFill>
                  <a:srgbClr val="000000"/>
                </a:solidFill>
              </a:rPr>
              <a:t>虽然这种方法被公认为是准确和实用的，但事实上，对于具有数百条总线的传输网络，这种方法的计算方面需要相当大的计算能力和计算时间。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41"/>
                                        </p:tgtEl>
                                        <p:attrNameLst>
                                          <p:attrName>style.visibility</p:attrName>
                                        </p:attrNameLst>
                                      </p:cBhvr>
                                      <p:to>
                                        <p:strVal val="visible"/>
                                      </p:to>
                                    </p:set>
                                    <p:animEffect transition="in" filter="fade">
                                      <p:cBhvr>
                                        <p:cTn id="7" dur="500"/>
                                        <p:tgtEl>
                                          <p:spTgt spid="1048641"/>
                                        </p:tgtEl>
                                      </p:cBhvr>
                                    </p:animEffect>
                                    <p:anim calcmode="lin" valueType="num">
                                      <p:cBhvr>
                                        <p:cTn id="8" dur="500" fill="hold"/>
                                        <p:tgtEl>
                                          <p:spTgt spid="1048641"/>
                                        </p:tgtEl>
                                        <p:attrNameLst>
                                          <p:attrName>ppt_x</p:attrName>
                                        </p:attrNameLst>
                                      </p:cBhvr>
                                      <p:tavLst>
                                        <p:tav tm="0">
                                          <p:val>
                                            <p:strVal val="#ppt_x"/>
                                          </p:val>
                                        </p:tav>
                                        <p:tav tm="100000">
                                          <p:val>
                                            <p:strVal val="#ppt_x"/>
                                          </p:val>
                                        </p:tav>
                                      </p:tavLst>
                                    </p:anim>
                                    <p:anim calcmode="lin" valueType="num">
                                      <p:cBhvr>
                                        <p:cTn id="9" dur="500" fill="hold"/>
                                        <p:tgtEl>
                                          <p:spTgt spid="104864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8"/>
                                        </p:tgtEl>
                                        <p:attrNameLst>
                                          <p:attrName>style.visibility</p:attrName>
                                        </p:attrNameLst>
                                      </p:cBhvr>
                                      <p:to>
                                        <p:strVal val="visible"/>
                                      </p:to>
                                    </p:set>
                                    <p:animEffect transition="in" filter="wipe(left)">
                                      <p:cBhvr>
                                        <p:cTn id="12" dur="500"/>
                                        <p:tgtEl>
                                          <p:spTgt spid="3145738"/>
                                        </p:tgtEl>
                                      </p:cBhvr>
                                    </p:animEffect>
                                  </p:childTnLst>
                                </p:cTn>
                              </p:par>
                              <p:par>
                                <p:cTn id="13" presetID="22" presetClass="entr" presetSubtype="8"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43"/>
                                        </p:tgtEl>
                                        <p:attrNameLst>
                                          <p:attrName>style.visibility</p:attrName>
                                        </p:attrNameLst>
                                      </p:cBhvr>
                                      <p:to>
                                        <p:strVal val="visible"/>
                                      </p:to>
                                    </p:set>
                                    <p:animEffect transition="in" filter="wipe(right)">
                                      <p:cBhvr>
                                        <p:cTn id="18" dur="500"/>
                                        <p:tgtEl>
                                          <p:spTgt spid="1048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p:bldP spid="10486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46"/>
          <p:cNvGrpSpPr/>
          <p:nvPr/>
        </p:nvGrpSpPr>
        <p:grpSpPr>
          <a:xfrm>
            <a:off x="0" y="284389"/>
            <a:ext cx="1692275" cy="529772"/>
            <a:chOff x="0" y="284389"/>
            <a:chExt cx="1692275" cy="529772"/>
          </a:xfrm>
        </p:grpSpPr>
        <p:sp>
          <p:nvSpPr>
            <p:cNvPr id="104864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9"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46" name="文本框 14"/>
          <p:cNvSpPr txBox="1"/>
          <p:nvPr/>
        </p:nvSpPr>
        <p:spPr>
          <a:xfrm>
            <a:off x="2663826" y="414051"/>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7" name="文本框 22"/>
          <p:cNvSpPr txBox="1"/>
          <p:nvPr/>
        </p:nvSpPr>
        <p:spPr>
          <a:xfrm>
            <a:off x="0" y="1079613"/>
            <a:ext cx="9144000" cy="1869440"/>
          </a:xfrm>
          <a:prstGeom prst="rect">
            <a:avLst/>
          </a:prstGeom>
          <a:noFill/>
        </p:spPr>
        <p:txBody>
          <a:bodyPr wrap="square" rtlCol="0">
            <a:spAutoFit/>
          </a:bodyPr>
          <a:lstStyle/>
          <a:p>
            <a:r>
              <a:rPr lang="en-US" altLang="zh-CN" sz="2400" dirty="0"/>
              <a:t>Consequently, efforts have been made to uncover modified algorithms for solving the power flow equations accurately and quickly but </a:t>
            </a:r>
            <a:r>
              <a:rPr lang="en-US" altLang="zh-CN" sz="2400" dirty="0" smtClean="0"/>
              <a:t>with much </a:t>
            </a:r>
            <a:r>
              <a:rPr lang="en-US" altLang="zh-CN" sz="2400" dirty="0"/>
              <a:t>less manipulation of matrices, so that results can be achieved at more reasonable levels of computer power. </a:t>
            </a:r>
            <a:endParaRPr lang="zh-CN" altLang="zh-CN" sz="2400" dirty="0"/>
          </a:p>
        </p:txBody>
      </p:sp>
      <p:sp>
        <p:nvSpPr>
          <p:cNvPr id="104864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13</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20" name="TextBox 1048719"/>
          <p:cNvSpPr txBox="1"/>
          <p:nvPr/>
        </p:nvSpPr>
        <p:spPr>
          <a:xfrm>
            <a:off x="0" y="3214504"/>
            <a:ext cx="8895601" cy="1348739"/>
          </a:xfrm>
          <a:prstGeom prst="rect">
            <a:avLst/>
          </a:prstGeom>
        </p:spPr>
        <p:txBody>
          <a:bodyPr wrap="square" rtlCol="0">
            <a:spAutoFit/>
          </a:bodyPr>
          <a:lstStyle/>
          <a:p>
            <a:r>
              <a:rPr lang="zh-CN" sz="2800">
                <a:solidFill>
                  <a:srgbClr val="000000"/>
                </a:solidFill>
              </a:rPr>
              <a:t>因此，人们努力探索出精确、快速地求解潮流方程的改进算法，但对矩阵的操作要少得多，以便在更合理的计算机功率水平上获得结果。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46"/>
                                        </p:tgtEl>
                                        <p:attrNameLst>
                                          <p:attrName>style.visibility</p:attrName>
                                        </p:attrNameLst>
                                      </p:cBhvr>
                                      <p:to>
                                        <p:strVal val="visible"/>
                                      </p:to>
                                    </p:set>
                                    <p:animEffect transition="in" filter="fade">
                                      <p:cBhvr>
                                        <p:cTn id="7" dur="500"/>
                                        <p:tgtEl>
                                          <p:spTgt spid="1048646"/>
                                        </p:tgtEl>
                                      </p:cBhvr>
                                    </p:animEffect>
                                    <p:anim calcmode="lin" valueType="num">
                                      <p:cBhvr>
                                        <p:cTn id="8" dur="500" fill="hold"/>
                                        <p:tgtEl>
                                          <p:spTgt spid="1048646"/>
                                        </p:tgtEl>
                                        <p:attrNameLst>
                                          <p:attrName>ppt_x</p:attrName>
                                        </p:attrNameLst>
                                      </p:cBhvr>
                                      <p:tavLst>
                                        <p:tav tm="0">
                                          <p:val>
                                            <p:strVal val="#ppt_x"/>
                                          </p:val>
                                        </p:tav>
                                        <p:tav tm="100000">
                                          <p:val>
                                            <p:strVal val="#ppt_x"/>
                                          </p:val>
                                        </p:tav>
                                      </p:tavLst>
                                    </p:anim>
                                    <p:anim calcmode="lin" valueType="num">
                                      <p:cBhvr>
                                        <p:cTn id="9" dur="500" fill="hold"/>
                                        <p:tgtEl>
                                          <p:spTgt spid="104864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9"/>
                                        </p:tgtEl>
                                        <p:attrNameLst>
                                          <p:attrName>style.visibility</p:attrName>
                                        </p:attrNameLst>
                                      </p:cBhvr>
                                      <p:to>
                                        <p:strVal val="visible"/>
                                      </p:to>
                                    </p:set>
                                    <p:animEffect transition="in" filter="wipe(left)">
                                      <p:cBhvr>
                                        <p:cTn id="12" dur="500"/>
                                        <p:tgtEl>
                                          <p:spTgt spid="3145739"/>
                                        </p:tgtEl>
                                      </p:cBhvr>
                                    </p:animEffect>
                                  </p:childTnLst>
                                </p:cTn>
                              </p:par>
                              <p:par>
                                <p:cTn id="13" presetID="22" presetClass="entr" presetSubtype="8"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48"/>
                                        </p:tgtEl>
                                        <p:attrNameLst>
                                          <p:attrName>style.visibility</p:attrName>
                                        </p:attrNameLst>
                                      </p:cBhvr>
                                      <p:to>
                                        <p:strVal val="visible"/>
                                      </p:to>
                                    </p:set>
                                    <p:animEffect transition="in" filter="wipe(right)">
                                      <p:cBhvr>
                                        <p:cTn id="18" dur="500"/>
                                        <p:tgtEl>
                                          <p:spTgt spid="104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P spid="10486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46"/>
          <p:cNvGrpSpPr/>
          <p:nvPr/>
        </p:nvGrpSpPr>
        <p:grpSpPr>
          <a:xfrm>
            <a:off x="0" y="284389"/>
            <a:ext cx="1692275" cy="529772"/>
            <a:chOff x="0" y="284389"/>
            <a:chExt cx="1692275" cy="529772"/>
          </a:xfrm>
        </p:grpSpPr>
        <p:sp>
          <p:nvSpPr>
            <p:cNvPr id="104864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40"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5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2" name="文本框 22"/>
          <p:cNvSpPr txBox="1"/>
          <p:nvPr/>
        </p:nvSpPr>
        <p:spPr>
          <a:xfrm>
            <a:off x="301554" y="1076245"/>
            <a:ext cx="8540885" cy="1869440"/>
          </a:xfrm>
          <a:prstGeom prst="rect">
            <a:avLst/>
          </a:prstGeom>
          <a:noFill/>
        </p:spPr>
        <p:txBody>
          <a:bodyPr wrap="square" rtlCol="0">
            <a:spAutoFit/>
          </a:bodyPr>
          <a:lstStyle/>
          <a:p>
            <a:pPr indent="457200" algn="just"/>
            <a:r>
              <a:rPr lang="en-US" altLang="zh-CN" sz="2400" dirty="0"/>
              <a:t>The fast de-coupled method offers these features. Although in some cases Newton-</a:t>
            </a:r>
            <a:r>
              <a:rPr lang="en-US" altLang="zh-CN" sz="2400" dirty="0" err="1"/>
              <a:t>Raphson</a:t>
            </a:r>
            <a:r>
              <a:rPr lang="en-US" altLang="zh-CN" sz="2400" dirty="0"/>
              <a:t> method can get the results but the fast de-coupled method fails to converge, it does demand much less computing time and computer capacity. </a:t>
            </a:r>
            <a:endParaRPr lang="zh-CN" altLang="zh-CN" sz="2400" dirty="0"/>
          </a:p>
        </p:txBody>
      </p:sp>
      <p:sp>
        <p:nvSpPr>
          <p:cNvPr id="104865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14</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21" name="TextBox 1048720"/>
          <p:cNvSpPr txBox="1"/>
          <p:nvPr/>
        </p:nvSpPr>
        <p:spPr>
          <a:xfrm>
            <a:off x="340020" y="3219450"/>
            <a:ext cx="8247681" cy="1767839"/>
          </a:xfrm>
          <a:prstGeom prst="rect">
            <a:avLst/>
          </a:prstGeom>
        </p:spPr>
        <p:txBody>
          <a:bodyPr wrap="square" rtlCol="0">
            <a:spAutoFit/>
          </a:bodyPr>
          <a:lstStyle/>
          <a:p>
            <a:r>
              <a:rPr lang="zh-CN" sz="2800">
                <a:solidFill>
                  <a:srgbClr val="000000"/>
                </a:solidFill>
              </a:rPr>
              <a:t>快速去耦合方法提供了这些特性。虽然在某些情况下，牛顿-拉斐逊方法可以得到结果，但快速去耦合方法不能收敛，但它对计算时间和计算机容量的要求要小得多。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51"/>
                                        </p:tgtEl>
                                        <p:attrNameLst>
                                          <p:attrName>style.visibility</p:attrName>
                                        </p:attrNameLst>
                                      </p:cBhvr>
                                      <p:to>
                                        <p:strVal val="visible"/>
                                      </p:to>
                                    </p:set>
                                    <p:animEffect transition="in" filter="fade">
                                      <p:cBhvr>
                                        <p:cTn id="7" dur="500"/>
                                        <p:tgtEl>
                                          <p:spTgt spid="1048651"/>
                                        </p:tgtEl>
                                      </p:cBhvr>
                                    </p:animEffect>
                                    <p:anim calcmode="lin" valueType="num">
                                      <p:cBhvr>
                                        <p:cTn id="8" dur="500" fill="hold"/>
                                        <p:tgtEl>
                                          <p:spTgt spid="1048651"/>
                                        </p:tgtEl>
                                        <p:attrNameLst>
                                          <p:attrName>ppt_x</p:attrName>
                                        </p:attrNameLst>
                                      </p:cBhvr>
                                      <p:tavLst>
                                        <p:tav tm="0">
                                          <p:val>
                                            <p:strVal val="#ppt_x"/>
                                          </p:val>
                                        </p:tav>
                                        <p:tav tm="100000">
                                          <p:val>
                                            <p:strVal val="#ppt_x"/>
                                          </p:val>
                                        </p:tav>
                                      </p:tavLst>
                                    </p:anim>
                                    <p:anim calcmode="lin" valueType="num">
                                      <p:cBhvr>
                                        <p:cTn id="9" dur="500" fill="hold"/>
                                        <p:tgtEl>
                                          <p:spTgt spid="104865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40"/>
                                        </p:tgtEl>
                                        <p:attrNameLst>
                                          <p:attrName>style.visibility</p:attrName>
                                        </p:attrNameLst>
                                      </p:cBhvr>
                                      <p:to>
                                        <p:strVal val="visible"/>
                                      </p:to>
                                    </p:set>
                                    <p:animEffect transition="in" filter="wipe(left)">
                                      <p:cBhvr>
                                        <p:cTn id="12" dur="500"/>
                                        <p:tgtEl>
                                          <p:spTgt spid="3145740"/>
                                        </p:tgtEl>
                                      </p:cBhvr>
                                    </p:animEffect>
                                  </p:childTnLst>
                                </p:cTn>
                              </p:par>
                              <p:par>
                                <p:cTn id="13" presetID="22" presetClass="entr" presetSubtype="8"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53"/>
                                        </p:tgtEl>
                                        <p:attrNameLst>
                                          <p:attrName>style.visibility</p:attrName>
                                        </p:attrNameLst>
                                      </p:cBhvr>
                                      <p:to>
                                        <p:strVal val="visible"/>
                                      </p:to>
                                    </p:set>
                                    <p:animEffect transition="in" filter="wipe(right)">
                                      <p:cBhvr>
                                        <p:cTn id="18" dur="500"/>
                                        <p:tgtEl>
                                          <p:spTgt spid="104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矩形 5"/>
          <p:cNvSpPr/>
          <p:nvPr/>
        </p:nvSpPr>
        <p:spPr>
          <a:xfrm>
            <a:off x="0" y="2349000"/>
            <a:ext cx="9144000" cy="216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8655" name="文本框 6"/>
          <p:cNvSpPr txBox="1"/>
          <p:nvPr/>
        </p:nvSpPr>
        <p:spPr>
          <a:xfrm>
            <a:off x="1905000" y="27211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r>
              <a:rPr lang="zh-CN" altLang="en-US" sz="4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6" name="文本框 32"/>
          <p:cNvSpPr txBox="1"/>
          <p:nvPr/>
        </p:nvSpPr>
        <p:spPr>
          <a:xfrm>
            <a:off x="1905000" y="3429000"/>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cxnSp>
        <p:nvCxnSpPr>
          <p:cNvPr id="3145741" name="直接连接符 34"/>
          <p:cNvCxnSpPr>
            <a:cxnSpLocks/>
          </p:cNvCxnSpPr>
          <p:nvPr/>
        </p:nvCxnSpPr>
        <p:spPr>
          <a:xfrm>
            <a:off x="2891118" y="3429000"/>
            <a:ext cx="625288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097155" name="图片 43"/>
          <p:cNvPicPr>
            <a:picLocks noChangeAspect="1"/>
          </p:cNvPicPr>
          <p:nvPr/>
        </p:nvPicPr>
        <p:blipFill>
          <a:blip r:embed="rId2"/>
          <a:srcRect t="12823" r="3619"/>
          <a:stretch>
            <a:fillRect/>
          </a:stretch>
        </p:blipFill>
        <p:spPr>
          <a:xfrm>
            <a:off x="525069" y="2766702"/>
            <a:ext cx="1686385" cy="1525334"/>
          </a:xfrm>
          <a:custGeom>
            <a:avLst/>
            <a:gdLst>
              <a:gd name="connsiteX0" fmla="*/ 171910 w 1686385"/>
              <a:gd name="connsiteY0" fmla="*/ 0 h 1525334"/>
              <a:gd name="connsiteX1" fmla="*/ 257635 w 1686385"/>
              <a:gd name="connsiteY1" fmla="*/ 33338 h 1525334"/>
              <a:gd name="connsiteX2" fmla="*/ 295735 w 1686385"/>
              <a:gd name="connsiteY2" fmla="*/ 71438 h 1525334"/>
              <a:gd name="connsiteX3" fmla="*/ 376698 w 1686385"/>
              <a:gd name="connsiteY3" fmla="*/ 80963 h 1525334"/>
              <a:gd name="connsiteX4" fmla="*/ 381460 w 1686385"/>
              <a:gd name="connsiteY4" fmla="*/ 123825 h 1525334"/>
              <a:gd name="connsiteX5" fmla="*/ 467185 w 1686385"/>
              <a:gd name="connsiteY5" fmla="*/ 180975 h 1525334"/>
              <a:gd name="connsiteX6" fmla="*/ 457660 w 1686385"/>
              <a:gd name="connsiteY6" fmla="*/ 238125 h 1525334"/>
              <a:gd name="connsiteX7" fmla="*/ 576723 w 1686385"/>
              <a:gd name="connsiteY7" fmla="*/ 266700 h 1525334"/>
              <a:gd name="connsiteX8" fmla="*/ 633873 w 1686385"/>
              <a:gd name="connsiteY8" fmla="*/ 371475 h 1525334"/>
              <a:gd name="connsiteX9" fmla="*/ 743410 w 1686385"/>
              <a:gd name="connsiteY9" fmla="*/ 342900 h 1525334"/>
              <a:gd name="connsiteX10" fmla="*/ 791035 w 1686385"/>
              <a:gd name="connsiteY10" fmla="*/ 457200 h 1525334"/>
              <a:gd name="connsiteX11" fmla="*/ 891048 w 1686385"/>
              <a:gd name="connsiteY11" fmla="*/ 481013 h 1525334"/>
              <a:gd name="connsiteX12" fmla="*/ 919623 w 1686385"/>
              <a:gd name="connsiteY12" fmla="*/ 561975 h 1525334"/>
              <a:gd name="connsiteX13" fmla="*/ 1048210 w 1686385"/>
              <a:gd name="connsiteY13" fmla="*/ 619125 h 1525334"/>
              <a:gd name="connsiteX14" fmla="*/ 1062498 w 1686385"/>
              <a:gd name="connsiteY14" fmla="*/ 681038 h 1525334"/>
              <a:gd name="connsiteX15" fmla="*/ 1172035 w 1686385"/>
              <a:gd name="connsiteY15" fmla="*/ 695325 h 1525334"/>
              <a:gd name="connsiteX16" fmla="*/ 1210135 w 1686385"/>
              <a:gd name="connsiteY16" fmla="*/ 795338 h 1525334"/>
              <a:gd name="connsiteX17" fmla="*/ 1252998 w 1686385"/>
              <a:gd name="connsiteY17" fmla="*/ 866775 h 1525334"/>
              <a:gd name="connsiteX18" fmla="*/ 1243473 w 1686385"/>
              <a:gd name="connsiteY18" fmla="*/ 957263 h 1525334"/>
              <a:gd name="connsiteX19" fmla="*/ 1333960 w 1686385"/>
              <a:gd name="connsiteY19" fmla="*/ 962025 h 1525334"/>
              <a:gd name="connsiteX20" fmla="*/ 1353010 w 1686385"/>
              <a:gd name="connsiteY20" fmla="*/ 1062038 h 1525334"/>
              <a:gd name="connsiteX21" fmla="*/ 1424448 w 1686385"/>
              <a:gd name="connsiteY21" fmla="*/ 1057275 h 1525334"/>
              <a:gd name="connsiteX22" fmla="*/ 1462548 w 1686385"/>
              <a:gd name="connsiteY22" fmla="*/ 1138238 h 1525334"/>
              <a:gd name="connsiteX23" fmla="*/ 1581610 w 1686385"/>
              <a:gd name="connsiteY23" fmla="*/ 1181100 h 1525334"/>
              <a:gd name="connsiteX24" fmla="*/ 1572085 w 1686385"/>
              <a:gd name="connsiteY24" fmla="*/ 1290638 h 1525334"/>
              <a:gd name="connsiteX25" fmla="*/ 1686385 w 1686385"/>
              <a:gd name="connsiteY25" fmla="*/ 1314450 h 1525334"/>
              <a:gd name="connsiteX26" fmla="*/ 1217168 w 1686385"/>
              <a:gd name="connsiteY26" fmla="*/ 1525334 h 1525334"/>
              <a:gd name="connsiteX27" fmla="*/ 573625 w 1686385"/>
              <a:gd name="connsiteY27" fmla="*/ 1525334 h 1525334"/>
              <a:gd name="connsiteX28" fmla="*/ 0 w 1686385"/>
              <a:gd name="connsiteY28" fmla="*/ 1157147 h 1525334"/>
              <a:gd name="connsiteX29" fmla="*/ 0 w 1686385"/>
              <a:gd name="connsiteY29" fmla="*/ 81862 h 1525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86385" h="1525334">
                <a:moveTo>
                  <a:pt x="171910" y="0"/>
                </a:moveTo>
                <a:lnTo>
                  <a:pt x="257635" y="33338"/>
                </a:lnTo>
                <a:lnTo>
                  <a:pt x="295735" y="71438"/>
                </a:lnTo>
                <a:lnTo>
                  <a:pt x="376698" y="80963"/>
                </a:lnTo>
                <a:lnTo>
                  <a:pt x="381460" y="123825"/>
                </a:lnTo>
                <a:lnTo>
                  <a:pt x="467185" y="180975"/>
                </a:lnTo>
                <a:lnTo>
                  <a:pt x="457660" y="238125"/>
                </a:lnTo>
                <a:lnTo>
                  <a:pt x="576723" y="266700"/>
                </a:lnTo>
                <a:lnTo>
                  <a:pt x="633873" y="371475"/>
                </a:lnTo>
                <a:lnTo>
                  <a:pt x="743410" y="342900"/>
                </a:lnTo>
                <a:lnTo>
                  <a:pt x="791035" y="457200"/>
                </a:lnTo>
                <a:lnTo>
                  <a:pt x="891048" y="481013"/>
                </a:lnTo>
                <a:lnTo>
                  <a:pt x="919623" y="561975"/>
                </a:lnTo>
                <a:lnTo>
                  <a:pt x="1048210" y="619125"/>
                </a:lnTo>
                <a:lnTo>
                  <a:pt x="1062498" y="681038"/>
                </a:lnTo>
                <a:lnTo>
                  <a:pt x="1172035" y="695325"/>
                </a:lnTo>
                <a:lnTo>
                  <a:pt x="1210135" y="795338"/>
                </a:lnTo>
                <a:lnTo>
                  <a:pt x="1252998" y="866775"/>
                </a:lnTo>
                <a:lnTo>
                  <a:pt x="1243473" y="957263"/>
                </a:lnTo>
                <a:lnTo>
                  <a:pt x="1333960" y="962025"/>
                </a:lnTo>
                <a:lnTo>
                  <a:pt x="1353010" y="1062038"/>
                </a:lnTo>
                <a:lnTo>
                  <a:pt x="1424448" y="1057275"/>
                </a:lnTo>
                <a:lnTo>
                  <a:pt x="1462548" y="1138238"/>
                </a:lnTo>
                <a:lnTo>
                  <a:pt x="1581610" y="1181100"/>
                </a:lnTo>
                <a:lnTo>
                  <a:pt x="1572085" y="1290638"/>
                </a:lnTo>
                <a:lnTo>
                  <a:pt x="1686385" y="1314450"/>
                </a:lnTo>
                <a:lnTo>
                  <a:pt x="1217168" y="1525334"/>
                </a:lnTo>
                <a:lnTo>
                  <a:pt x="573625" y="1525334"/>
                </a:lnTo>
                <a:lnTo>
                  <a:pt x="0" y="1157147"/>
                </a:lnTo>
                <a:lnTo>
                  <a:pt x="0" y="81862"/>
                </a:lnTo>
                <a:close/>
              </a:path>
            </a:pathLst>
          </a:custGeom>
        </p:spPr>
      </p:pic>
      <p:pic>
        <p:nvPicPr>
          <p:cNvPr id="2097156" name="图片 42"/>
          <p:cNvPicPr>
            <a:picLocks noChangeAspect="1"/>
          </p:cNvPicPr>
          <p:nvPr/>
        </p:nvPicPr>
        <p:blipFill>
          <a:blip r:embed="rId2"/>
          <a:srcRect/>
          <a:stretch>
            <a:fillRect/>
          </a:stretch>
        </p:blipFill>
        <p:spPr>
          <a:xfrm>
            <a:off x="522687" y="2543125"/>
            <a:ext cx="1749704" cy="1749704"/>
          </a:xfrm>
          <a:custGeom>
            <a:avLst/>
            <a:gdLst>
              <a:gd name="connsiteX0" fmla="*/ 0 w 1749704"/>
              <a:gd name="connsiteY0" fmla="*/ 1381517 h 1749704"/>
              <a:gd name="connsiteX1" fmla="*/ 573625 w 1749704"/>
              <a:gd name="connsiteY1" fmla="*/ 1749704 h 1749704"/>
              <a:gd name="connsiteX2" fmla="*/ 0 w 1749704"/>
              <a:gd name="connsiteY2" fmla="*/ 1749704 h 1749704"/>
              <a:gd name="connsiteX3" fmla="*/ 0 w 1749704"/>
              <a:gd name="connsiteY3" fmla="*/ 0 h 1749704"/>
              <a:gd name="connsiteX4" fmla="*/ 1749704 w 1749704"/>
              <a:gd name="connsiteY4" fmla="*/ 0 h 1749704"/>
              <a:gd name="connsiteX5" fmla="*/ 1749704 w 1749704"/>
              <a:gd name="connsiteY5" fmla="*/ 1749704 h 1749704"/>
              <a:gd name="connsiteX6" fmla="*/ 1217168 w 1749704"/>
              <a:gd name="connsiteY6" fmla="*/ 1749704 h 1749704"/>
              <a:gd name="connsiteX7" fmla="*/ 1686385 w 1749704"/>
              <a:gd name="connsiteY7" fmla="*/ 1538820 h 1749704"/>
              <a:gd name="connsiteX8" fmla="*/ 1572085 w 1749704"/>
              <a:gd name="connsiteY8" fmla="*/ 1515008 h 1749704"/>
              <a:gd name="connsiteX9" fmla="*/ 1581610 w 1749704"/>
              <a:gd name="connsiteY9" fmla="*/ 1405470 h 1749704"/>
              <a:gd name="connsiteX10" fmla="*/ 1462548 w 1749704"/>
              <a:gd name="connsiteY10" fmla="*/ 1362608 h 1749704"/>
              <a:gd name="connsiteX11" fmla="*/ 1424448 w 1749704"/>
              <a:gd name="connsiteY11" fmla="*/ 1281645 h 1749704"/>
              <a:gd name="connsiteX12" fmla="*/ 1353010 w 1749704"/>
              <a:gd name="connsiteY12" fmla="*/ 1286408 h 1749704"/>
              <a:gd name="connsiteX13" fmla="*/ 1333960 w 1749704"/>
              <a:gd name="connsiteY13" fmla="*/ 1186395 h 1749704"/>
              <a:gd name="connsiteX14" fmla="*/ 1243473 w 1749704"/>
              <a:gd name="connsiteY14" fmla="*/ 1181633 h 1749704"/>
              <a:gd name="connsiteX15" fmla="*/ 1252998 w 1749704"/>
              <a:gd name="connsiteY15" fmla="*/ 1091145 h 1749704"/>
              <a:gd name="connsiteX16" fmla="*/ 1210135 w 1749704"/>
              <a:gd name="connsiteY16" fmla="*/ 1019708 h 1749704"/>
              <a:gd name="connsiteX17" fmla="*/ 1172035 w 1749704"/>
              <a:gd name="connsiteY17" fmla="*/ 919695 h 1749704"/>
              <a:gd name="connsiteX18" fmla="*/ 1062498 w 1749704"/>
              <a:gd name="connsiteY18" fmla="*/ 905408 h 1749704"/>
              <a:gd name="connsiteX19" fmla="*/ 1048210 w 1749704"/>
              <a:gd name="connsiteY19" fmla="*/ 843495 h 1749704"/>
              <a:gd name="connsiteX20" fmla="*/ 919623 w 1749704"/>
              <a:gd name="connsiteY20" fmla="*/ 786345 h 1749704"/>
              <a:gd name="connsiteX21" fmla="*/ 891048 w 1749704"/>
              <a:gd name="connsiteY21" fmla="*/ 705383 h 1749704"/>
              <a:gd name="connsiteX22" fmla="*/ 791035 w 1749704"/>
              <a:gd name="connsiteY22" fmla="*/ 681570 h 1749704"/>
              <a:gd name="connsiteX23" fmla="*/ 743410 w 1749704"/>
              <a:gd name="connsiteY23" fmla="*/ 567270 h 1749704"/>
              <a:gd name="connsiteX24" fmla="*/ 633873 w 1749704"/>
              <a:gd name="connsiteY24" fmla="*/ 595845 h 1749704"/>
              <a:gd name="connsiteX25" fmla="*/ 576723 w 1749704"/>
              <a:gd name="connsiteY25" fmla="*/ 491070 h 1749704"/>
              <a:gd name="connsiteX26" fmla="*/ 457660 w 1749704"/>
              <a:gd name="connsiteY26" fmla="*/ 462495 h 1749704"/>
              <a:gd name="connsiteX27" fmla="*/ 467185 w 1749704"/>
              <a:gd name="connsiteY27" fmla="*/ 405345 h 1749704"/>
              <a:gd name="connsiteX28" fmla="*/ 381460 w 1749704"/>
              <a:gd name="connsiteY28" fmla="*/ 348195 h 1749704"/>
              <a:gd name="connsiteX29" fmla="*/ 376698 w 1749704"/>
              <a:gd name="connsiteY29" fmla="*/ 305333 h 1749704"/>
              <a:gd name="connsiteX30" fmla="*/ 295735 w 1749704"/>
              <a:gd name="connsiteY30" fmla="*/ 295808 h 1749704"/>
              <a:gd name="connsiteX31" fmla="*/ 257635 w 1749704"/>
              <a:gd name="connsiteY31" fmla="*/ 257708 h 1749704"/>
              <a:gd name="connsiteX32" fmla="*/ 171910 w 1749704"/>
              <a:gd name="connsiteY32" fmla="*/ 224370 h 1749704"/>
              <a:gd name="connsiteX33" fmla="*/ 0 w 1749704"/>
              <a:gd name="connsiteY33" fmla="*/ 306232 h 174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49704" h="1749704">
                <a:moveTo>
                  <a:pt x="0" y="1381517"/>
                </a:moveTo>
                <a:lnTo>
                  <a:pt x="573625" y="1749704"/>
                </a:lnTo>
                <a:lnTo>
                  <a:pt x="0" y="1749704"/>
                </a:lnTo>
                <a:close/>
                <a:moveTo>
                  <a:pt x="0" y="0"/>
                </a:moveTo>
                <a:lnTo>
                  <a:pt x="1749704" y="0"/>
                </a:lnTo>
                <a:lnTo>
                  <a:pt x="1749704" y="1749704"/>
                </a:lnTo>
                <a:lnTo>
                  <a:pt x="1217168" y="1749704"/>
                </a:lnTo>
                <a:lnTo>
                  <a:pt x="1686385" y="1538820"/>
                </a:lnTo>
                <a:lnTo>
                  <a:pt x="1572085" y="1515008"/>
                </a:lnTo>
                <a:lnTo>
                  <a:pt x="1581610" y="1405470"/>
                </a:lnTo>
                <a:lnTo>
                  <a:pt x="1462548" y="1362608"/>
                </a:lnTo>
                <a:lnTo>
                  <a:pt x="1424448" y="1281645"/>
                </a:lnTo>
                <a:lnTo>
                  <a:pt x="1353010" y="1286408"/>
                </a:lnTo>
                <a:lnTo>
                  <a:pt x="1333960" y="1186395"/>
                </a:lnTo>
                <a:lnTo>
                  <a:pt x="1243473" y="1181633"/>
                </a:lnTo>
                <a:lnTo>
                  <a:pt x="1252998" y="1091145"/>
                </a:lnTo>
                <a:lnTo>
                  <a:pt x="1210135" y="1019708"/>
                </a:lnTo>
                <a:lnTo>
                  <a:pt x="1172035" y="919695"/>
                </a:lnTo>
                <a:lnTo>
                  <a:pt x="1062498" y="905408"/>
                </a:lnTo>
                <a:lnTo>
                  <a:pt x="1048210" y="843495"/>
                </a:lnTo>
                <a:lnTo>
                  <a:pt x="919623" y="786345"/>
                </a:lnTo>
                <a:lnTo>
                  <a:pt x="891048" y="705383"/>
                </a:lnTo>
                <a:lnTo>
                  <a:pt x="791035" y="681570"/>
                </a:lnTo>
                <a:lnTo>
                  <a:pt x="743410" y="567270"/>
                </a:lnTo>
                <a:lnTo>
                  <a:pt x="633873" y="595845"/>
                </a:lnTo>
                <a:lnTo>
                  <a:pt x="576723" y="491070"/>
                </a:lnTo>
                <a:lnTo>
                  <a:pt x="457660" y="462495"/>
                </a:lnTo>
                <a:lnTo>
                  <a:pt x="467185" y="405345"/>
                </a:lnTo>
                <a:lnTo>
                  <a:pt x="381460" y="348195"/>
                </a:lnTo>
                <a:lnTo>
                  <a:pt x="376698" y="305333"/>
                </a:lnTo>
                <a:lnTo>
                  <a:pt x="295735" y="295808"/>
                </a:lnTo>
                <a:lnTo>
                  <a:pt x="257635" y="257708"/>
                </a:lnTo>
                <a:lnTo>
                  <a:pt x="171910" y="224370"/>
                </a:lnTo>
                <a:lnTo>
                  <a:pt x="0" y="306232"/>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48654"/>
                                        </p:tgtEl>
                                        <p:attrNameLst>
                                          <p:attrName>style.visibility</p:attrName>
                                        </p:attrNameLst>
                                      </p:cBhvr>
                                      <p:to>
                                        <p:strVal val="visible"/>
                                      </p:to>
                                    </p:set>
                                    <p:animEffect transition="in" filter="wipe(left)">
                                      <p:cBhvr>
                                        <p:cTn id="7" dur="500"/>
                                        <p:tgtEl>
                                          <p:spTgt spid="1048654"/>
                                        </p:tgtEl>
                                      </p:cBhvr>
                                    </p:animEffect>
                                  </p:childTnLst>
                                </p:cTn>
                              </p:par>
                              <p:par>
                                <p:cTn id="8" presetID="10" presetClass="entr" presetSubtype="0" fill="hold" nodeType="withEffect">
                                  <p:stCondLst>
                                    <p:cond delay="0"/>
                                  </p:stCondLst>
                                  <p:childTnLst>
                                    <p:set>
                                      <p:cBhvr>
                                        <p:cTn id="9" dur="1" fill="hold">
                                          <p:stCondLst>
                                            <p:cond delay="0"/>
                                          </p:stCondLst>
                                        </p:cTn>
                                        <p:tgtEl>
                                          <p:spTgt spid="2097155"/>
                                        </p:tgtEl>
                                        <p:attrNameLst>
                                          <p:attrName>style.visibility</p:attrName>
                                        </p:attrNameLst>
                                      </p:cBhvr>
                                      <p:to>
                                        <p:strVal val="visible"/>
                                      </p:to>
                                    </p:set>
                                    <p:animEffect transition="in" filter="fade">
                                      <p:cBhvr>
                                        <p:cTn id="10" dur="500"/>
                                        <p:tgtEl>
                                          <p:spTgt spid="2097155"/>
                                        </p:tgtEl>
                                      </p:cBhvr>
                                    </p:animEffect>
                                  </p:childTnLst>
                                </p:cTn>
                              </p:par>
                              <p:par>
                                <p:cTn id="11" presetID="10" presetClass="entr" presetSubtype="0" fill="hold" nodeType="withEffect">
                                  <p:stCondLst>
                                    <p:cond delay="0"/>
                                  </p:stCondLst>
                                  <p:childTnLst>
                                    <p:set>
                                      <p:cBhvr>
                                        <p:cTn id="12" dur="1" fill="hold">
                                          <p:stCondLst>
                                            <p:cond delay="0"/>
                                          </p:stCondLst>
                                        </p:cTn>
                                        <p:tgtEl>
                                          <p:spTgt spid="2097156"/>
                                        </p:tgtEl>
                                        <p:attrNameLst>
                                          <p:attrName>style.visibility</p:attrName>
                                        </p:attrNameLst>
                                      </p:cBhvr>
                                      <p:to>
                                        <p:strVal val="visible"/>
                                      </p:to>
                                    </p:set>
                                    <p:animEffect transition="in" filter="fade">
                                      <p:cBhvr>
                                        <p:cTn id="13" dur="500"/>
                                        <p:tgtEl>
                                          <p:spTgt spid="2097156"/>
                                        </p:tgtEl>
                                      </p:cBhvr>
                                    </p:animEffect>
                                  </p:childTnLst>
                                </p:cTn>
                              </p:par>
                              <p:par>
                                <p:cTn id="14" presetID="22" presetClass="entr" presetSubtype="2" fill="hold" nodeType="withEffect">
                                  <p:stCondLst>
                                    <p:cond delay="250"/>
                                  </p:stCondLst>
                                  <p:childTnLst>
                                    <p:set>
                                      <p:cBhvr>
                                        <p:cTn id="15" dur="1" fill="hold">
                                          <p:stCondLst>
                                            <p:cond delay="0"/>
                                          </p:stCondLst>
                                        </p:cTn>
                                        <p:tgtEl>
                                          <p:spTgt spid="3145741"/>
                                        </p:tgtEl>
                                        <p:attrNameLst>
                                          <p:attrName>style.visibility</p:attrName>
                                        </p:attrNameLst>
                                      </p:cBhvr>
                                      <p:to>
                                        <p:strVal val="visible"/>
                                      </p:to>
                                    </p:set>
                                    <p:animEffect transition="in" filter="wipe(right)">
                                      <p:cBhvr>
                                        <p:cTn id="16" dur="500"/>
                                        <p:tgtEl>
                                          <p:spTgt spid="3145741"/>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1048655"/>
                                        </p:tgtEl>
                                        <p:attrNameLst>
                                          <p:attrName>style.visibility</p:attrName>
                                        </p:attrNameLst>
                                      </p:cBhvr>
                                      <p:to>
                                        <p:strVal val="visible"/>
                                      </p:to>
                                    </p:set>
                                    <p:animEffect transition="in" filter="fade">
                                      <p:cBhvr>
                                        <p:cTn id="19" dur="500"/>
                                        <p:tgtEl>
                                          <p:spTgt spid="1048655"/>
                                        </p:tgtEl>
                                      </p:cBhvr>
                                    </p:animEffect>
                                    <p:anim calcmode="lin" valueType="num">
                                      <p:cBhvr>
                                        <p:cTn id="20" dur="500" fill="hold"/>
                                        <p:tgtEl>
                                          <p:spTgt spid="1048655"/>
                                        </p:tgtEl>
                                        <p:attrNameLst>
                                          <p:attrName>ppt_x</p:attrName>
                                        </p:attrNameLst>
                                      </p:cBhvr>
                                      <p:tavLst>
                                        <p:tav tm="0">
                                          <p:val>
                                            <p:strVal val="#ppt_x"/>
                                          </p:val>
                                        </p:tav>
                                        <p:tav tm="100000">
                                          <p:val>
                                            <p:strVal val="#ppt_x"/>
                                          </p:val>
                                        </p:tav>
                                      </p:tavLst>
                                    </p:anim>
                                    <p:anim calcmode="lin" valueType="num">
                                      <p:cBhvr>
                                        <p:cTn id="21" dur="500" fill="hold"/>
                                        <p:tgtEl>
                                          <p:spTgt spid="1048655"/>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1048656"/>
                                        </p:tgtEl>
                                        <p:attrNameLst>
                                          <p:attrName>style.visibility</p:attrName>
                                        </p:attrNameLst>
                                      </p:cBhvr>
                                      <p:to>
                                        <p:strVal val="visible"/>
                                      </p:to>
                                    </p:set>
                                    <p:animEffect transition="in" filter="fade">
                                      <p:cBhvr>
                                        <p:cTn id="24" dur="500"/>
                                        <p:tgtEl>
                                          <p:spTgt spid="1048656"/>
                                        </p:tgtEl>
                                      </p:cBhvr>
                                    </p:animEffect>
                                    <p:anim calcmode="lin" valueType="num">
                                      <p:cBhvr>
                                        <p:cTn id="25" dur="500" fill="hold"/>
                                        <p:tgtEl>
                                          <p:spTgt spid="1048656"/>
                                        </p:tgtEl>
                                        <p:attrNameLst>
                                          <p:attrName>ppt_x</p:attrName>
                                        </p:attrNameLst>
                                      </p:cBhvr>
                                      <p:tavLst>
                                        <p:tav tm="0">
                                          <p:val>
                                            <p:strVal val="#ppt_x"/>
                                          </p:val>
                                        </p:tav>
                                        <p:tav tm="100000">
                                          <p:val>
                                            <p:strVal val="#ppt_x"/>
                                          </p:val>
                                        </p:tav>
                                      </p:tavLst>
                                    </p:anim>
                                    <p:anim calcmode="lin" valueType="num">
                                      <p:cBhvr>
                                        <p:cTn id="26" dur="500" fill="hold"/>
                                        <p:tgtEl>
                                          <p:spTgt spid="1048656"/>
                                        </p:tgtEl>
                                        <p:attrNameLst>
                                          <p:attrName>ppt_y</p:attrName>
                                        </p:attrNameLst>
                                      </p:cBhvr>
                                      <p:tavLst>
                                        <p:tav tm="0">
                                          <p:val>
                                            <p:strVal val="#ppt_y-.1"/>
                                          </p:val>
                                        </p:tav>
                                        <p:tav tm="100000">
                                          <p:val>
                                            <p:strVal val="#ppt_y"/>
                                          </p:val>
                                        </p:tav>
                                      </p:tavLst>
                                    </p:anim>
                                  </p:childTnLst>
                                </p:cTn>
                              </p:par>
                              <p:par>
                                <p:cTn id="27" presetID="42" presetClass="path" presetSubtype="0" accel="50000" decel="50000" fill="hold" nodeType="withEffect">
                                  <p:stCondLst>
                                    <p:cond delay="750"/>
                                  </p:stCondLst>
                                  <p:childTnLst>
                                    <p:animMotion origin="layout" path="M 2.22222E-6 3.7037E-7 L 0.00208 -0.00394 " pathEditMode="relative" rAng="0" ptsTypes="AA">
                                      <p:cBhvr>
                                        <p:cTn id="28" dur="1000" fill="hold"/>
                                        <p:tgtEl>
                                          <p:spTgt spid="2097156"/>
                                        </p:tgtEl>
                                        <p:attrNameLst>
                                          <p:attrName>ppt_x</p:attrName>
                                          <p:attrName>ppt_y</p:attrName>
                                        </p:attrNameLst>
                                      </p:cBhvr>
                                      <p:rCtr x="10400" y="-20800"/>
                                    </p:animMotion>
                                  </p:childTnLst>
                                </p:cTn>
                              </p:par>
                              <p:par>
                                <p:cTn id="29" presetID="42" presetClass="path" presetSubtype="0" accel="50000" decel="50000" fill="hold" nodeType="withEffect">
                                  <p:stCondLst>
                                    <p:cond delay="750"/>
                                  </p:stCondLst>
                                  <p:childTnLst>
                                    <p:animMotion origin="layout" path="M -2.77778E-6 -3.33333E-6 L -0.00521 0.0044 " pathEditMode="relative" rAng="0" ptsTypes="AA">
                                      <p:cBhvr>
                                        <p:cTn id="30" dur="1000" fill="hold"/>
                                        <p:tgtEl>
                                          <p:spTgt spid="2097155"/>
                                        </p:tgtEl>
                                        <p:attrNameLst>
                                          <p:attrName>ppt_x</p:attrName>
                                          <p:attrName>ppt_y</p:attrName>
                                        </p:attrNameLst>
                                      </p:cBhvr>
                                      <p:rCtr x="-26000" y="20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4" grpId="0" animBg="1"/>
      <p:bldP spid="1048655" grpId="0"/>
      <p:bldP spid="104865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组合 46"/>
          <p:cNvGrpSpPr/>
          <p:nvPr/>
        </p:nvGrpSpPr>
        <p:grpSpPr>
          <a:xfrm>
            <a:off x="0" y="284389"/>
            <a:ext cx="1692275" cy="529772"/>
            <a:chOff x="0" y="284389"/>
            <a:chExt cx="1692275" cy="529772"/>
          </a:xfrm>
        </p:grpSpPr>
        <p:sp>
          <p:nvSpPr>
            <p:cNvPr id="1048581"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048582"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583" name="矩形 42"/>
          <p:cNvSpPr/>
          <p:nvPr/>
        </p:nvSpPr>
        <p:spPr>
          <a:xfrm>
            <a:off x="444603" y="1417739"/>
            <a:ext cx="8699397" cy="23759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 </a:t>
            </a:r>
          </a:p>
          <a:p>
            <a:pPr algn="ctr"/>
            <a:r>
              <a:rPr lang="en-US" altLang="zh-CN" sz="4800" dirty="0"/>
              <a:t>Methods of Solution </a:t>
            </a:r>
            <a:endPar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583"/>
                                        </p:tgtEl>
                                        <p:attrNameLst>
                                          <p:attrName>style.visibility</p:attrName>
                                        </p:attrNameLst>
                                      </p:cBhvr>
                                      <p:to>
                                        <p:strVal val="visible"/>
                                      </p:to>
                                    </p:set>
                                    <p:animEffect transition="in" filter="fade">
                                      <p:cBhvr>
                                        <p:cTn id="10" dur="500"/>
                                        <p:tgtEl>
                                          <p:spTgt spid="1048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46"/>
          <p:cNvGrpSpPr/>
          <p:nvPr/>
        </p:nvGrpSpPr>
        <p:grpSpPr>
          <a:xfrm>
            <a:off x="0" y="284389"/>
            <a:ext cx="1692275" cy="529772"/>
            <a:chOff x="0" y="284389"/>
            <a:chExt cx="1692275" cy="529772"/>
          </a:xfrm>
        </p:grpSpPr>
        <p:sp>
          <p:nvSpPr>
            <p:cNvPr id="104858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8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586" name="矩形 6"/>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05E2559D-B16F-4A69-A7DD-3D85F6EC7D9F}" type="slidenum">
              <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28"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587"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88" name="文本框 22"/>
          <p:cNvSpPr txBox="1"/>
          <p:nvPr/>
        </p:nvSpPr>
        <p:spPr>
          <a:xfrm>
            <a:off x="130243" y="940181"/>
            <a:ext cx="5549340" cy="584775"/>
          </a:xfrm>
          <a:prstGeom prst="rect">
            <a:avLst/>
          </a:prstGeom>
          <a:noFill/>
        </p:spPr>
        <p:txBody>
          <a:bodyPr wrap="square" rtlCol="0">
            <a:spAutoFit/>
          </a:bodyPr>
          <a:lstStyle/>
          <a:p>
            <a:r>
              <a:rPr lang="en-US" altLang="zh-CN" sz="3200" dirty="0"/>
              <a:t>4-3 Methods of Solution </a:t>
            </a:r>
            <a:endParaRPr lang="zh-CN" altLang="zh-CN" sz="3200" dirty="0"/>
          </a:p>
        </p:txBody>
      </p:sp>
      <p:sp>
        <p:nvSpPr>
          <p:cNvPr id="1048589" name="文本框 22"/>
          <p:cNvSpPr txBox="1"/>
          <p:nvPr/>
        </p:nvSpPr>
        <p:spPr>
          <a:xfrm>
            <a:off x="234893" y="1409350"/>
            <a:ext cx="8607550" cy="1938992"/>
          </a:xfrm>
          <a:prstGeom prst="rect">
            <a:avLst/>
          </a:prstGeom>
          <a:noFill/>
        </p:spPr>
        <p:txBody>
          <a:bodyPr wrap="square" rtlCol="0">
            <a:spAutoFit/>
          </a:bodyPr>
          <a:lstStyle/>
          <a:p>
            <a:pPr indent="457200" algn="just">
              <a:lnSpc>
                <a:spcPct val="125000"/>
              </a:lnSpc>
            </a:pPr>
            <a:r>
              <a:rPr lang="en-US" altLang="zh-CN" sz="2400" dirty="0">
                <a:solidFill>
                  <a:srgbClr val="FF0000"/>
                </a:solidFill>
              </a:rPr>
              <a:t>Iterative techniques </a:t>
            </a:r>
            <a:r>
              <a:rPr lang="en-US" altLang="zh-CN" sz="2400" dirty="0"/>
              <a:t>will probably </a:t>
            </a:r>
            <a:r>
              <a:rPr lang="en-US" altLang="zh-CN" sz="2400" dirty="0">
                <a:solidFill>
                  <a:srgbClr val="FF0000"/>
                </a:solidFill>
              </a:rPr>
              <a:t>remain</a:t>
            </a:r>
            <a:r>
              <a:rPr lang="en-US" altLang="zh-CN" sz="2400" dirty="0"/>
              <a:t> the only way to solve the general load-flow problem. The </a:t>
            </a:r>
            <a:r>
              <a:rPr lang="en-US" altLang="zh-CN" sz="2400" dirty="0">
                <a:solidFill>
                  <a:srgbClr val="FF0000"/>
                </a:solidFill>
              </a:rPr>
              <a:t>types of </a:t>
            </a:r>
            <a:r>
              <a:rPr lang="en-US" altLang="zh-CN" sz="2400" dirty="0"/>
              <a:t>iterative techniques and the </a:t>
            </a:r>
            <a:r>
              <a:rPr lang="en-US" altLang="zh-CN" sz="2400" dirty="0">
                <a:solidFill>
                  <a:srgbClr val="FF0000"/>
                </a:solidFill>
              </a:rPr>
              <a:t>variations </a:t>
            </a:r>
            <a:r>
              <a:rPr lang="en-US" altLang="zh-CN" sz="2400" dirty="0"/>
              <a:t>on them are numerous. Each type seems to have some particular advantage. </a:t>
            </a:r>
            <a:endParaRPr lang="zh-CN" altLang="zh-CN" sz="2400" dirty="0"/>
          </a:p>
        </p:txBody>
      </p:sp>
      <p:sp>
        <p:nvSpPr>
          <p:cNvPr id="1048590" name="TextBox 1048589"/>
          <p:cNvSpPr txBox="1"/>
          <p:nvPr/>
        </p:nvSpPr>
        <p:spPr>
          <a:xfrm>
            <a:off x="-74598" y="3317110"/>
            <a:ext cx="8794923" cy="1348740"/>
          </a:xfrm>
          <a:prstGeom prst="rect">
            <a:avLst/>
          </a:prstGeom>
        </p:spPr>
        <p:txBody>
          <a:bodyPr wrap="square" rtlCol="0">
            <a:spAutoFit/>
          </a:bodyPr>
          <a:lstStyle/>
          <a:p>
            <a:r>
              <a:rPr lang="en-US" sz="2800" dirty="0">
                <a:solidFill>
                  <a:srgbClr val="000000"/>
                </a:solidFill>
              </a:rPr>
              <a:t>        </a:t>
            </a:r>
            <a:r>
              <a:rPr lang="zh-CN" sz="2800" dirty="0">
                <a:solidFill>
                  <a:srgbClr val="000000"/>
                </a:solidFill>
              </a:rPr>
              <a:t>迭代技术可能仍然是解决一般潮流问题的唯一方法。迭代技术的类型及其变化是很多的。每种类型似乎都有一些特殊的优势。</a:t>
            </a:r>
          </a:p>
        </p:txBody>
      </p:sp>
      <p:sp>
        <p:nvSpPr>
          <p:cNvPr id="1048591" name="TextBox 1048590"/>
          <p:cNvSpPr txBox="1"/>
          <p:nvPr/>
        </p:nvSpPr>
        <p:spPr>
          <a:xfrm>
            <a:off x="77751" y="4641940"/>
            <a:ext cx="8764692" cy="1815882"/>
          </a:xfrm>
          <a:prstGeom prst="rect">
            <a:avLst/>
          </a:prstGeom>
        </p:spPr>
        <p:txBody>
          <a:bodyPr wrap="square" rtlCol="0">
            <a:spAutoFit/>
          </a:bodyPr>
          <a:lstStyle/>
          <a:p>
            <a:r>
              <a:rPr lang="zh-CN" sz="2800" dirty="0">
                <a:solidFill>
                  <a:srgbClr val="FF0000"/>
                </a:solidFill>
              </a:rPr>
              <a:t>Iterative </a:t>
            </a:r>
            <a:r>
              <a:rPr lang="zh-CN" sz="2800" dirty="0" smtClean="0">
                <a:solidFill>
                  <a:srgbClr val="FF0000"/>
                </a:solidFill>
              </a:rPr>
              <a:t>techniques</a:t>
            </a:r>
            <a:r>
              <a:rPr lang="en-US" altLang="zh-CN" sz="2800" dirty="0" smtClean="0">
                <a:solidFill>
                  <a:srgbClr val="FF0000"/>
                </a:solidFill>
              </a:rPr>
              <a:t>  </a:t>
            </a:r>
            <a:r>
              <a:rPr lang="zh-CN" altLang="zh-CN" sz="2800" dirty="0" smtClean="0">
                <a:solidFill>
                  <a:srgbClr val="000000"/>
                </a:solidFill>
              </a:rPr>
              <a:t>迭代技术</a:t>
            </a:r>
            <a:endParaRPr lang="en-US" altLang="zh-CN" sz="2800" dirty="0" smtClean="0">
              <a:solidFill>
                <a:srgbClr val="000000"/>
              </a:solidFill>
            </a:endParaRPr>
          </a:p>
          <a:p>
            <a:r>
              <a:rPr lang="zh-CN" sz="2800" dirty="0" smtClean="0">
                <a:solidFill>
                  <a:srgbClr val="FF0000"/>
                </a:solidFill>
              </a:rPr>
              <a:t>remain </a:t>
            </a:r>
            <a:r>
              <a:rPr lang="en-US" sz="2800" dirty="0" smtClean="0">
                <a:solidFill>
                  <a:srgbClr val="000000"/>
                </a:solidFill>
              </a:rPr>
              <a:t>  </a:t>
            </a:r>
            <a:r>
              <a:rPr lang="zh-CN" sz="2800" dirty="0" smtClean="0">
                <a:solidFill>
                  <a:srgbClr val="000000"/>
                </a:solidFill>
              </a:rPr>
              <a:t>依然</a:t>
            </a:r>
          </a:p>
          <a:p>
            <a:r>
              <a:rPr lang="zh-CN" sz="2800" dirty="0" smtClean="0">
                <a:solidFill>
                  <a:srgbClr val="FF0000"/>
                </a:solidFill>
              </a:rPr>
              <a:t>types </a:t>
            </a:r>
            <a:r>
              <a:rPr lang="zh-CN" sz="2800" dirty="0">
                <a:solidFill>
                  <a:srgbClr val="FF0000"/>
                </a:solidFill>
              </a:rPr>
              <a:t>of</a:t>
            </a:r>
            <a:r>
              <a:rPr lang="en-US" sz="2800" dirty="0">
                <a:solidFill>
                  <a:srgbClr val="FF0000"/>
                </a:solidFill>
              </a:rPr>
              <a:t>   </a:t>
            </a:r>
            <a:r>
              <a:rPr lang="zh-CN" sz="2800" dirty="0">
                <a:solidFill>
                  <a:srgbClr val="000000"/>
                </a:solidFill>
              </a:rPr>
              <a:t>各种</a:t>
            </a:r>
            <a:r>
              <a:rPr lang="zh-CN" sz="2800" dirty="0" smtClean="0">
                <a:solidFill>
                  <a:srgbClr val="000000"/>
                </a:solidFill>
              </a:rPr>
              <a:t>类型</a:t>
            </a:r>
            <a:endParaRPr lang="en-US" altLang="zh-CN" sz="2800" dirty="0" smtClean="0">
              <a:solidFill>
                <a:srgbClr val="000000"/>
              </a:solidFill>
            </a:endParaRPr>
          </a:p>
          <a:p>
            <a:r>
              <a:rPr lang="en-US" altLang="zh-CN" sz="2800" dirty="0" smtClean="0">
                <a:solidFill>
                  <a:srgbClr val="FF0000"/>
                </a:solidFill>
              </a:rPr>
              <a:t>Variations   </a:t>
            </a:r>
            <a:r>
              <a:rPr lang="zh-CN" altLang="en-US" sz="2800" dirty="0" smtClean="0"/>
              <a:t>变化，变动</a:t>
            </a:r>
            <a:endParaRPr 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48586"/>
                                        </p:tgtEl>
                                        <p:attrNameLst>
                                          <p:attrName>style.visibility</p:attrName>
                                        </p:attrNameLst>
                                      </p:cBhvr>
                                      <p:to>
                                        <p:strVal val="visible"/>
                                      </p:to>
                                    </p:set>
                                    <p:animEffect transition="in" filter="wipe(right)">
                                      <p:cBhvr>
                                        <p:cTn id="7" dur="500"/>
                                        <p:tgtEl>
                                          <p:spTgt spid="10485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48587"/>
                                        </p:tgtEl>
                                        <p:attrNameLst>
                                          <p:attrName>style.visibility</p:attrName>
                                        </p:attrNameLst>
                                      </p:cBhvr>
                                      <p:to>
                                        <p:strVal val="visible"/>
                                      </p:to>
                                    </p:set>
                                    <p:animEffect transition="in" filter="fade">
                                      <p:cBhvr>
                                        <p:cTn id="10" dur="500"/>
                                        <p:tgtEl>
                                          <p:spTgt spid="1048587"/>
                                        </p:tgtEl>
                                      </p:cBhvr>
                                    </p:animEffect>
                                    <p:anim calcmode="lin" valueType="num">
                                      <p:cBhvr>
                                        <p:cTn id="11" dur="500" fill="hold"/>
                                        <p:tgtEl>
                                          <p:spTgt spid="1048587"/>
                                        </p:tgtEl>
                                        <p:attrNameLst>
                                          <p:attrName>ppt_x</p:attrName>
                                        </p:attrNameLst>
                                      </p:cBhvr>
                                      <p:tavLst>
                                        <p:tav tm="0">
                                          <p:val>
                                            <p:strVal val="#ppt_x"/>
                                          </p:val>
                                        </p:tav>
                                        <p:tav tm="100000">
                                          <p:val>
                                            <p:strVal val="#ppt_x"/>
                                          </p:val>
                                        </p:tav>
                                      </p:tavLst>
                                    </p:anim>
                                    <p:anim calcmode="lin" valueType="num">
                                      <p:cBhvr>
                                        <p:cTn id="12" dur="500" fill="hold"/>
                                        <p:tgtEl>
                                          <p:spTgt spid="1048587"/>
                                        </p:tgtEl>
                                        <p:attrNameLst>
                                          <p:attrName>ppt_y</p:attrName>
                                        </p:attrNameLst>
                                      </p:cBhvr>
                                      <p:tavLst>
                                        <p:tav tm="0">
                                          <p:val>
                                            <p:strVal val="#ppt_y+.1"/>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3145728"/>
                                        </p:tgtEl>
                                        <p:attrNameLst>
                                          <p:attrName>style.visibility</p:attrName>
                                        </p:attrNameLst>
                                      </p:cBhvr>
                                      <p:to>
                                        <p:strVal val="visible"/>
                                      </p:to>
                                    </p:set>
                                    <p:animEffect transition="in" filter="wipe(left)">
                                      <p:cBhvr>
                                        <p:cTn id="15" dur="500"/>
                                        <p:tgtEl>
                                          <p:spTgt spid="3145728"/>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P spid="10485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46"/>
          <p:cNvGrpSpPr/>
          <p:nvPr/>
        </p:nvGrpSpPr>
        <p:grpSpPr>
          <a:xfrm>
            <a:off x="0" y="284389"/>
            <a:ext cx="1692275" cy="529772"/>
            <a:chOff x="0" y="284389"/>
            <a:chExt cx="1692275" cy="529772"/>
          </a:xfrm>
        </p:grpSpPr>
        <p:sp>
          <p:nvSpPr>
            <p:cNvPr id="104859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0"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01" name="文本框 14"/>
          <p:cNvSpPr txBox="1"/>
          <p:nvPr/>
        </p:nvSpPr>
        <p:spPr>
          <a:xfrm>
            <a:off x="2663825"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2" name="文本框 22"/>
          <p:cNvSpPr txBox="1"/>
          <p:nvPr/>
        </p:nvSpPr>
        <p:spPr>
          <a:xfrm>
            <a:off x="301557" y="1051713"/>
            <a:ext cx="8540885" cy="1938992"/>
          </a:xfrm>
          <a:prstGeom prst="rect">
            <a:avLst/>
          </a:prstGeom>
          <a:noFill/>
        </p:spPr>
        <p:txBody>
          <a:bodyPr wrap="square" rtlCol="0">
            <a:spAutoFit/>
          </a:bodyPr>
          <a:lstStyle/>
          <a:p>
            <a:pPr algn="just"/>
            <a:r>
              <a:rPr lang="en-US" altLang="zh-CN" sz="2400" dirty="0"/>
              <a:t>Although some iterative techniques seem to be much preferred over others, their </a:t>
            </a:r>
            <a:r>
              <a:rPr lang="en-US" altLang="zh-CN" sz="2400" dirty="0">
                <a:solidFill>
                  <a:srgbClr val="FF0000"/>
                </a:solidFill>
              </a:rPr>
              <a:t>effectiveness</a:t>
            </a:r>
            <a:r>
              <a:rPr lang="en-US" altLang="zh-CN" sz="2400" dirty="0"/>
              <a:t> is sometimes a </a:t>
            </a:r>
            <a:r>
              <a:rPr lang="en-US" altLang="zh-CN" sz="2400" dirty="0">
                <a:solidFill>
                  <a:srgbClr val="FF0000"/>
                </a:solidFill>
              </a:rPr>
              <a:t>function </a:t>
            </a:r>
            <a:r>
              <a:rPr lang="en-US" altLang="zh-CN" sz="2400" dirty="0"/>
              <a:t>of the </a:t>
            </a:r>
            <a:r>
              <a:rPr lang="en-US" altLang="zh-CN" sz="2400" dirty="0">
                <a:solidFill>
                  <a:srgbClr val="FF0000"/>
                </a:solidFill>
              </a:rPr>
              <a:t>characteristics</a:t>
            </a:r>
            <a:r>
              <a:rPr lang="en-US" altLang="zh-CN" sz="2400" dirty="0"/>
              <a:t> of the particular </a:t>
            </a:r>
            <a:r>
              <a:rPr lang="en-US" altLang="zh-CN" sz="2400" dirty="0">
                <a:solidFill>
                  <a:srgbClr val="FF0000"/>
                </a:solidFill>
              </a:rPr>
              <a:t>power system</a:t>
            </a:r>
            <a:r>
              <a:rPr lang="en-US" altLang="zh-CN" sz="2400" dirty="0"/>
              <a:t>. For this reason it is </a:t>
            </a:r>
            <a:r>
              <a:rPr lang="en-US" altLang="zh-CN" sz="2400" dirty="0" smtClean="0"/>
              <a:t>almost impossible </a:t>
            </a:r>
            <a:r>
              <a:rPr lang="en-US" altLang="zh-CN" sz="2400" dirty="0"/>
              <a:t>to provide an </a:t>
            </a:r>
            <a:r>
              <a:rPr lang="en-US" altLang="zh-CN" sz="2400" dirty="0">
                <a:solidFill>
                  <a:srgbClr val="FF0000"/>
                </a:solidFill>
              </a:rPr>
              <a:t>unbiased test </a:t>
            </a:r>
            <a:r>
              <a:rPr lang="en-US" altLang="zh-CN" sz="2400" dirty="0"/>
              <a:t>for their effectiveness.</a:t>
            </a:r>
            <a:endParaRPr lang="zh-CN" altLang="zh-CN" sz="2400" dirty="0"/>
          </a:p>
        </p:txBody>
      </p:sp>
      <p:sp>
        <p:nvSpPr>
          <p:cNvPr id="104860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7974B7EA-642A-47B2-89C1-D19FE0485951}"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1" name="TextBox 1048710"/>
          <p:cNvSpPr txBox="1"/>
          <p:nvPr/>
        </p:nvSpPr>
        <p:spPr>
          <a:xfrm>
            <a:off x="357323" y="3219450"/>
            <a:ext cx="8182798" cy="3970318"/>
          </a:xfrm>
          <a:prstGeom prst="rect">
            <a:avLst/>
          </a:prstGeom>
        </p:spPr>
        <p:txBody>
          <a:bodyPr wrap="square" rtlCol="0">
            <a:spAutoFit/>
          </a:bodyPr>
          <a:lstStyle/>
          <a:p>
            <a:r>
              <a:rPr lang="zh-CN" sz="2800" dirty="0">
                <a:solidFill>
                  <a:srgbClr val="000000"/>
                </a:solidFill>
              </a:rPr>
              <a:t>虽然有些迭代技术似乎比其他技术更受欢迎，但它们的有效性有时是特定电力系统特性的函数。因此，几乎不可能对其有效性进行公正的测试。</a:t>
            </a:r>
          </a:p>
          <a:p>
            <a:endParaRPr lang="zh-CN" sz="2800" dirty="0">
              <a:solidFill>
                <a:srgbClr val="000000"/>
              </a:solidFill>
            </a:endParaRPr>
          </a:p>
          <a:p>
            <a:r>
              <a:rPr lang="zh-CN" sz="2800" dirty="0">
                <a:solidFill>
                  <a:srgbClr val="FF0000"/>
                </a:solidFill>
              </a:rPr>
              <a:t>effectiveness</a:t>
            </a:r>
            <a:r>
              <a:rPr lang="en-US" sz="2800" dirty="0">
                <a:solidFill>
                  <a:srgbClr val="FF0000"/>
                </a:solidFill>
              </a:rPr>
              <a:t>  </a:t>
            </a:r>
            <a:r>
              <a:rPr lang="en-US" sz="2800" dirty="0">
                <a:solidFill>
                  <a:srgbClr val="000000"/>
                </a:solidFill>
              </a:rPr>
              <a:t> </a:t>
            </a:r>
            <a:r>
              <a:rPr lang="zh-CN" sz="2800" dirty="0" smtClean="0">
                <a:solidFill>
                  <a:srgbClr val="000000"/>
                </a:solidFill>
              </a:rPr>
              <a:t>有效性</a:t>
            </a:r>
            <a:r>
              <a:rPr lang="en-US" altLang="zh-CN" sz="2800" dirty="0" smtClean="0">
                <a:solidFill>
                  <a:srgbClr val="000000"/>
                </a:solidFill>
              </a:rPr>
              <a:t>   </a:t>
            </a:r>
            <a:r>
              <a:rPr lang="en-US" altLang="zh-CN" sz="2800" dirty="0" smtClean="0">
                <a:solidFill>
                  <a:srgbClr val="FF0000"/>
                </a:solidFill>
              </a:rPr>
              <a:t>function  </a:t>
            </a:r>
            <a:r>
              <a:rPr lang="zh-CN" altLang="en-US" sz="2800" dirty="0" smtClean="0"/>
              <a:t>函数</a:t>
            </a:r>
            <a:endParaRPr lang="zh-CN" sz="2800" dirty="0"/>
          </a:p>
          <a:p>
            <a:r>
              <a:rPr lang="zh-CN" sz="2800" dirty="0">
                <a:solidFill>
                  <a:srgbClr val="FF0000"/>
                </a:solidFill>
              </a:rPr>
              <a:t>characteristics</a:t>
            </a:r>
            <a:r>
              <a:rPr lang="en-US" sz="2800" dirty="0">
                <a:solidFill>
                  <a:srgbClr val="000000"/>
                </a:solidFill>
              </a:rPr>
              <a:t>   </a:t>
            </a:r>
            <a:r>
              <a:rPr lang="zh-CN" sz="2800" dirty="0">
                <a:solidFill>
                  <a:srgbClr val="000000"/>
                </a:solidFill>
              </a:rPr>
              <a:t>特性，特征</a:t>
            </a:r>
          </a:p>
          <a:p>
            <a:r>
              <a:rPr lang="zh-CN" sz="2800" dirty="0">
                <a:solidFill>
                  <a:srgbClr val="FF0000"/>
                </a:solidFill>
              </a:rPr>
              <a:t>power system</a:t>
            </a:r>
            <a:r>
              <a:rPr lang="en-US" sz="2800" dirty="0">
                <a:solidFill>
                  <a:srgbClr val="FF0000"/>
                </a:solidFill>
              </a:rPr>
              <a:t>   </a:t>
            </a:r>
            <a:r>
              <a:rPr lang="zh-CN" sz="2800" dirty="0">
                <a:solidFill>
                  <a:srgbClr val="000000"/>
                </a:solidFill>
              </a:rPr>
              <a:t>电力系统，</a:t>
            </a:r>
            <a:r>
              <a:rPr lang="zh-CN" sz="2800" dirty="0" smtClean="0">
                <a:solidFill>
                  <a:srgbClr val="000000"/>
                </a:solidFill>
              </a:rPr>
              <a:t>动力系统</a:t>
            </a:r>
            <a:endParaRPr lang="en-US" altLang="zh-CN" sz="2800" dirty="0" smtClean="0">
              <a:solidFill>
                <a:srgbClr val="000000"/>
              </a:solidFill>
            </a:endParaRPr>
          </a:p>
          <a:p>
            <a:r>
              <a:rPr lang="en-US" altLang="zh-CN" sz="2800" dirty="0" smtClean="0">
                <a:solidFill>
                  <a:srgbClr val="FF0000"/>
                </a:solidFill>
              </a:rPr>
              <a:t>unbiased test  </a:t>
            </a:r>
            <a:r>
              <a:rPr lang="zh-CN" altLang="en-US" sz="2800" dirty="0" smtClean="0">
                <a:solidFill>
                  <a:srgbClr val="000000"/>
                </a:solidFill>
              </a:rPr>
              <a:t>公正</a:t>
            </a:r>
            <a:r>
              <a:rPr lang="zh-CN" altLang="en-US" sz="2800" dirty="0">
                <a:solidFill>
                  <a:srgbClr val="000000"/>
                </a:solidFill>
              </a:rPr>
              <a:t>的</a:t>
            </a:r>
            <a:r>
              <a:rPr lang="zh-CN" altLang="en-US" sz="2800" dirty="0" smtClean="0">
                <a:solidFill>
                  <a:srgbClr val="000000"/>
                </a:solidFill>
              </a:rPr>
              <a:t>测试，无偏检验</a:t>
            </a:r>
            <a:endParaRPr lang="en-US" altLang="zh-CN" sz="2800" dirty="0" smtClean="0">
              <a:solidFill>
                <a:srgbClr val="000000"/>
              </a:solidFill>
            </a:endParaRPr>
          </a:p>
          <a:p>
            <a:endParaRPr lang="zh-C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01"/>
                                        </p:tgtEl>
                                        <p:attrNameLst>
                                          <p:attrName>style.visibility</p:attrName>
                                        </p:attrNameLst>
                                      </p:cBhvr>
                                      <p:to>
                                        <p:strVal val="visible"/>
                                      </p:to>
                                    </p:set>
                                    <p:animEffect transition="in" filter="fade">
                                      <p:cBhvr>
                                        <p:cTn id="7" dur="500"/>
                                        <p:tgtEl>
                                          <p:spTgt spid="1048601"/>
                                        </p:tgtEl>
                                      </p:cBhvr>
                                    </p:animEffect>
                                    <p:anim calcmode="lin" valueType="num">
                                      <p:cBhvr>
                                        <p:cTn id="8" dur="500" fill="hold"/>
                                        <p:tgtEl>
                                          <p:spTgt spid="1048601"/>
                                        </p:tgtEl>
                                        <p:attrNameLst>
                                          <p:attrName>ppt_x</p:attrName>
                                        </p:attrNameLst>
                                      </p:cBhvr>
                                      <p:tavLst>
                                        <p:tav tm="0">
                                          <p:val>
                                            <p:strVal val="#ppt_x"/>
                                          </p:val>
                                        </p:tav>
                                        <p:tav tm="100000">
                                          <p:val>
                                            <p:strVal val="#ppt_x"/>
                                          </p:val>
                                        </p:tav>
                                      </p:tavLst>
                                    </p:anim>
                                    <p:anim calcmode="lin" valueType="num">
                                      <p:cBhvr>
                                        <p:cTn id="9" dur="500" fill="hold"/>
                                        <p:tgtEl>
                                          <p:spTgt spid="104860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0"/>
                                        </p:tgtEl>
                                        <p:attrNameLst>
                                          <p:attrName>style.visibility</p:attrName>
                                        </p:attrNameLst>
                                      </p:cBhvr>
                                      <p:to>
                                        <p:strVal val="visible"/>
                                      </p:to>
                                    </p:set>
                                    <p:animEffect transition="in" filter="wipe(left)">
                                      <p:cBhvr>
                                        <p:cTn id="12" dur="500"/>
                                        <p:tgtEl>
                                          <p:spTgt spid="3145730"/>
                                        </p:tgtEl>
                                      </p:cBhvr>
                                    </p:animEffect>
                                  </p:childTnLst>
                                </p:cTn>
                              </p:par>
                              <p:par>
                                <p:cTn id="13" presetID="22" presetClass="entr" presetSubtype="8"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03"/>
                                        </p:tgtEl>
                                        <p:attrNameLst>
                                          <p:attrName>style.visibility</p:attrName>
                                        </p:attrNameLst>
                                      </p:cBhvr>
                                      <p:to>
                                        <p:strVal val="visible"/>
                                      </p:to>
                                    </p:set>
                                    <p:animEffect transition="in" filter="wipe(right)">
                                      <p:cBhvr>
                                        <p:cTn id="18" dur="500"/>
                                        <p:tgtEl>
                                          <p:spTgt spid="1048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p:bldP spid="10486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46"/>
          <p:cNvGrpSpPr/>
          <p:nvPr/>
        </p:nvGrpSpPr>
        <p:grpSpPr>
          <a:xfrm>
            <a:off x="0" y="284389"/>
            <a:ext cx="1692275" cy="529772"/>
            <a:chOff x="0" y="284389"/>
            <a:chExt cx="1692275" cy="529772"/>
          </a:xfrm>
        </p:grpSpPr>
        <p:sp>
          <p:nvSpPr>
            <p:cNvPr id="104860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1"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0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7" name="文本框 22"/>
          <p:cNvSpPr txBox="1"/>
          <p:nvPr/>
        </p:nvSpPr>
        <p:spPr>
          <a:xfrm>
            <a:off x="301554" y="1076245"/>
            <a:ext cx="8540885" cy="1200329"/>
          </a:xfrm>
          <a:prstGeom prst="rect">
            <a:avLst/>
          </a:prstGeom>
          <a:noFill/>
        </p:spPr>
        <p:txBody>
          <a:bodyPr wrap="square" rtlCol="0">
            <a:spAutoFit/>
          </a:bodyPr>
          <a:lstStyle/>
          <a:p>
            <a:pPr indent="457200" algn="just"/>
            <a:r>
              <a:rPr lang="en-US" altLang="zh-CN" sz="2400" dirty="0"/>
              <a:t>The difficulties and the importance of the </a:t>
            </a:r>
            <a:r>
              <a:rPr lang="en-US" altLang="zh-CN" sz="2400" dirty="0">
                <a:solidFill>
                  <a:srgbClr val="FF0000"/>
                </a:solidFill>
              </a:rPr>
              <a:t>load-flow problem </a:t>
            </a:r>
            <a:r>
              <a:rPr lang="en-US" altLang="zh-CN" sz="2400" dirty="0"/>
              <a:t>have </a:t>
            </a:r>
            <a:r>
              <a:rPr lang="en-US" altLang="zh-CN" sz="2400" dirty="0">
                <a:solidFill>
                  <a:srgbClr val="FF0000"/>
                </a:solidFill>
              </a:rPr>
              <a:t>fascinated </a:t>
            </a:r>
            <a:r>
              <a:rPr lang="en-US" altLang="zh-CN" sz="2400" dirty="0"/>
              <a:t>mathematicians and engineers </a:t>
            </a:r>
            <a:r>
              <a:rPr lang="en-US" altLang="zh-CN" sz="2400" dirty="0">
                <a:solidFill>
                  <a:srgbClr val="FF0000"/>
                </a:solidFill>
              </a:rPr>
              <a:t>throughout the world</a:t>
            </a:r>
            <a:r>
              <a:rPr lang="en-US" altLang="zh-CN" sz="2400" dirty="0"/>
              <a:t> for a number of yeas. </a:t>
            </a:r>
            <a:endParaRPr lang="zh-CN" altLang="zh-CN" sz="2400" dirty="0"/>
          </a:p>
        </p:txBody>
      </p:sp>
      <p:sp>
        <p:nvSpPr>
          <p:cNvPr id="104860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2" name="TextBox 1048711"/>
          <p:cNvSpPr txBox="1"/>
          <p:nvPr/>
        </p:nvSpPr>
        <p:spPr>
          <a:xfrm>
            <a:off x="472439" y="2749463"/>
            <a:ext cx="8370000" cy="2677656"/>
          </a:xfrm>
          <a:prstGeom prst="rect">
            <a:avLst/>
          </a:prstGeom>
        </p:spPr>
        <p:txBody>
          <a:bodyPr wrap="square" rtlCol="0">
            <a:spAutoFit/>
          </a:bodyPr>
          <a:lstStyle/>
          <a:p>
            <a:r>
              <a:rPr lang="en-US" altLang="zh-CN" sz="2800" dirty="0" smtClean="0">
                <a:solidFill>
                  <a:srgbClr val="000000"/>
                </a:solidFill>
              </a:rPr>
              <a:t>        </a:t>
            </a:r>
            <a:r>
              <a:rPr lang="zh-CN" sz="2800" dirty="0" smtClean="0">
                <a:solidFill>
                  <a:srgbClr val="000000"/>
                </a:solidFill>
              </a:rPr>
              <a:t>多年来</a:t>
            </a:r>
            <a:r>
              <a:rPr lang="zh-CN" sz="2800" dirty="0">
                <a:solidFill>
                  <a:srgbClr val="000000"/>
                </a:solidFill>
              </a:rPr>
              <a:t>，潮流问题的困难和重要性一直吸引着世界各地的数学家和工程师。</a:t>
            </a:r>
          </a:p>
          <a:p>
            <a:endParaRPr lang="zh-CN" sz="2800" dirty="0">
              <a:solidFill>
                <a:srgbClr val="000000"/>
              </a:solidFill>
            </a:endParaRPr>
          </a:p>
          <a:p>
            <a:r>
              <a:rPr lang="en-US" altLang="zh-CN" sz="2800" dirty="0">
                <a:solidFill>
                  <a:srgbClr val="FF0000"/>
                </a:solidFill>
              </a:rPr>
              <a:t>load-flow </a:t>
            </a:r>
            <a:r>
              <a:rPr lang="en-US" altLang="zh-CN" sz="2800" dirty="0" smtClean="0">
                <a:solidFill>
                  <a:srgbClr val="FF0000"/>
                </a:solidFill>
              </a:rPr>
              <a:t>problem   </a:t>
            </a:r>
            <a:r>
              <a:rPr lang="zh-CN" altLang="en-US" sz="2800" dirty="0" smtClean="0"/>
              <a:t>负荷</a:t>
            </a:r>
            <a:r>
              <a:rPr lang="zh-CN" altLang="en-US" sz="2800" dirty="0"/>
              <a:t>流动</a:t>
            </a:r>
            <a:r>
              <a:rPr lang="zh-CN" altLang="en-US" sz="2800" dirty="0" smtClean="0"/>
              <a:t>问题；潮流问题</a:t>
            </a:r>
            <a:endParaRPr lang="en-US" altLang="zh-CN" sz="2800" dirty="0" smtClean="0"/>
          </a:p>
          <a:p>
            <a:r>
              <a:rPr lang="zh-CN" sz="2800" dirty="0" smtClean="0">
                <a:solidFill>
                  <a:srgbClr val="FF0000"/>
                </a:solidFill>
              </a:rPr>
              <a:t>fascinated</a:t>
            </a:r>
            <a:r>
              <a:rPr lang="en-US" sz="2800" dirty="0" smtClean="0">
                <a:solidFill>
                  <a:srgbClr val="000000"/>
                </a:solidFill>
              </a:rPr>
              <a:t>   </a:t>
            </a:r>
            <a:r>
              <a:rPr lang="zh-CN" sz="2800" dirty="0">
                <a:solidFill>
                  <a:srgbClr val="000000"/>
                </a:solidFill>
              </a:rPr>
              <a:t>着迷的; 被深深吸引的</a:t>
            </a:r>
          </a:p>
          <a:p>
            <a:r>
              <a:rPr lang="zh-CN" sz="2800" dirty="0" smtClean="0">
                <a:solidFill>
                  <a:srgbClr val="FF0000"/>
                </a:solidFill>
              </a:rPr>
              <a:t>throughout </a:t>
            </a:r>
            <a:r>
              <a:rPr lang="zh-CN" sz="2800" dirty="0">
                <a:solidFill>
                  <a:srgbClr val="FF0000"/>
                </a:solidFill>
              </a:rPr>
              <a:t>the world</a:t>
            </a:r>
            <a:r>
              <a:rPr lang="en-US" sz="2800" dirty="0">
                <a:solidFill>
                  <a:srgbClr val="FF0000"/>
                </a:solidFill>
              </a:rPr>
              <a:t>   </a:t>
            </a:r>
            <a:r>
              <a:rPr lang="zh-CN" sz="2800" dirty="0">
                <a:solidFill>
                  <a:srgbClr val="000000"/>
                </a:solidFill>
              </a:rPr>
              <a:t>全世界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06"/>
                                        </p:tgtEl>
                                        <p:attrNameLst>
                                          <p:attrName>style.visibility</p:attrName>
                                        </p:attrNameLst>
                                      </p:cBhvr>
                                      <p:to>
                                        <p:strVal val="visible"/>
                                      </p:to>
                                    </p:set>
                                    <p:animEffect transition="in" filter="fade">
                                      <p:cBhvr>
                                        <p:cTn id="7" dur="500"/>
                                        <p:tgtEl>
                                          <p:spTgt spid="1048606"/>
                                        </p:tgtEl>
                                      </p:cBhvr>
                                    </p:animEffect>
                                    <p:anim calcmode="lin" valueType="num">
                                      <p:cBhvr>
                                        <p:cTn id="8" dur="500" fill="hold"/>
                                        <p:tgtEl>
                                          <p:spTgt spid="1048606"/>
                                        </p:tgtEl>
                                        <p:attrNameLst>
                                          <p:attrName>ppt_x</p:attrName>
                                        </p:attrNameLst>
                                      </p:cBhvr>
                                      <p:tavLst>
                                        <p:tav tm="0">
                                          <p:val>
                                            <p:strVal val="#ppt_x"/>
                                          </p:val>
                                        </p:tav>
                                        <p:tav tm="100000">
                                          <p:val>
                                            <p:strVal val="#ppt_x"/>
                                          </p:val>
                                        </p:tav>
                                      </p:tavLst>
                                    </p:anim>
                                    <p:anim calcmode="lin" valueType="num">
                                      <p:cBhvr>
                                        <p:cTn id="9" dur="500" fill="hold"/>
                                        <p:tgtEl>
                                          <p:spTgt spid="104860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1"/>
                                        </p:tgtEl>
                                        <p:attrNameLst>
                                          <p:attrName>style.visibility</p:attrName>
                                        </p:attrNameLst>
                                      </p:cBhvr>
                                      <p:to>
                                        <p:strVal val="visible"/>
                                      </p:to>
                                    </p:set>
                                    <p:animEffect transition="in" filter="wipe(left)">
                                      <p:cBhvr>
                                        <p:cTn id="12" dur="500"/>
                                        <p:tgtEl>
                                          <p:spTgt spid="3145731"/>
                                        </p:tgtEl>
                                      </p:cBhvr>
                                    </p:animEffect>
                                  </p:childTnLst>
                                </p:cTn>
                              </p:par>
                              <p:par>
                                <p:cTn id="13" presetID="22" presetClass="entr" presetSubtype="8"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08"/>
                                        </p:tgtEl>
                                        <p:attrNameLst>
                                          <p:attrName>style.visibility</p:attrName>
                                        </p:attrNameLst>
                                      </p:cBhvr>
                                      <p:to>
                                        <p:strVal val="visible"/>
                                      </p:to>
                                    </p:set>
                                    <p:animEffect transition="in" filter="wipe(right)">
                                      <p:cBhvr>
                                        <p:cTn id="18" dur="500"/>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6"/>
          <p:cNvGrpSpPr/>
          <p:nvPr/>
        </p:nvGrpSpPr>
        <p:grpSpPr>
          <a:xfrm>
            <a:off x="0" y="284389"/>
            <a:ext cx="1692275" cy="529772"/>
            <a:chOff x="0" y="284389"/>
            <a:chExt cx="1692275" cy="529772"/>
          </a:xfrm>
        </p:grpSpPr>
        <p:sp>
          <p:nvSpPr>
            <p:cNvPr id="104860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2"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1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 </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2"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smtClean="0"/>
              <a:t>Many </a:t>
            </a:r>
            <a:r>
              <a:rPr lang="en-US" altLang="zh-CN" sz="2400" dirty="0"/>
              <a:t>people have </a:t>
            </a:r>
            <a:r>
              <a:rPr lang="en-US" altLang="zh-CN" sz="2400" dirty="0">
                <a:solidFill>
                  <a:srgbClr val="FF0000"/>
                </a:solidFill>
              </a:rPr>
              <a:t>devoted</a:t>
            </a:r>
            <a:r>
              <a:rPr lang="en-US" altLang="zh-CN" sz="2400" dirty="0"/>
              <a:t> a </a:t>
            </a:r>
            <a:r>
              <a:rPr lang="en-US" altLang="zh-CN" sz="2400" dirty="0">
                <a:solidFill>
                  <a:srgbClr val="FF0000"/>
                </a:solidFill>
              </a:rPr>
              <a:t>large proportion of </a:t>
            </a:r>
            <a:r>
              <a:rPr lang="en-US" altLang="zh-CN" sz="2400" dirty="0"/>
              <a:t>their </a:t>
            </a:r>
            <a:r>
              <a:rPr lang="en-US" altLang="zh-CN" sz="2400" dirty="0">
                <a:solidFill>
                  <a:srgbClr val="FF0000"/>
                </a:solidFill>
              </a:rPr>
              <a:t>professional</a:t>
            </a:r>
            <a:r>
              <a:rPr lang="en-US" altLang="zh-CN" sz="2400" dirty="0"/>
              <a:t> life to the solution of the problem. It has </a:t>
            </a:r>
            <a:r>
              <a:rPr lang="en-US" altLang="zh-CN" sz="2400" dirty="0">
                <a:solidFill>
                  <a:srgbClr val="FF0000"/>
                </a:solidFill>
              </a:rPr>
              <a:t>received</a:t>
            </a:r>
            <a:r>
              <a:rPr lang="en-US" altLang="zh-CN" sz="2400" dirty="0"/>
              <a:t> more attention than all the other power-system problems </a:t>
            </a:r>
            <a:r>
              <a:rPr lang="en-US" altLang="zh-CN" sz="2400" dirty="0">
                <a:solidFill>
                  <a:srgbClr val="FF0000"/>
                </a:solidFill>
              </a:rPr>
              <a:t>combined</a:t>
            </a:r>
            <a:r>
              <a:rPr lang="en-US" altLang="zh-CN" sz="2400" dirty="0"/>
              <a:t>.</a:t>
            </a:r>
            <a:endParaRPr lang="zh-CN" altLang="zh-CN" sz="2400" dirty="0"/>
          </a:p>
        </p:txBody>
      </p:sp>
      <p:sp>
        <p:nvSpPr>
          <p:cNvPr id="104861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3" name="TextBox 1048712"/>
          <p:cNvSpPr txBox="1"/>
          <p:nvPr/>
        </p:nvSpPr>
        <p:spPr>
          <a:xfrm>
            <a:off x="301553" y="2590085"/>
            <a:ext cx="8341320" cy="3970318"/>
          </a:xfrm>
          <a:prstGeom prst="rect">
            <a:avLst/>
          </a:prstGeom>
        </p:spPr>
        <p:txBody>
          <a:bodyPr wrap="square" rtlCol="0">
            <a:spAutoFit/>
          </a:bodyPr>
          <a:lstStyle/>
          <a:p>
            <a:r>
              <a:rPr lang="zh-CN" sz="2800" dirty="0">
                <a:solidFill>
                  <a:srgbClr val="000000"/>
                </a:solidFill>
              </a:rPr>
              <a:t>许多人在职业生涯中投入了很大一部分精力来解决这个问题。它比所有其它电力系统问题加起来更受关注。</a:t>
            </a:r>
          </a:p>
          <a:p>
            <a:endParaRPr lang="zh-CN" sz="2800" dirty="0">
              <a:solidFill>
                <a:srgbClr val="000000"/>
              </a:solidFill>
            </a:endParaRPr>
          </a:p>
          <a:p>
            <a:r>
              <a:rPr lang="zh-CN" sz="2800" dirty="0">
                <a:solidFill>
                  <a:srgbClr val="FF0000"/>
                </a:solidFill>
              </a:rPr>
              <a:t>devoted</a:t>
            </a:r>
            <a:r>
              <a:rPr lang="en-US" sz="2800" dirty="0">
                <a:solidFill>
                  <a:srgbClr val="FF0000"/>
                </a:solidFill>
              </a:rPr>
              <a:t> </a:t>
            </a:r>
            <a:r>
              <a:rPr lang="zh-CN" sz="2800" dirty="0">
                <a:solidFill>
                  <a:srgbClr val="000000"/>
                </a:solidFill>
              </a:rPr>
              <a:t> 献身于…; 致力于…</a:t>
            </a:r>
          </a:p>
          <a:p>
            <a:r>
              <a:rPr lang="zh-CN" sz="2800" dirty="0">
                <a:solidFill>
                  <a:srgbClr val="FF0000"/>
                </a:solidFill>
              </a:rPr>
              <a:t>a large proportion of</a:t>
            </a:r>
            <a:r>
              <a:rPr lang="en-US" sz="2800" dirty="0">
                <a:solidFill>
                  <a:srgbClr val="FF0000"/>
                </a:solidFill>
              </a:rPr>
              <a:t>   </a:t>
            </a:r>
            <a:r>
              <a:rPr lang="zh-CN" sz="2800" dirty="0">
                <a:solidFill>
                  <a:srgbClr val="000000"/>
                </a:solidFill>
              </a:rPr>
              <a:t>一大部分</a:t>
            </a:r>
          </a:p>
          <a:p>
            <a:r>
              <a:rPr lang="zh-CN" sz="2800" dirty="0">
                <a:solidFill>
                  <a:srgbClr val="FF0000"/>
                </a:solidFill>
              </a:rPr>
              <a:t>professional</a:t>
            </a:r>
            <a:r>
              <a:rPr lang="en-US" sz="2800" dirty="0">
                <a:solidFill>
                  <a:srgbClr val="FF0000"/>
                </a:solidFill>
              </a:rPr>
              <a:t> </a:t>
            </a:r>
            <a:r>
              <a:rPr lang="en-US" sz="2800" dirty="0">
                <a:solidFill>
                  <a:srgbClr val="000000"/>
                </a:solidFill>
              </a:rPr>
              <a:t> </a:t>
            </a:r>
            <a:r>
              <a:rPr lang="zh-CN" sz="2800" dirty="0">
                <a:solidFill>
                  <a:srgbClr val="000000"/>
                </a:solidFill>
              </a:rPr>
              <a:t>职业的; 专业性的; 专业</a:t>
            </a:r>
            <a:r>
              <a:rPr lang="zh-CN" sz="2800" dirty="0" smtClean="0">
                <a:solidFill>
                  <a:srgbClr val="000000"/>
                </a:solidFill>
              </a:rPr>
              <a:t>人士</a:t>
            </a:r>
            <a:endParaRPr lang="en-US" altLang="zh-CN" sz="2800" dirty="0" smtClean="0">
              <a:solidFill>
                <a:srgbClr val="000000"/>
              </a:solidFill>
            </a:endParaRPr>
          </a:p>
          <a:p>
            <a:r>
              <a:rPr lang="en-US" altLang="zh-CN" sz="2800" dirty="0" smtClean="0">
                <a:solidFill>
                  <a:srgbClr val="FF0000"/>
                </a:solidFill>
              </a:rPr>
              <a:t>Received  </a:t>
            </a:r>
            <a:r>
              <a:rPr lang="zh-CN" altLang="en-US" sz="2800" dirty="0" smtClean="0">
                <a:solidFill>
                  <a:srgbClr val="333333"/>
                </a:solidFill>
                <a:latin typeface="arial"/>
              </a:rPr>
              <a:t>接到</a:t>
            </a:r>
            <a:r>
              <a:rPr lang="zh-CN" altLang="en-US" sz="2800" dirty="0">
                <a:solidFill>
                  <a:srgbClr val="333333"/>
                </a:solidFill>
                <a:latin typeface="arial"/>
              </a:rPr>
              <a:t>；收到</a:t>
            </a:r>
            <a:endParaRPr lang="zh-CN" sz="2800" dirty="0">
              <a:solidFill>
                <a:srgbClr val="000000"/>
              </a:solidFill>
            </a:endParaRPr>
          </a:p>
          <a:p>
            <a:r>
              <a:rPr lang="zh-CN" sz="2800" dirty="0" smtClean="0">
                <a:solidFill>
                  <a:srgbClr val="FF0000"/>
                </a:solidFill>
              </a:rPr>
              <a:t>combined</a:t>
            </a:r>
            <a:r>
              <a:rPr lang="en-US" sz="2800" dirty="0" smtClean="0">
                <a:solidFill>
                  <a:srgbClr val="FF0000"/>
                </a:solidFill>
              </a:rPr>
              <a:t>  </a:t>
            </a:r>
            <a:r>
              <a:rPr lang="zh-CN" sz="2800" dirty="0">
                <a:solidFill>
                  <a:srgbClr val="000000"/>
                </a:solidFill>
              </a:rPr>
              <a:t>结合的; 组合的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11"/>
                                        </p:tgtEl>
                                        <p:attrNameLst>
                                          <p:attrName>style.visibility</p:attrName>
                                        </p:attrNameLst>
                                      </p:cBhvr>
                                      <p:to>
                                        <p:strVal val="visible"/>
                                      </p:to>
                                    </p:set>
                                    <p:animEffect transition="in" filter="fade">
                                      <p:cBhvr>
                                        <p:cTn id="7" dur="500"/>
                                        <p:tgtEl>
                                          <p:spTgt spid="1048611"/>
                                        </p:tgtEl>
                                      </p:cBhvr>
                                    </p:animEffect>
                                    <p:anim calcmode="lin" valueType="num">
                                      <p:cBhvr>
                                        <p:cTn id="8" dur="500" fill="hold"/>
                                        <p:tgtEl>
                                          <p:spTgt spid="1048611"/>
                                        </p:tgtEl>
                                        <p:attrNameLst>
                                          <p:attrName>ppt_x</p:attrName>
                                        </p:attrNameLst>
                                      </p:cBhvr>
                                      <p:tavLst>
                                        <p:tav tm="0">
                                          <p:val>
                                            <p:strVal val="#ppt_x"/>
                                          </p:val>
                                        </p:tav>
                                        <p:tav tm="100000">
                                          <p:val>
                                            <p:strVal val="#ppt_x"/>
                                          </p:val>
                                        </p:tav>
                                      </p:tavLst>
                                    </p:anim>
                                    <p:anim calcmode="lin" valueType="num">
                                      <p:cBhvr>
                                        <p:cTn id="9" dur="500" fill="hold"/>
                                        <p:tgtEl>
                                          <p:spTgt spid="10486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2"/>
                                        </p:tgtEl>
                                        <p:attrNameLst>
                                          <p:attrName>style.visibility</p:attrName>
                                        </p:attrNameLst>
                                      </p:cBhvr>
                                      <p:to>
                                        <p:strVal val="visible"/>
                                      </p:to>
                                    </p:set>
                                    <p:animEffect transition="in" filter="wipe(left)">
                                      <p:cBhvr>
                                        <p:cTn id="12" dur="500"/>
                                        <p:tgtEl>
                                          <p:spTgt spid="3145732"/>
                                        </p:tgtEl>
                                      </p:cBhvr>
                                    </p:animEffect>
                                  </p:childTnLst>
                                </p:cTn>
                              </p:par>
                              <p:par>
                                <p:cTn id="13" presetID="2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13"/>
                                        </p:tgtEl>
                                        <p:attrNameLst>
                                          <p:attrName>style.visibility</p:attrName>
                                        </p:attrNameLst>
                                      </p:cBhvr>
                                      <p:to>
                                        <p:strVal val="visible"/>
                                      </p:to>
                                    </p:set>
                                    <p:animEffect transition="in" filter="wipe(right)">
                                      <p:cBhvr>
                                        <p:cTn id="18" dur="500"/>
                                        <p:tgtEl>
                                          <p:spTgt spid="104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6"/>
          <p:cNvGrpSpPr/>
          <p:nvPr/>
        </p:nvGrpSpPr>
        <p:grpSpPr>
          <a:xfrm>
            <a:off x="0" y="284389"/>
            <a:ext cx="1692275" cy="529772"/>
            <a:chOff x="0" y="284389"/>
            <a:chExt cx="1692275" cy="529772"/>
          </a:xfrm>
        </p:grpSpPr>
        <p:sp>
          <p:nvSpPr>
            <p:cNvPr id="104861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3"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16" name="文本框 14"/>
          <p:cNvSpPr txBox="1"/>
          <p:nvPr/>
        </p:nvSpPr>
        <p:spPr>
          <a:xfrm>
            <a:off x="2663825"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17" name="文本框 22"/>
          <p:cNvSpPr txBox="1"/>
          <p:nvPr/>
        </p:nvSpPr>
        <p:spPr>
          <a:xfrm>
            <a:off x="301554" y="1076245"/>
            <a:ext cx="8540885" cy="1569660"/>
          </a:xfrm>
          <a:prstGeom prst="rect">
            <a:avLst/>
          </a:prstGeom>
          <a:noFill/>
        </p:spPr>
        <p:txBody>
          <a:bodyPr wrap="square" rtlCol="0">
            <a:spAutoFit/>
          </a:bodyPr>
          <a:lstStyle/>
          <a:p>
            <a:pPr indent="457200" algn="just"/>
            <a:r>
              <a:rPr lang="en-US" altLang="zh-CN" sz="2400" dirty="0"/>
              <a:t>The amount of effort </a:t>
            </a:r>
            <a:r>
              <a:rPr lang="en-US" altLang="zh-CN" sz="2400" dirty="0">
                <a:solidFill>
                  <a:srgbClr val="FF0000"/>
                </a:solidFill>
              </a:rPr>
              <a:t>devoted to </a:t>
            </a:r>
            <a:r>
              <a:rPr lang="en-US" altLang="zh-CN" sz="2400" dirty="0"/>
              <a:t>the problem has </a:t>
            </a:r>
            <a:r>
              <a:rPr lang="en-US" altLang="zh-CN" sz="2400" dirty="0">
                <a:solidFill>
                  <a:srgbClr val="FF0000"/>
                </a:solidFill>
              </a:rPr>
              <a:t>resulted </a:t>
            </a:r>
            <a:r>
              <a:rPr lang="en-US" altLang="zh-CN" sz="2400" dirty="0"/>
              <a:t>in an enormous amount of technical publications. Readers interested in the many advancements in this </a:t>
            </a:r>
            <a:r>
              <a:rPr lang="en-US" altLang="zh-CN" sz="2400" dirty="0">
                <a:solidFill>
                  <a:srgbClr val="FF0000"/>
                </a:solidFill>
              </a:rPr>
              <a:t>field</a:t>
            </a:r>
            <a:r>
              <a:rPr lang="en-US" altLang="zh-CN" sz="2400" dirty="0"/>
              <a:t> should study </a:t>
            </a:r>
            <a:r>
              <a:rPr lang="en-US" altLang="zh-CN" sz="2400" dirty="0">
                <a:solidFill>
                  <a:srgbClr val="FF0000"/>
                </a:solidFill>
              </a:rPr>
              <a:t>the past and current </a:t>
            </a:r>
            <a:r>
              <a:rPr lang="en-US" altLang="zh-CN" sz="2400" dirty="0"/>
              <a:t>technical publications. </a:t>
            </a:r>
            <a:endParaRPr lang="zh-CN" altLang="zh-CN" sz="2400" dirty="0"/>
          </a:p>
        </p:txBody>
      </p:sp>
      <p:sp>
        <p:nvSpPr>
          <p:cNvPr id="104861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7</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4" name="TextBox 1048713"/>
          <p:cNvSpPr txBox="1"/>
          <p:nvPr/>
        </p:nvSpPr>
        <p:spPr>
          <a:xfrm>
            <a:off x="141046" y="3219450"/>
            <a:ext cx="8567771" cy="3539430"/>
          </a:xfrm>
          <a:prstGeom prst="rect">
            <a:avLst/>
          </a:prstGeom>
        </p:spPr>
        <p:txBody>
          <a:bodyPr wrap="square" rtlCol="0">
            <a:spAutoFit/>
          </a:bodyPr>
          <a:lstStyle/>
          <a:p>
            <a:r>
              <a:rPr lang="en-US" altLang="zh-CN" sz="2800" dirty="0" smtClean="0">
                <a:solidFill>
                  <a:srgbClr val="000000"/>
                </a:solidFill>
              </a:rPr>
              <a:t>        </a:t>
            </a:r>
            <a:r>
              <a:rPr lang="zh-CN" sz="2800" dirty="0" smtClean="0">
                <a:solidFill>
                  <a:srgbClr val="000000"/>
                </a:solidFill>
              </a:rPr>
              <a:t>投入</a:t>
            </a:r>
            <a:r>
              <a:rPr lang="zh-CN" sz="2800" dirty="0">
                <a:solidFill>
                  <a:srgbClr val="000000"/>
                </a:solidFill>
              </a:rPr>
              <a:t>大量精力解决这个问题已经产生了大量的技术出版物。对这一领域的许多进步感兴趣的读者应该研究过去和现在的技术出版物</a:t>
            </a:r>
            <a:r>
              <a:rPr lang="zh-CN" sz="2800" dirty="0" smtClean="0">
                <a:solidFill>
                  <a:srgbClr val="000000"/>
                </a:solidFill>
              </a:rPr>
              <a:t>。</a:t>
            </a:r>
            <a:endParaRPr lang="en-US" altLang="zh-CN" sz="2800" dirty="0" smtClean="0">
              <a:solidFill>
                <a:srgbClr val="000000"/>
              </a:solidFill>
            </a:endParaRPr>
          </a:p>
          <a:p>
            <a:endParaRPr lang="en-US" altLang="zh-CN" sz="2800" dirty="0" smtClean="0">
              <a:solidFill>
                <a:srgbClr val="000000"/>
              </a:solidFill>
            </a:endParaRPr>
          </a:p>
          <a:p>
            <a:r>
              <a:rPr lang="en-US" altLang="zh-CN" sz="2800" dirty="0">
                <a:solidFill>
                  <a:srgbClr val="FF0000"/>
                </a:solidFill>
              </a:rPr>
              <a:t>devoted </a:t>
            </a:r>
            <a:r>
              <a:rPr lang="en-US" altLang="zh-CN" sz="2800" dirty="0" smtClean="0">
                <a:solidFill>
                  <a:srgbClr val="FF0000"/>
                </a:solidFill>
              </a:rPr>
              <a:t>to  </a:t>
            </a:r>
            <a:r>
              <a:rPr lang="zh-CN" altLang="en-US" sz="2800" dirty="0" smtClean="0"/>
              <a:t>专心于</a:t>
            </a:r>
            <a:endParaRPr lang="en-US" altLang="zh-CN" sz="2800" dirty="0" smtClean="0"/>
          </a:p>
          <a:p>
            <a:r>
              <a:rPr lang="en-US" altLang="zh-CN" sz="2800" dirty="0" smtClean="0">
                <a:solidFill>
                  <a:srgbClr val="FF0000"/>
                </a:solidFill>
              </a:rPr>
              <a:t>Resulted   </a:t>
            </a:r>
            <a:r>
              <a:rPr lang="zh-CN" altLang="en-US" sz="2800" dirty="0">
                <a:solidFill>
                  <a:srgbClr val="FF0000"/>
                </a:solidFill>
              </a:rPr>
              <a:t> </a:t>
            </a:r>
            <a:r>
              <a:rPr lang="zh-CN" altLang="en-US" sz="2800" dirty="0" smtClean="0"/>
              <a:t>导致；产生</a:t>
            </a:r>
            <a:endParaRPr lang="en-US" altLang="zh-CN" sz="2800" dirty="0" smtClean="0"/>
          </a:p>
          <a:p>
            <a:r>
              <a:rPr lang="en-US" altLang="zh-CN" sz="2800" dirty="0" smtClean="0">
                <a:solidFill>
                  <a:srgbClr val="FF0000"/>
                </a:solidFill>
              </a:rPr>
              <a:t>Field  </a:t>
            </a:r>
            <a:r>
              <a:rPr lang="zh-CN" altLang="en-US" sz="2800" dirty="0" smtClean="0"/>
              <a:t>场；领域</a:t>
            </a:r>
            <a:endParaRPr lang="en-US" altLang="zh-CN" sz="2800" dirty="0" smtClean="0"/>
          </a:p>
          <a:p>
            <a:r>
              <a:rPr lang="en-US" altLang="zh-CN" sz="2800" dirty="0">
                <a:solidFill>
                  <a:srgbClr val="FF0000"/>
                </a:solidFill>
              </a:rPr>
              <a:t>the past and </a:t>
            </a:r>
            <a:r>
              <a:rPr lang="en-US" altLang="zh-CN" sz="2800" dirty="0" smtClean="0">
                <a:solidFill>
                  <a:srgbClr val="FF0000"/>
                </a:solidFill>
              </a:rPr>
              <a:t>current   </a:t>
            </a:r>
            <a:r>
              <a:rPr lang="zh-CN" altLang="en-US" sz="2800" dirty="0" smtClean="0">
                <a:solidFill>
                  <a:srgbClr val="333333"/>
                </a:solidFill>
                <a:latin typeface="Microsoft YaHei"/>
              </a:rPr>
              <a:t>过去</a:t>
            </a:r>
            <a:r>
              <a:rPr lang="zh-CN" altLang="en-US" sz="2800" dirty="0">
                <a:solidFill>
                  <a:srgbClr val="333333"/>
                </a:solidFill>
                <a:latin typeface="Microsoft YaHei"/>
              </a:rPr>
              <a:t>和现在</a:t>
            </a:r>
            <a:endParaRPr lang="zh-CN"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fade">
                                      <p:cBhvr>
                                        <p:cTn id="7" dur="500"/>
                                        <p:tgtEl>
                                          <p:spTgt spid="1048616"/>
                                        </p:tgtEl>
                                      </p:cBhvr>
                                    </p:animEffect>
                                    <p:anim calcmode="lin" valueType="num">
                                      <p:cBhvr>
                                        <p:cTn id="8" dur="500" fill="hold"/>
                                        <p:tgtEl>
                                          <p:spTgt spid="1048616"/>
                                        </p:tgtEl>
                                        <p:attrNameLst>
                                          <p:attrName>ppt_x</p:attrName>
                                        </p:attrNameLst>
                                      </p:cBhvr>
                                      <p:tavLst>
                                        <p:tav tm="0">
                                          <p:val>
                                            <p:strVal val="#ppt_x"/>
                                          </p:val>
                                        </p:tav>
                                        <p:tav tm="100000">
                                          <p:val>
                                            <p:strVal val="#ppt_x"/>
                                          </p:val>
                                        </p:tav>
                                      </p:tavLst>
                                    </p:anim>
                                    <p:anim calcmode="lin" valueType="num">
                                      <p:cBhvr>
                                        <p:cTn id="9" dur="500" fill="hold"/>
                                        <p:tgtEl>
                                          <p:spTgt spid="104861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3"/>
                                        </p:tgtEl>
                                        <p:attrNameLst>
                                          <p:attrName>style.visibility</p:attrName>
                                        </p:attrNameLst>
                                      </p:cBhvr>
                                      <p:to>
                                        <p:strVal val="visible"/>
                                      </p:to>
                                    </p:set>
                                    <p:animEffect transition="in" filter="wipe(left)">
                                      <p:cBhvr>
                                        <p:cTn id="12" dur="500"/>
                                        <p:tgtEl>
                                          <p:spTgt spid="3145733"/>
                                        </p:tgtEl>
                                      </p:cBhvr>
                                    </p:animEffect>
                                  </p:childTnLst>
                                </p:cTn>
                              </p:par>
                              <p:par>
                                <p:cTn id="13" presetID="22" presetClass="entr" presetSubtype="8"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18"/>
                                        </p:tgtEl>
                                        <p:attrNameLst>
                                          <p:attrName>style.visibility</p:attrName>
                                        </p:attrNameLst>
                                      </p:cBhvr>
                                      <p:to>
                                        <p:strVal val="visible"/>
                                      </p:to>
                                    </p:set>
                                    <p:animEffect transition="in" filter="wipe(right)">
                                      <p:cBhvr>
                                        <p:cTn id="18" dur="500"/>
                                        <p:tgtEl>
                                          <p:spTgt spid="104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P spid="10486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6"/>
          <p:cNvGrpSpPr/>
          <p:nvPr/>
        </p:nvGrpSpPr>
        <p:grpSpPr>
          <a:xfrm>
            <a:off x="0" y="284389"/>
            <a:ext cx="1692275" cy="529772"/>
            <a:chOff x="0" y="284389"/>
            <a:chExt cx="1692275" cy="529772"/>
          </a:xfrm>
        </p:grpSpPr>
        <p:sp>
          <p:nvSpPr>
            <p:cNvPr id="1048619"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0"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4"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21"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2" name="文本框 22"/>
          <p:cNvSpPr txBox="1"/>
          <p:nvPr/>
        </p:nvSpPr>
        <p:spPr>
          <a:xfrm>
            <a:off x="301554" y="1076245"/>
            <a:ext cx="8540885" cy="1513840"/>
          </a:xfrm>
          <a:prstGeom prst="rect">
            <a:avLst/>
          </a:prstGeom>
          <a:noFill/>
        </p:spPr>
        <p:txBody>
          <a:bodyPr wrap="square" rtlCol="0">
            <a:spAutoFit/>
          </a:bodyPr>
          <a:lstStyle/>
          <a:p>
            <a:pPr indent="457200" algn="just"/>
            <a:r>
              <a:rPr lang="en-US" altLang="zh-CN" sz="2400" dirty="0"/>
              <a:t>The brief introduction given here is only intended to define the most elementary portion of the problem to the reader. The more important and sophisticated techniques would be out of place in such a simple introduction. </a:t>
            </a:r>
            <a:endParaRPr lang="zh-CN" altLang="zh-CN" sz="2400" dirty="0"/>
          </a:p>
        </p:txBody>
      </p:sp>
      <p:sp>
        <p:nvSpPr>
          <p:cNvPr id="1048623"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5" name="TextBox 1048714"/>
          <p:cNvSpPr txBox="1"/>
          <p:nvPr/>
        </p:nvSpPr>
        <p:spPr>
          <a:xfrm>
            <a:off x="164892" y="3219450"/>
            <a:ext cx="8535273" cy="1348739"/>
          </a:xfrm>
          <a:prstGeom prst="rect">
            <a:avLst/>
          </a:prstGeom>
        </p:spPr>
        <p:txBody>
          <a:bodyPr wrap="square" rtlCol="0">
            <a:spAutoFit/>
          </a:bodyPr>
          <a:lstStyle/>
          <a:p>
            <a:r>
              <a:rPr lang="zh-CN" sz="2800">
                <a:solidFill>
                  <a:srgbClr val="000000"/>
                </a:solidFill>
              </a:rPr>
              <a:t>这里给出的简短介绍仅用于向读者定义问题的最基本部分。更重要和更复杂的技术在这样一个简单的介绍中是不合适的。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21"/>
                                        </p:tgtEl>
                                        <p:attrNameLst>
                                          <p:attrName>style.visibility</p:attrName>
                                        </p:attrNameLst>
                                      </p:cBhvr>
                                      <p:to>
                                        <p:strVal val="visible"/>
                                      </p:to>
                                    </p:set>
                                    <p:animEffect transition="in" filter="fade">
                                      <p:cBhvr>
                                        <p:cTn id="7" dur="500"/>
                                        <p:tgtEl>
                                          <p:spTgt spid="1048621"/>
                                        </p:tgtEl>
                                      </p:cBhvr>
                                    </p:animEffect>
                                    <p:anim calcmode="lin" valueType="num">
                                      <p:cBhvr>
                                        <p:cTn id="8" dur="500" fill="hold"/>
                                        <p:tgtEl>
                                          <p:spTgt spid="1048621"/>
                                        </p:tgtEl>
                                        <p:attrNameLst>
                                          <p:attrName>ppt_x</p:attrName>
                                        </p:attrNameLst>
                                      </p:cBhvr>
                                      <p:tavLst>
                                        <p:tav tm="0">
                                          <p:val>
                                            <p:strVal val="#ppt_x"/>
                                          </p:val>
                                        </p:tav>
                                        <p:tav tm="100000">
                                          <p:val>
                                            <p:strVal val="#ppt_x"/>
                                          </p:val>
                                        </p:tav>
                                      </p:tavLst>
                                    </p:anim>
                                    <p:anim calcmode="lin" valueType="num">
                                      <p:cBhvr>
                                        <p:cTn id="9" dur="500" fill="hold"/>
                                        <p:tgtEl>
                                          <p:spTgt spid="104862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4"/>
                                        </p:tgtEl>
                                        <p:attrNameLst>
                                          <p:attrName>style.visibility</p:attrName>
                                        </p:attrNameLst>
                                      </p:cBhvr>
                                      <p:to>
                                        <p:strVal val="visible"/>
                                      </p:to>
                                    </p:set>
                                    <p:animEffect transition="in" filter="wipe(left)">
                                      <p:cBhvr>
                                        <p:cTn id="12" dur="500"/>
                                        <p:tgtEl>
                                          <p:spTgt spid="3145734"/>
                                        </p:tgtEl>
                                      </p:cBhvr>
                                    </p:animEffect>
                                  </p:childTnLst>
                                </p:cTn>
                              </p:par>
                              <p:par>
                                <p:cTn id="13" presetID="22" presetClass="entr" presetSubtype="8"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23"/>
                                        </p:tgtEl>
                                        <p:attrNameLst>
                                          <p:attrName>style.visibility</p:attrName>
                                        </p:attrNameLst>
                                      </p:cBhvr>
                                      <p:to>
                                        <p:strVal val="visible"/>
                                      </p:to>
                                    </p:set>
                                    <p:animEffect transition="in" filter="wipe(right)">
                                      <p:cBhvr>
                                        <p:cTn id="18" dur="500"/>
                                        <p:tgtEl>
                                          <p:spTgt spid="104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048624"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CHAPTER 4</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5"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5" name="直接连接符 13"/>
          <p:cNvCxnSpPr>
            <a:cxnSpLocks/>
          </p:cNvCxnSpPr>
          <p:nvPr/>
        </p:nvCxnSpPr>
        <p:spPr>
          <a:xfrm>
            <a:off x="0" y="814161"/>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48626" name="文本框 14"/>
          <p:cNvSpPr txBox="1"/>
          <p:nvPr/>
        </p:nvSpPr>
        <p:spPr>
          <a:xfrm>
            <a:off x="2663826" y="392776"/>
            <a:ext cx="6056499" cy="461665"/>
          </a:xfrm>
          <a:prstGeom prst="rect">
            <a:avLst/>
          </a:prstGeom>
          <a:noFill/>
        </p:spPr>
        <p:txBody>
          <a:bodyPr wrap="square" rtlCol="0">
            <a:spAutoFit/>
          </a:bodyPr>
          <a:lstStyle/>
          <a:p>
            <a:pPr algn="r"/>
            <a:r>
              <a:rPr lang="en-US" altLang="zh-CN" sz="2400" dirty="0"/>
              <a:t>Methods of Solution</a:t>
            </a:r>
            <a:endParaRPr lang="zh-CN" altLang="en-US" sz="2400" b="1"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27" name="文本框 22"/>
          <p:cNvSpPr txBox="1"/>
          <p:nvPr/>
        </p:nvSpPr>
        <p:spPr>
          <a:xfrm>
            <a:off x="142614" y="967187"/>
            <a:ext cx="8699826" cy="2580640"/>
          </a:xfrm>
          <a:prstGeom prst="rect">
            <a:avLst/>
          </a:prstGeom>
          <a:noFill/>
        </p:spPr>
        <p:txBody>
          <a:bodyPr wrap="square" rtlCol="0">
            <a:spAutoFit/>
          </a:bodyPr>
          <a:lstStyle/>
          <a:p>
            <a:pPr indent="457200" algn="just"/>
            <a:r>
              <a:rPr lang="en-US" altLang="zh-CN" sz="2400" dirty="0"/>
              <a:t>The earliest load-flow method that came into general usage on digital computer was the Gauss-Seidel method. Although the Gauss-Seidel procedure is simpler and less demanding of computer capacity (such as memory), it does suffer from serious shortcomings, such as converging very slowly toward a solution for systems with a large number of buses and in some cases even failing to converge. </a:t>
            </a:r>
            <a:endParaRPr lang="zh-CN" altLang="zh-CN" sz="2400" dirty="0"/>
          </a:p>
        </p:txBody>
      </p:sp>
      <p:sp>
        <p:nvSpPr>
          <p:cNvPr id="1048628" name="矩形 9"/>
          <p:cNvSpPr/>
          <p:nvPr/>
        </p:nvSpPr>
        <p:spPr>
          <a:xfrm>
            <a:off x="8720325" y="6043839"/>
            <a:ext cx="423675"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9C12B2C-806D-4164-B513-9184602B6966}" type="slidenum">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9</a:t>
            </a:fld>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6" name="TextBox 1048715"/>
          <p:cNvSpPr txBox="1"/>
          <p:nvPr/>
        </p:nvSpPr>
        <p:spPr>
          <a:xfrm>
            <a:off x="107264" y="3700853"/>
            <a:ext cx="8605877" cy="2186940"/>
          </a:xfrm>
          <a:prstGeom prst="rect">
            <a:avLst/>
          </a:prstGeom>
        </p:spPr>
        <p:txBody>
          <a:bodyPr wrap="square" rtlCol="0">
            <a:spAutoFit/>
          </a:bodyPr>
          <a:lstStyle/>
          <a:p>
            <a:r>
              <a:rPr lang="en-US" sz="2800">
                <a:solidFill>
                  <a:srgbClr val="000000"/>
                </a:solidFill>
              </a:rPr>
              <a:t>        </a:t>
            </a:r>
            <a:r>
              <a:rPr lang="zh-CN" sz="2800">
                <a:solidFill>
                  <a:srgbClr val="000000"/>
                </a:solidFill>
              </a:rPr>
              <a:t>最早出现在数字计算机上的潮流计算方法是高斯-赛德尔法。虽然高斯-赛德尔程序更简单，对计算机容量（如内存）的要求也更低，但它确实存在严重的缺点，例如，对于具有大量总线的系统，它的收敛速度非常慢，在某些情况下甚至无法收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626"/>
                                        </p:tgtEl>
                                        <p:attrNameLst>
                                          <p:attrName>style.visibility</p:attrName>
                                        </p:attrNameLst>
                                      </p:cBhvr>
                                      <p:to>
                                        <p:strVal val="visible"/>
                                      </p:to>
                                    </p:set>
                                    <p:animEffect transition="in" filter="fade">
                                      <p:cBhvr>
                                        <p:cTn id="7" dur="500"/>
                                        <p:tgtEl>
                                          <p:spTgt spid="1048626"/>
                                        </p:tgtEl>
                                      </p:cBhvr>
                                    </p:animEffect>
                                    <p:anim calcmode="lin" valueType="num">
                                      <p:cBhvr>
                                        <p:cTn id="8" dur="500" fill="hold"/>
                                        <p:tgtEl>
                                          <p:spTgt spid="1048626"/>
                                        </p:tgtEl>
                                        <p:attrNameLst>
                                          <p:attrName>ppt_x</p:attrName>
                                        </p:attrNameLst>
                                      </p:cBhvr>
                                      <p:tavLst>
                                        <p:tav tm="0">
                                          <p:val>
                                            <p:strVal val="#ppt_x"/>
                                          </p:val>
                                        </p:tav>
                                        <p:tav tm="100000">
                                          <p:val>
                                            <p:strVal val="#ppt_x"/>
                                          </p:val>
                                        </p:tav>
                                      </p:tavLst>
                                    </p:anim>
                                    <p:anim calcmode="lin" valueType="num">
                                      <p:cBhvr>
                                        <p:cTn id="9" dur="500" fill="hold"/>
                                        <p:tgtEl>
                                          <p:spTgt spid="104862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145735"/>
                                        </p:tgtEl>
                                        <p:attrNameLst>
                                          <p:attrName>style.visibility</p:attrName>
                                        </p:attrNameLst>
                                      </p:cBhvr>
                                      <p:to>
                                        <p:strVal val="visible"/>
                                      </p:to>
                                    </p:set>
                                    <p:animEffect transition="in" filter="wipe(left)">
                                      <p:cBhvr>
                                        <p:cTn id="12" dur="500"/>
                                        <p:tgtEl>
                                          <p:spTgt spid="3145735"/>
                                        </p:tgtEl>
                                      </p:cBhvr>
                                    </p:animEffect>
                                  </p:childTnLst>
                                </p:cTn>
                              </p:par>
                              <p:par>
                                <p:cTn id="13" presetID="22" presetClass="entr" presetSubtype="8"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48628"/>
                                        </p:tgtEl>
                                        <p:attrNameLst>
                                          <p:attrName>style.visibility</p:attrName>
                                        </p:attrNameLst>
                                      </p:cBhvr>
                                      <p:to>
                                        <p:strVal val="visible"/>
                                      </p:to>
                                    </p:set>
                                    <p:animEffect transition="in" filter="wipe(right)">
                                      <p:cBhvr>
                                        <p:cTn id="18" dur="500"/>
                                        <p:tgtEl>
                                          <p:spTgt spid="104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1178</Words>
  <Application>Microsoft Office PowerPoint</Application>
  <PresentationFormat>全屏显示(4:3)</PresentationFormat>
  <Paragraphs>95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Administrator</cp:lastModifiedBy>
  <cp:revision>6</cp:revision>
  <dcterms:created xsi:type="dcterms:W3CDTF">2014-11-06T02:42:27Z</dcterms:created>
  <dcterms:modified xsi:type="dcterms:W3CDTF">2019-04-10T15:40:08Z</dcterms:modified>
</cp:coreProperties>
</file>