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305"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0C0"/>
    <a:srgbClr val="B1D3EC"/>
    <a:srgbClr val="0D0D0D"/>
    <a:srgbClr val="3A383B"/>
    <a:srgbClr val="07ABB5"/>
    <a:srgbClr val="383639"/>
    <a:srgbClr val="38363B"/>
    <a:srgbClr val="7F7F7F"/>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4660" autoAdjust="0"/>
  </p:normalViewPr>
  <p:slideViewPr>
    <p:cSldViewPr snapToGrid="0" showGuides="1">
      <p:cViewPr varScale="1">
        <p:scale>
          <a:sx n="114" d="100"/>
          <a:sy n="114" d="100"/>
        </p:scale>
        <p:origin x="-1590" y="-108"/>
      </p:cViewPr>
      <p:guideLst>
        <p:guide orient="horz" pos="2183"/>
        <p:guide orient="horz" pos="346"/>
        <p:guide orient="horz" pos="3702"/>
        <p:guide orient="horz" pos="572"/>
        <p:guide pos="2880"/>
        <p:guide pos="272"/>
        <p:guide pos="5488"/>
        <p:guide pos="3833"/>
        <p:guide pos="4173"/>
        <p:guide pos="15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252408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48657"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1048658"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048659" name="Date Placeholder 3"/>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60" name="Footer Placeholder 4"/>
          <p:cNvSpPr>
            <a:spLocks noGrp="1"/>
          </p:cNvSpPr>
          <p:nvPr>
            <p:ph type="ftr" sz="quarter" idx="11"/>
          </p:nvPr>
        </p:nvSpPr>
        <p:spPr/>
        <p:txBody>
          <a:bodyPr/>
          <a:lstStyle/>
          <a:p>
            <a:endParaRPr lang="zh-CN" altLang="en-US"/>
          </a:p>
        </p:txBody>
      </p:sp>
      <p:sp>
        <p:nvSpPr>
          <p:cNvPr id="1048661"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zh-CN" altLang="en-US" smtClean="0"/>
              <a:t>单击此处编辑母版标题样式</a:t>
            </a:r>
            <a:endParaRPr lang="en-US" dirty="0"/>
          </a:p>
        </p:txBody>
      </p:sp>
      <p:sp>
        <p:nvSpPr>
          <p:cNvPr id="1048678"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79" name="Date Placeholder 3"/>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80" name="Footer Placeholder 4"/>
          <p:cNvSpPr>
            <a:spLocks noGrp="1"/>
          </p:cNvSpPr>
          <p:nvPr>
            <p:ph type="ftr" sz="quarter" idx="11"/>
          </p:nvPr>
        </p:nvSpPr>
        <p:spPr/>
        <p:txBody>
          <a:bodyPr/>
          <a:lstStyle/>
          <a:p>
            <a:endParaRPr lang="zh-CN" altLang="en-US"/>
          </a:p>
        </p:txBody>
      </p:sp>
      <p:sp>
        <p:nvSpPr>
          <p:cNvPr id="1048681"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 文本">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1048667"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68" name="Date Placeholder 3"/>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69" name="Footer Placeholder 4"/>
          <p:cNvSpPr>
            <a:spLocks noGrp="1"/>
          </p:cNvSpPr>
          <p:nvPr>
            <p:ph type="ftr" sz="quarter" idx="11"/>
          </p:nvPr>
        </p:nvSpPr>
        <p:spPr/>
        <p:txBody>
          <a:bodyPr/>
          <a:lstStyle/>
          <a:p>
            <a:endParaRPr lang="zh-CN" altLang="en-US"/>
          </a:p>
        </p:txBody>
      </p:sp>
      <p:sp>
        <p:nvSpPr>
          <p:cNvPr id="1048670"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097152" name="图片 6"/>
          <p:cNvPicPr>
            <a:picLocks noChangeAspect="1"/>
          </p:cNvPicPr>
          <p:nvPr userDrawn="1"/>
        </p:nvPicPr>
        <p:blipFill rotWithShape="1">
          <a:blip r:embed="rId2"/>
          <a:srcRect l="11958" t="11958" r="11958" b="11958"/>
          <a:stretch>
            <a:fillRect/>
          </a:stretch>
        </p:blipFill>
        <p:spPr>
          <a:xfrm>
            <a:off x="0" y="0"/>
            <a:ext cx="6858000" cy="6858000"/>
          </a:xfrm>
          <a:prstGeom prst="rect">
            <a:avLst/>
          </a:prstGeom>
        </p:spPr>
      </p:pic>
      <p:sp>
        <p:nvSpPr>
          <p:cNvPr id="1048592" name="矩形 7"/>
          <p:cNvSpPr/>
          <p:nvPr userDrawn="1"/>
        </p:nvSpPr>
        <p:spPr>
          <a:xfrm>
            <a:off x="0"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zh-CN" altLang="en-US" smtClean="0"/>
              <a:t>单击此处编辑母版标题样式</a:t>
            </a:r>
            <a:endParaRPr lang="en-US" dirty="0"/>
          </a:p>
        </p:txBody>
      </p:sp>
      <p:sp>
        <p:nvSpPr>
          <p:cNvPr id="104868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8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85" name="Date Placeholder 4"/>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86" name="Footer Placeholder 5"/>
          <p:cNvSpPr>
            <a:spLocks noGrp="1"/>
          </p:cNvSpPr>
          <p:nvPr>
            <p:ph type="ftr" sz="quarter" idx="11"/>
          </p:nvPr>
        </p:nvSpPr>
        <p:spPr/>
        <p:txBody>
          <a:bodyPr/>
          <a:lstStyle/>
          <a:p>
            <a:endParaRPr lang="zh-CN" altLang="en-US"/>
          </a:p>
        </p:txBody>
      </p:sp>
      <p:sp>
        <p:nvSpPr>
          <p:cNvPr id="104868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8688"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1048689"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690"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91"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692"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93" name="Date Placeholder 6"/>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94" name="Footer Placeholder 7"/>
          <p:cNvSpPr>
            <a:spLocks noGrp="1"/>
          </p:cNvSpPr>
          <p:nvPr>
            <p:ph type="ftr" sz="quarter" idx="11"/>
          </p:nvPr>
        </p:nvSpPr>
        <p:spPr/>
        <p:txBody>
          <a:bodyPr/>
          <a:lstStyle/>
          <a:p>
            <a:endParaRPr lang="zh-CN" altLang="en-US"/>
          </a:p>
        </p:txBody>
      </p:sp>
      <p:sp>
        <p:nvSpPr>
          <p:cNvPr id="1048695" name="Slide Number Placeholder 8"/>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zh-CN" altLang="en-US" smtClean="0"/>
              <a:t>单击此处编辑母版标题样式</a:t>
            </a:r>
            <a:endParaRPr lang="en-US" dirty="0"/>
          </a:p>
        </p:txBody>
      </p:sp>
      <p:sp>
        <p:nvSpPr>
          <p:cNvPr id="1048663" name="Date Placeholder 2"/>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64" name="Footer Placeholder 3"/>
          <p:cNvSpPr>
            <a:spLocks noGrp="1"/>
          </p:cNvSpPr>
          <p:nvPr>
            <p:ph type="ftr" sz="quarter" idx="11"/>
          </p:nvPr>
        </p:nvSpPr>
        <p:spPr/>
        <p:txBody>
          <a:bodyPr/>
          <a:lstStyle/>
          <a:p>
            <a:endParaRPr lang="zh-CN" altLang="en-US"/>
          </a:p>
        </p:txBody>
      </p:sp>
      <p:sp>
        <p:nvSpPr>
          <p:cNvPr id="1048665" name="Slide Number Placeholder 4"/>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48696" name="Date Placeholder 1"/>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97" name="Footer Placeholder 2"/>
          <p:cNvSpPr>
            <a:spLocks noGrp="1"/>
          </p:cNvSpPr>
          <p:nvPr>
            <p:ph type="ftr" sz="quarter" idx="11"/>
          </p:nvPr>
        </p:nvSpPr>
        <p:spPr/>
        <p:txBody>
          <a:bodyPr/>
          <a:lstStyle/>
          <a:p>
            <a:endParaRPr lang="zh-CN" altLang="en-US"/>
          </a:p>
        </p:txBody>
      </p:sp>
      <p:sp>
        <p:nvSpPr>
          <p:cNvPr id="1048698" name="Slide Number Placeholder 3"/>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8699"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870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0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8702" name="Date Placeholder 4"/>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703" name="Footer Placeholder 5"/>
          <p:cNvSpPr>
            <a:spLocks noGrp="1"/>
          </p:cNvSpPr>
          <p:nvPr>
            <p:ph type="ftr" sz="quarter" idx="11"/>
          </p:nvPr>
        </p:nvSpPr>
        <p:spPr/>
        <p:txBody>
          <a:bodyPr/>
          <a:lstStyle/>
          <a:p>
            <a:endParaRPr lang="zh-CN" altLang="en-US"/>
          </a:p>
        </p:txBody>
      </p:sp>
      <p:sp>
        <p:nvSpPr>
          <p:cNvPr id="1048704"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8671"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8672"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048673"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8674" name="Date Placeholder 4"/>
          <p:cNvSpPr>
            <a:spLocks noGrp="1"/>
          </p:cNvSpPr>
          <p:nvPr>
            <p:ph type="dt" sz="half" idx="10"/>
          </p:nvPr>
        </p:nvSpPr>
        <p:spPr/>
        <p:txBody>
          <a:bodyPr/>
          <a:lstStyle/>
          <a:p>
            <a:fld id="{53F27C3A-485C-4903-9BB5-487A74734653}" type="datetimeFigureOut">
              <a:rPr lang="zh-CN" altLang="en-US" smtClean="0"/>
              <a:t>2019/4/11</a:t>
            </a:fld>
            <a:endParaRPr lang="zh-CN" altLang="en-US"/>
          </a:p>
        </p:txBody>
      </p:sp>
      <p:sp>
        <p:nvSpPr>
          <p:cNvPr id="1048675" name="Footer Placeholder 5"/>
          <p:cNvSpPr>
            <a:spLocks noGrp="1"/>
          </p:cNvSpPr>
          <p:nvPr>
            <p:ph type="ftr" sz="quarter" idx="11"/>
          </p:nvPr>
        </p:nvSpPr>
        <p:spPr/>
        <p:txBody>
          <a:bodyPr/>
          <a:lstStyle/>
          <a:p>
            <a:endParaRPr lang="zh-CN" altLang="en-US"/>
          </a:p>
        </p:txBody>
      </p:sp>
      <p:sp>
        <p:nvSpPr>
          <p:cNvPr id="1048676"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7C3A-485C-4903-9BB5-487A74734653}" type="datetimeFigureOut">
              <a:rPr lang="zh-CN" altLang="en-US" smtClean="0"/>
              <a:t>2019/4/11</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DD34-FF94-4B59-97BD-30E96970C1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3" name="矩形 5"/>
          <p:cNvSpPr/>
          <p:nvPr/>
        </p:nvSpPr>
        <p:spPr>
          <a:xfrm>
            <a:off x="0" y="1073874"/>
            <a:ext cx="9144000" cy="49410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594" name="文本框 6"/>
          <p:cNvSpPr txBox="1"/>
          <p:nvPr/>
        </p:nvSpPr>
        <p:spPr>
          <a:xfrm>
            <a:off x="1787554" y="2658092"/>
            <a:ext cx="7239000" cy="707886"/>
          </a:xfrm>
          <a:prstGeom prst="rect">
            <a:avLst/>
          </a:prstGeom>
          <a:noFill/>
        </p:spPr>
        <p:txBody>
          <a:bodyPr wrap="square" rtlCol="0">
            <a:spAutoFit/>
          </a:bodyPr>
          <a:lstStyle/>
          <a:p>
            <a:pPr algn="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专业英语</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95" name="文本框 32"/>
          <p:cNvSpPr txBox="1"/>
          <p:nvPr/>
        </p:nvSpPr>
        <p:spPr>
          <a:xfrm>
            <a:off x="1787554" y="3417977"/>
            <a:ext cx="7239000" cy="369332"/>
          </a:xfrm>
          <a:prstGeom prst="rect">
            <a:avLst/>
          </a:prstGeom>
          <a:noFill/>
        </p:spPr>
        <p:txBody>
          <a:bodyPr wrap="square" rtlCol="0">
            <a:spAutoFit/>
          </a:bodyPr>
          <a:lstStyle/>
          <a:p>
            <a:pPr algn="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Specialized English</a:t>
            </a:r>
          </a:p>
        </p:txBody>
      </p:sp>
      <p:cxnSp>
        <p:nvCxnSpPr>
          <p:cNvPr id="3145729" name="直接连接符 34"/>
          <p:cNvCxnSpPr>
            <a:cxnSpLocks/>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文本框 35"/>
          <p:cNvSpPr txBox="1"/>
          <p:nvPr/>
        </p:nvSpPr>
        <p:spPr>
          <a:xfrm>
            <a:off x="6834231" y="4333251"/>
            <a:ext cx="2133600" cy="400110"/>
          </a:xfrm>
          <a:prstGeom prst="rect">
            <a:avLst/>
          </a:prstGeom>
          <a:noFill/>
        </p:spPr>
        <p:txBody>
          <a:bodyPr wrap="square" rtlCol="0">
            <a:spAutoFit/>
          </a:bodyPr>
          <a:lstStyle/>
          <a:p>
            <a:pPr algn="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PPT</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李聪</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53" name="图片 43"/>
          <p:cNvPicPr>
            <a:picLocks noChangeAspect="1"/>
          </p:cNvPicPr>
          <p:nvPr/>
        </p:nvPicPr>
        <p:blipFill>
          <a:blip r:embed="rId2"/>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2097154" name="图片 42"/>
          <p:cNvPicPr>
            <a:picLocks noChangeAspect="1"/>
          </p:cNvPicPr>
          <p:nvPr/>
        </p:nvPicPr>
        <p:blipFill>
          <a:blip r:embed="rId2"/>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
        <p:nvSpPr>
          <p:cNvPr id="1048597" name="文本框 35"/>
          <p:cNvSpPr txBox="1"/>
          <p:nvPr/>
        </p:nvSpPr>
        <p:spPr>
          <a:xfrm>
            <a:off x="6892954" y="4733361"/>
            <a:ext cx="2133600" cy="400110"/>
          </a:xfrm>
          <a:prstGeom prst="rect">
            <a:avLst/>
          </a:prstGeom>
          <a:noFill/>
        </p:spPr>
        <p:txBody>
          <a:bodyPr wrap="square" rtlCol="0">
            <a:spAutoFit/>
          </a:bodyPr>
          <a:lstStyle/>
          <a:p>
            <a:pPr algn="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翻译：  谭良静</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98" name="文本框 35"/>
          <p:cNvSpPr txBox="1"/>
          <p:nvPr/>
        </p:nvSpPr>
        <p:spPr>
          <a:xfrm>
            <a:off x="6892954" y="5133471"/>
            <a:ext cx="2133600" cy="400110"/>
          </a:xfrm>
          <a:prstGeom prst="rect">
            <a:avLst/>
          </a:prstGeom>
          <a:noFill/>
        </p:spPr>
        <p:txBody>
          <a:bodyPr wrap="square" rtlCol="0">
            <a:spAutoFit/>
          </a:bodyPr>
          <a:lstStyle/>
          <a:p>
            <a:pPr algn="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演</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讲：  卢显杰</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wipe(left)">
                                      <p:cBhvr>
                                        <p:cTn id="7" dur="500"/>
                                        <p:tgtEl>
                                          <p:spTgt spid="1048593"/>
                                        </p:tgtEl>
                                      </p:cBhvr>
                                    </p:animEffect>
                                  </p:childTnLst>
                                </p:cTn>
                              </p:par>
                              <p:par>
                                <p:cTn id="8" presetID="10" presetClass="entr" presetSubtype="0" fill="hold" nodeType="withEffect">
                                  <p:stCondLst>
                                    <p:cond delay="0"/>
                                  </p:stCondLst>
                                  <p:childTnLst>
                                    <p:set>
                                      <p:cBhvr>
                                        <p:cTn id="9" dur="1" fill="hold">
                                          <p:stCondLst>
                                            <p:cond delay="0"/>
                                          </p:stCondLst>
                                        </p:cTn>
                                        <p:tgtEl>
                                          <p:spTgt spid="2097153"/>
                                        </p:tgtEl>
                                        <p:attrNameLst>
                                          <p:attrName>style.visibility</p:attrName>
                                        </p:attrNameLst>
                                      </p:cBhvr>
                                      <p:to>
                                        <p:strVal val="visible"/>
                                      </p:to>
                                    </p:set>
                                    <p:animEffect transition="in" filter="fade">
                                      <p:cBhvr>
                                        <p:cTn id="10" dur="500"/>
                                        <p:tgtEl>
                                          <p:spTgt spid="2097153"/>
                                        </p:tgtEl>
                                      </p:cBhvr>
                                    </p:animEffect>
                                  </p:childTnLst>
                                </p:cTn>
                              </p:par>
                              <p:par>
                                <p:cTn id="11" presetID="10" presetClass="entr" presetSubtype="0" fill="hold" nodeType="withEffect">
                                  <p:stCondLst>
                                    <p:cond delay="0"/>
                                  </p:stCondLst>
                                  <p:childTnLst>
                                    <p:set>
                                      <p:cBhvr>
                                        <p:cTn id="12" dur="1" fill="hold">
                                          <p:stCondLst>
                                            <p:cond delay="0"/>
                                          </p:stCondLst>
                                        </p:cTn>
                                        <p:tgtEl>
                                          <p:spTgt spid="2097154"/>
                                        </p:tgtEl>
                                        <p:attrNameLst>
                                          <p:attrName>style.visibility</p:attrName>
                                        </p:attrNameLst>
                                      </p:cBhvr>
                                      <p:to>
                                        <p:strVal val="visible"/>
                                      </p:to>
                                    </p:set>
                                    <p:animEffect transition="in" filter="fade">
                                      <p:cBhvr>
                                        <p:cTn id="13" dur="500"/>
                                        <p:tgtEl>
                                          <p:spTgt spid="2097154"/>
                                        </p:tgtEl>
                                      </p:cBhvr>
                                    </p:animEffect>
                                  </p:childTnLst>
                                </p:cTn>
                              </p:par>
                              <p:par>
                                <p:cTn id="14" presetID="22" presetClass="entr" presetSubtype="2" fill="hold" nodeType="withEffect">
                                  <p:stCondLst>
                                    <p:cond delay="250"/>
                                  </p:stCondLst>
                                  <p:childTnLst>
                                    <p:set>
                                      <p:cBhvr>
                                        <p:cTn id="15" dur="1" fill="hold">
                                          <p:stCondLst>
                                            <p:cond delay="0"/>
                                          </p:stCondLst>
                                        </p:cTn>
                                        <p:tgtEl>
                                          <p:spTgt spid="3145729"/>
                                        </p:tgtEl>
                                        <p:attrNameLst>
                                          <p:attrName>style.visibility</p:attrName>
                                        </p:attrNameLst>
                                      </p:cBhvr>
                                      <p:to>
                                        <p:strVal val="visible"/>
                                      </p:to>
                                    </p:set>
                                    <p:animEffect transition="in" filter="wipe(right)">
                                      <p:cBhvr>
                                        <p:cTn id="16" dur="500"/>
                                        <p:tgtEl>
                                          <p:spTgt spid="3145729"/>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1048594"/>
                                        </p:tgtEl>
                                        <p:attrNameLst>
                                          <p:attrName>style.visibility</p:attrName>
                                        </p:attrNameLst>
                                      </p:cBhvr>
                                      <p:to>
                                        <p:strVal val="visible"/>
                                      </p:to>
                                    </p:set>
                                    <p:animEffect transition="in" filter="fade">
                                      <p:cBhvr>
                                        <p:cTn id="19" dur="500"/>
                                        <p:tgtEl>
                                          <p:spTgt spid="1048594"/>
                                        </p:tgtEl>
                                      </p:cBhvr>
                                    </p:animEffect>
                                    <p:anim calcmode="lin" valueType="num">
                                      <p:cBhvr>
                                        <p:cTn id="20" dur="500" fill="hold"/>
                                        <p:tgtEl>
                                          <p:spTgt spid="1048594"/>
                                        </p:tgtEl>
                                        <p:attrNameLst>
                                          <p:attrName>ppt_x</p:attrName>
                                        </p:attrNameLst>
                                      </p:cBhvr>
                                      <p:tavLst>
                                        <p:tav tm="0">
                                          <p:val>
                                            <p:strVal val="#ppt_x"/>
                                          </p:val>
                                        </p:tav>
                                        <p:tav tm="100000">
                                          <p:val>
                                            <p:strVal val="#ppt_x"/>
                                          </p:val>
                                        </p:tav>
                                      </p:tavLst>
                                    </p:anim>
                                    <p:anim calcmode="lin" valueType="num">
                                      <p:cBhvr>
                                        <p:cTn id="21" dur="500" fill="hold"/>
                                        <p:tgtEl>
                                          <p:spTgt spid="10485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1048595"/>
                                        </p:tgtEl>
                                        <p:attrNameLst>
                                          <p:attrName>style.visibility</p:attrName>
                                        </p:attrNameLst>
                                      </p:cBhvr>
                                      <p:to>
                                        <p:strVal val="visible"/>
                                      </p:to>
                                    </p:set>
                                    <p:animEffect transition="in" filter="fade">
                                      <p:cBhvr>
                                        <p:cTn id="24" dur="500"/>
                                        <p:tgtEl>
                                          <p:spTgt spid="1048595"/>
                                        </p:tgtEl>
                                      </p:cBhvr>
                                    </p:animEffect>
                                    <p:anim calcmode="lin" valueType="num">
                                      <p:cBhvr>
                                        <p:cTn id="25" dur="500" fill="hold"/>
                                        <p:tgtEl>
                                          <p:spTgt spid="1048595"/>
                                        </p:tgtEl>
                                        <p:attrNameLst>
                                          <p:attrName>ppt_x</p:attrName>
                                        </p:attrNameLst>
                                      </p:cBhvr>
                                      <p:tavLst>
                                        <p:tav tm="0">
                                          <p:val>
                                            <p:strVal val="#ppt_x"/>
                                          </p:val>
                                        </p:tav>
                                        <p:tav tm="100000">
                                          <p:val>
                                            <p:strVal val="#ppt_x"/>
                                          </p:val>
                                        </p:tav>
                                      </p:tavLst>
                                    </p:anim>
                                    <p:anim calcmode="lin" valueType="num">
                                      <p:cBhvr>
                                        <p:cTn id="26" dur="500" fill="hold"/>
                                        <p:tgtEl>
                                          <p:spTgt spid="1048595"/>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1048596"/>
                                        </p:tgtEl>
                                        <p:attrNameLst>
                                          <p:attrName>style.visibility</p:attrName>
                                        </p:attrNameLst>
                                      </p:cBhvr>
                                      <p:to>
                                        <p:strVal val="visible"/>
                                      </p:to>
                                    </p:set>
                                    <p:anim calcmode="lin" valueType="num">
                                      <p:cBhvr>
                                        <p:cTn id="29" dur="500" fill="hold"/>
                                        <p:tgtEl>
                                          <p:spTgt spid="1048596"/>
                                        </p:tgtEl>
                                        <p:attrNameLst>
                                          <p:attrName>ppt_w</p:attrName>
                                        </p:attrNameLst>
                                      </p:cBhvr>
                                      <p:tavLst>
                                        <p:tav tm="0">
                                          <p:val>
                                            <p:fltVal val="0"/>
                                          </p:val>
                                        </p:tav>
                                        <p:tav tm="100000">
                                          <p:val>
                                            <p:strVal val="#ppt_w"/>
                                          </p:val>
                                        </p:tav>
                                      </p:tavLst>
                                    </p:anim>
                                    <p:anim calcmode="lin" valueType="num">
                                      <p:cBhvr>
                                        <p:cTn id="30" dur="500" fill="hold"/>
                                        <p:tgtEl>
                                          <p:spTgt spid="1048596"/>
                                        </p:tgtEl>
                                        <p:attrNameLst>
                                          <p:attrName>ppt_h</p:attrName>
                                        </p:attrNameLst>
                                      </p:cBhvr>
                                      <p:tavLst>
                                        <p:tav tm="0">
                                          <p:val>
                                            <p:fltVal val="0"/>
                                          </p:val>
                                        </p:tav>
                                        <p:tav tm="100000">
                                          <p:val>
                                            <p:strVal val="#ppt_h"/>
                                          </p:val>
                                        </p:tav>
                                      </p:tavLst>
                                    </p:anim>
                                    <p:animEffect transition="in" filter="fade">
                                      <p:cBhvr>
                                        <p:cTn id="31" dur="500"/>
                                        <p:tgtEl>
                                          <p:spTgt spid="1048596"/>
                                        </p:tgtEl>
                                      </p:cBhvr>
                                    </p:animEffect>
                                  </p:childTnLst>
                                </p:cTn>
                              </p:par>
                              <p:par>
                                <p:cTn id="32" presetID="42" presetClass="path" presetSubtype="0" accel="50000" decel="50000" fill="hold" nodeType="withEffect">
                                  <p:stCondLst>
                                    <p:cond delay="750"/>
                                  </p:stCondLst>
                                  <p:childTnLst>
                                    <p:animMotion origin="layout" path="M 2.22222E-6 3.7037E-7 L 0.00208 -0.00394 " pathEditMode="relative" rAng="0" ptsTypes="AA">
                                      <p:cBhvr>
                                        <p:cTn id="33" dur="1000" fill="hold"/>
                                        <p:tgtEl>
                                          <p:spTgt spid="2097154"/>
                                        </p:tgtEl>
                                        <p:attrNameLst>
                                          <p:attrName>ppt_x</p:attrName>
                                          <p:attrName>ppt_y</p:attrName>
                                        </p:attrNameLst>
                                      </p:cBhvr>
                                      <p:rCtr x="10400" y="-20800"/>
                                    </p:animMotion>
                                  </p:childTnLst>
                                </p:cTn>
                              </p:par>
                              <p:par>
                                <p:cTn id="34" presetID="42" presetClass="path" presetSubtype="0" accel="50000" decel="50000" fill="hold" nodeType="withEffect">
                                  <p:stCondLst>
                                    <p:cond delay="750"/>
                                  </p:stCondLst>
                                  <p:childTnLst>
                                    <p:animMotion origin="layout" path="M -2.77778E-6 -3.33333E-6 L -0.00521 0.0044 " pathEditMode="relative" rAng="0" ptsTypes="AA">
                                      <p:cBhvr>
                                        <p:cTn id="35" dur="1000" fill="hold"/>
                                        <p:tgtEl>
                                          <p:spTgt spid="2097153"/>
                                        </p:tgtEl>
                                        <p:attrNameLst>
                                          <p:attrName>ppt_x</p:attrName>
                                          <p:attrName>ppt_y</p:attrName>
                                        </p:attrNameLst>
                                      </p:cBhvr>
                                      <p:rCtr x="-26000" y="20800"/>
                                    </p:animMotion>
                                  </p:childTnLst>
                                </p:cTn>
                              </p:par>
                              <p:par>
                                <p:cTn id="36" presetID="53" presetClass="entr" presetSubtype="16" fill="hold" grpId="0" nodeType="withEffect">
                                  <p:stCondLst>
                                    <p:cond delay="500"/>
                                  </p:stCondLst>
                                  <p:childTnLst>
                                    <p:set>
                                      <p:cBhvr>
                                        <p:cTn id="37" dur="1" fill="hold">
                                          <p:stCondLst>
                                            <p:cond delay="0"/>
                                          </p:stCondLst>
                                        </p:cTn>
                                        <p:tgtEl>
                                          <p:spTgt spid="1048597"/>
                                        </p:tgtEl>
                                        <p:attrNameLst>
                                          <p:attrName>style.visibility</p:attrName>
                                        </p:attrNameLst>
                                      </p:cBhvr>
                                      <p:to>
                                        <p:strVal val="visible"/>
                                      </p:to>
                                    </p:set>
                                    <p:anim calcmode="lin" valueType="num">
                                      <p:cBhvr>
                                        <p:cTn id="38" dur="500" fill="hold"/>
                                        <p:tgtEl>
                                          <p:spTgt spid="1048597"/>
                                        </p:tgtEl>
                                        <p:attrNameLst>
                                          <p:attrName>ppt_w</p:attrName>
                                        </p:attrNameLst>
                                      </p:cBhvr>
                                      <p:tavLst>
                                        <p:tav tm="0">
                                          <p:val>
                                            <p:fltVal val="0"/>
                                          </p:val>
                                        </p:tav>
                                        <p:tav tm="100000">
                                          <p:val>
                                            <p:strVal val="#ppt_w"/>
                                          </p:val>
                                        </p:tav>
                                      </p:tavLst>
                                    </p:anim>
                                    <p:anim calcmode="lin" valueType="num">
                                      <p:cBhvr>
                                        <p:cTn id="39" dur="500" fill="hold"/>
                                        <p:tgtEl>
                                          <p:spTgt spid="1048597"/>
                                        </p:tgtEl>
                                        <p:attrNameLst>
                                          <p:attrName>ppt_h</p:attrName>
                                        </p:attrNameLst>
                                      </p:cBhvr>
                                      <p:tavLst>
                                        <p:tav tm="0">
                                          <p:val>
                                            <p:fltVal val="0"/>
                                          </p:val>
                                        </p:tav>
                                        <p:tav tm="100000">
                                          <p:val>
                                            <p:strVal val="#ppt_h"/>
                                          </p:val>
                                        </p:tav>
                                      </p:tavLst>
                                    </p:anim>
                                    <p:animEffect transition="in" filter="fade">
                                      <p:cBhvr>
                                        <p:cTn id="40" dur="500"/>
                                        <p:tgtEl>
                                          <p:spTgt spid="1048597"/>
                                        </p:tgtEl>
                                      </p:cBhvr>
                                    </p:animEffect>
                                  </p:childTnLst>
                                </p:cTn>
                              </p:par>
                              <p:par>
                                <p:cTn id="41" presetID="53" presetClass="entr" presetSubtype="16" fill="hold" grpId="0" nodeType="withEffect">
                                  <p:stCondLst>
                                    <p:cond delay="500"/>
                                  </p:stCondLst>
                                  <p:childTnLst>
                                    <p:set>
                                      <p:cBhvr>
                                        <p:cTn id="42" dur="1" fill="hold">
                                          <p:stCondLst>
                                            <p:cond delay="0"/>
                                          </p:stCondLst>
                                        </p:cTn>
                                        <p:tgtEl>
                                          <p:spTgt spid="1048598"/>
                                        </p:tgtEl>
                                        <p:attrNameLst>
                                          <p:attrName>style.visibility</p:attrName>
                                        </p:attrNameLst>
                                      </p:cBhvr>
                                      <p:to>
                                        <p:strVal val="visible"/>
                                      </p:to>
                                    </p:set>
                                    <p:anim calcmode="lin" valueType="num">
                                      <p:cBhvr>
                                        <p:cTn id="43" dur="500" fill="hold"/>
                                        <p:tgtEl>
                                          <p:spTgt spid="1048598"/>
                                        </p:tgtEl>
                                        <p:attrNameLst>
                                          <p:attrName>ppt_w</p:attrName>
                                        </p:attrNameLst>
                                      </p:cBhvr>
                                      <p:tavLst>
                                        <p:tav tm="0">
                                          <p:val>
                                            <p:fltVal val="0"/>
                                          </p:val>
                                        </p:tav>
                                        <p:tav tm="100000">
                                          <p:val>
                                            <p:strVal val="#ppt_w"/>
                                          </p:val>
                                        </p:tav>
                                      </p:tavLst>
                                    </p:anim>
                                    <p:anim calcmode="lin" valueType="num">
                                      <p:cBhvr>
                                        <p:cTn id="44" dur="500" fill="hold"/>
                                        <p:tgtEl>
                                          <p:spTgt spid="1048598"/>
                                        </p:tgtEl>
                                        <p:attrNameLst>
                                          <p:attrName>ppt_h</p:attrName>
                                        </p:attrNameLst>
                                      </p:cBhvr>
                                      <p:tavLst>
                                        <p:tav tm="0">
                                          <p:val>
                                            <p:fltVal val="0"/>
                                          </p:val>
                                        </p:tav>
                                        <p:tav tm="100000">
                                          <p:val>
                                            <p:strVal val="#ppt_h"/>
                                          </p:val>
                                        </p:tav>
                                      </p:tavLst>
                                    </p:anim>
                                    <p:animEffect transition="in" filter="fade">
                                      <p:cBhvr>
                                        <p:cTn id="45" dur="500"/>
                                        <p:tgtEl>
                                          <p:spTgt spid="1048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animBg="1"/>
      <p:bldP spid="1048594" grpId="0"/>
      <p:bldP spid="1048595" grpId="0"/>
      <p:bldP spid="1048596" grpId="0"/>
      <p:bldP spid="1048597" grpId="0"/>
      <p:bldP spid="10485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6"/>
          <p:cNvGrpSpPr/>
          <p:nvPr/>
        </p:nvGrpSpPr>
        <p:grpSpPr>
          <a:xfrm>
            <a:off x="0" y="284389"/>
            <a:ext cx="1692275" cy="529772"/>
            <a:chOff x="0" y="284389"/>
            <a:chExt cx="1692275" cy="529772"/>
          </a:xfrm>
        </p:grpSpPr>
        <p:sp>
          <p:nvSpPr>
            <p:cNvPr id="104862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6"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3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2" name="文本框 22"/>
          <p:cNvSpPr txBox="1"/>
          <p:nvPr/>
        </p:nvSpPr>
        <p:spPr>
          <a:xfrm>
            <a:off x="301554" y="958799"/>
            <a:ext cx="8540885" cy="2308324"/>
          </a:xfrm>
          <a:prstGeom prst="rect">
            <a:avLst/>
          </a:prstGeom>
          <a:noFill/>
        </p:spPr>
        <p:txBody>
          <a:bodyPr wrap="square" rtlCol="0">
            <a:spAutoFit/>
          </a:bodyPr>
          <a:lstStyle/>
          <a:p>
            <a:pPr indent="457200" algn="just"/>
            <a:r>
              <a:rPr lang="en-US" altLang="zh-CN" sz="2400" dirty="0"/>
              <a:t>Huge advances </a:t>
            </a:r>
            <a:r>
              <a:rPr lang="en-US" altLang="zh-CN" sz="2400" b="1" i="1" dirty="0">
                <a:effectLst>
                  <a:outerShdw blurRad="38100" dist="38100" dir="2700000" algn="tl">
                    <a:srgbClr val="000000">
                      <a:alpha val="43137"/>
                    </a:srgbClr>
                  </a:outerShdw>
                </a:effectLst>
              </a:rPr>
              <a:t>have recently occurred</a:t>
            </a:r>
            <a:r>
              <a:rPr lang="en-US" altLang="zh-CN" sz="2400" dirty="0"/>
              <a:t> in the technology of digital computers, especially with regard to memory capacity and speed. These facts, </a:t>
            </a:r>
            <a:r>
              <a:rPr lang="en-US" altLang="zh-CN" sz="2400" dirty="0">
                <a:solidFill>
                  <a:schemeClr val="accent1">
                    <a:lumMod val="75000"/>
                  </a:schemeClr>
                </a:solidFill>
              </a:rPr>
              <a:t>(</a:t>
            </a:r>
            <a:r>
              <a:rPr lang="en-US" altLang="zh-CN" sz="2400" dirty="0" smtClean="0"/>
              <a:t>coupled </a:t>
            </a:r>
            <a:r>
              <a:rPr lang="en-US" altLang="zh-CN" sz="2400" dirty="0"/>
              <a:t>with the application of sparse matrix techniques to facilitate the inversion of large </a:t>
            </a:r>
            <a:r>
              <a:rPr lang="en-US" altLang="zh-CN" sz="2400" dirty="0" smtClean="0"/>
              <a:t>matrices</a:t>
            </a:r>
            <a:r>
              <a:rPr lang="en-US" altLang="zh-CN" sz="2400" dirty="0" smtClean="0">
                <a:solidFill>
                  <a:schemeClr val="accent1">
                    <a:lumMod val="75000"/>
                  </a:schemeClr>
                </a:solidFill>
              </a:rPr>
              <a:t>)</a:t>
            </a:r>
            <a:r>
              <a:rPr lang="en-US" altLang="zh-CN" sz="2400" dirty="0" smtClean="0"/>
              <a:t>, </a:t>
            </a:r>
            <a:r>
              <a:rPr lang="en-US" altLang="zh-CN" sz="2400" b="1" i="1" dirty="0">
                <a:effectLst>
                  <a:outerShdw blurRad="38100" dist="38100" dir="2700000" algn="tl">
                    <a:srgbClr val="000000">
                      <a:alpha val="43137"/>
                    </a:srgbClr>
                  </a:outerShdw>
                </a:effectLst>
              </a:rPr>
              <a:t>have virtually eliminated</a:t>
            </a:r>
            <a:r>
              <a:rPr lang="en-US" altLang="zh-CN" sz="2400" dirty="0"/>
              <a:t> the drawbacks </a:t>
            </a:r>
            <a:r>
              <a:rPr lang="en-US" altLang="zh-CN" sz="2400" dirty="0" smtClean="0">
                <a:solidFill>
                  <a:schemeClr val="accent1">
                    <a:lumMod val="75000"/>
                  </a:schemeClr>
                </a:solidFill>
              </a:rPr>
              <a:t>(</a:t>
            </a:r>
            <a:r>
              <a:rPr lang="en-US" altLang="zh-CN" sz="2400" dirty="0" smtClean="0"/>
              <a:t>that </a:t>
            </a:r>
            <a:r>
              <a:rPr lang="en-US" altLang="zh-CN" sz="2400" dirty="0"/>
              <a:t>at an earlier time were formidable for the Newton-Raphson </a:t>
            </a:r>
            <a:r>
              <a:rPr lang="en-US" altLang="zh-CN" sz="2400" dirty="0" smtClean="0"/>
              <a:t>method</a:t>
            </a:r>
            <a:r>
              <a:rPr lang="en-US" altLang="zh-CN" sz="2400" dirty="0" smtClean="0">
                <a:solidFill>
                  <a:schemeClr val="accent1">
                    <a:lumMod val="75000"/>
                  </a:schemeClr>
                </a:solidFill>
              </a:rPr>
              <a:t>)</a:t>
            </a:r>
            <a:r>
              <a:rPr lang="en-US" altLang="zh-CN" sz="2400" dirty="0" smtClean="0"/>
              <a:t>. </a:t>
            </a:r>
            <a:endParaRPr lang="zh-CN" altLang="zh-CN" sz="2400" dirty="0"/>
          </a:p>
        </p:txBody>
      </p:sp>
      <p:sp>
        <p:nvSpPr>
          <p:cNvPr id="104863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10</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7" name="TextBox 1048716"/>
          <p:cNvSpPr txBox="1"/>
          <p:nvPr/>
        </p:nvSpPr>
        <p:spPr>
          <a:xfrm>
            <a:off x="301554" y="3267123"/>
            <a:ext cx="8454356" cy="1815882"/>
          </a:xfrm>
          <a:prstGeom prst="rect">
            <a:avLst/>
          </a:prstGeom>
        </p:spPr>
        <p:txBody>
          <a:bodyPr wrap="square" rtlCol="0">
            <a:spAutoFit/>
          </a:bodyPr>
          <a:lstStyle/>
          <a:p>
            <a:r>
              <a:rPr lang="zh-CN" sz="2800" dirty="0">
                <a:solidFill>
                  <a:srgbClr val="000000"/>
                </a:solidFill>
              </a:rPr>
              <a:t>数字计算机技术最近取得了巨大的进步，特别是在存储容量和速度方面。这些事实，再加上稀疏矩阵</a:t>
            </a:r>
            <a:r>
              <a:rPr lang="zh-CN" sz="2800" dirty="0" smtClean="0">
                <a:solidFill>
                  <a:srgbClr val="000000"/>
                </a:solidFill>
              </a:rPr>
              <a:t>技术</a:t>
            </a:r>
            <a:r>
              <a:rPr lang="zh-CN" altLang="en-US" sz="2800" dirty="0" smtClean="0">
                <a:solidFill>
                  <a:srgbClr val="000000"/>
                </a:solidFill>
              </a:rPr>
              <a:t>对简化大矩阵转置运算</a:t>
            </a:r>
            <a:r>
              <a:rPr lang="zh-CN" altLang="zh-CN" sz="2800" dirty="0" smtClean="0">
                <a:solidFill>
                  <a:srgbClr val="000000"/>
                </a:solidFill>
              </a:rPr>
              <a:t>的</a:t>
            </a:r>
            <a:r>
              <a:rPr lang="zh-CN" altLang="zh-CN" sz="2800" dirty="0">
                <a:solidFill>
                  <a:srgbClr val="000000"/>
                </a:solidFill>
              </a:rPr>
              <a:t>应用</a:t>
            </a:r>
            <a:r>
              <a:rPr lang="zh-CN" sz="2800" dirty="0" smtClean="0">
                <a:solidFill>
                  <a:srgbClr val="000000"/>
                </a:solidFill>
              </a:rPr>
              <a:t>，</a:t>
            </a:r>
            <a:r>
              <a:rPr lang="zh-CN" altLang="en-US" sz="2800" dirty="0" smtClean="0">
                <a:solidFill>
                  <a:srgbClr val="000000"/>
                </a:solidFill>
              </a:rPr>
              <a:t>实际上</a:t>
            </a:r>
            <a:r>
              <a:rPr lang="zh-CN" sz="2800" dirty="0" smtClean="0">
                <a:solidFill>
                  <a:srgbClr val="000000"/>
                </a:solidFill>
              </a:rPr>
              <a:t>几乎</a:t>
            </a:r>
            <a:r>
              <a:rPr lang="zh-CN" altLang="en-US" sz="2800" dirty="0" smtClean="0">
                <a:solidFill>
                  <a:srgbClr val="000000"/>
                </a:solidFill>
              </a:rPr>
              <a:t>已经</a:t>
            </a:r>
            <a:r>
              <a:rPr lang="zh-CN" sz="2800" dirty="0" smtClean="0">
                <a:solidFill>
                  <a:srgbClr val="000000"/>
                </a:solidFill>
              </a:rPr>
              <a:t>消除</a:t>
            </a:r>
            <a:r>
              <a:rPr lang="zh-CN" sz="2800" dirty="0">
                <a:solidFill>
                  <a:srgbClr val="000000"/>
                </a:solidFill>
              </a:rPr>
              <a:t>了早期牛顿-拉斐逊方法难以克服的缺点。</a:t>
            </a:r>
          </a:p>
        </p:txBody>
      </p:sp>
      <p:sp>
        <p:nvSpPr>
          <p:cNvPr id="2" name="TextBox 1"/>
          <p:cNvSpPr txBox="1"/>
          <p:nvPr/>
        </p:nvSpPr>
        <p:spPr>
          <a:xfrm>
            <a:off x="448024" y="5226233"/>
            <a:ext cx="6456511" cy="830997"/>
          </a:xfrm>
          <a:prstGeom prst="rect">
            <a:avLst/>
          </a:prstGeom>
          <a:noFill/>
        </p:spPr>
        <p:txBody>
          <a:bodyPr wrap="none" rtlCol="0">
            <a:spAutoFit/>
          </a:bodyPr>
          <a:lstStyle/>
          <a:p>
            <a:r>
              <a:rPr lang="en-US" altLang="zh-CN" sz="2400" dirty="0" smtClean="0"/>
              <a:t>Sparse matrix  </a:t>
            </a:r>
            <a:r>
              <a:rPr lang="zh-CN" altLang="en-US" sz="2400" dirty="0" smtClean="0"/>
              <a:t>稀疏矩阵</a:t>
            </a:r>
            <a:r>
              <a:rPr lang="en-US" altLang="zh-CN" sz="2400" dirty="0"/>
              <a:t> </a:t>
            </a:r>
            <a:r>
              <a:rPr lang="en-US" altLang="zh-CN" sz="2400" dirty="0" smtClean="0"/>
              <a:t>                   Inversion </a:t>
            </a:r>
            <a:r>
              <a:rPr lang="zh-CN" altLang="en-US" sz="2400" dirty="0" smtClean="0"/>
              <a:t>转置</a:t>
            </a:r>
            <a:endParaRPr lang="en-US" altLang="zh-CN" sz="2400" dirty="0"/>
          </a:p>
          <a:p>
            <a:r>
              <a:rPr lang="en-US" altLang="zh-CN" sz="2400" dirty="0"/>
              <a:t>Newton-Raphson </a:t>
            </a:r>
            <a:r>
              <a:rPr lang="en-US" altLang="zh-CN" sz="2400" dirty="0" smtClean="0"/>
              <a:t>method    </a:t>
            </a:r>
            <a:r>
              <a:rPr lang="zh-CN" altLang="zh-CN" sz="2400" dirty="0" smtClean="0">
                <a:solidFill>
                  <a:srgbClr val="000000"/>
                </a:solidFill>
              </a:rPr>
              <a:t>牛顿</a:t>
            </a:r>
            <a:r>
              <a:rPr lang="zh-CN" altLang="zh-CN" sz="2400" dirty="0">
                <a:solidFill>
                  <a:srgbClr val="000000"/>
                </a:solidFill>
              </a:rPr>
              <a:t>-拉斐逊方法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31"/>
                                        </p:tgtEl>
                                        <p:attrNameLst>
                                          <p:attrName>style.visibility</p:attrName>
                                        </p:attrNameLst>
                                      </p:cBhvr>
                                      <p:to>
                                        <p:strVal val="visible"/>
                                      </p:to>
                                    </p:set>
                                    <p:animEffect transition="in" filter="fade">
                                      <p:cBhvr>
                                        <p:cTn id="7" dur="500"/>
                                        <p:tgtEl>
                                          <p:spTgt spid="1048631"/>
                                        </p:tgtEl>
                                      </p:cBhvr>
                                    </p:animEffect>
                                    <p:anim calcmode="lin" valueType="num">
                                      <p:cBhvr>
                                        <p:cTn id="8" dur="500" fill="hold"/>
                                        <p:tgtEl>
                                          <p:spTgt spid="1048631"/>
                                        </p:tgtEl>
                                        <p:attrNameLst>
                                          <p:attrName>ppt_x</p:attrName>
                                        </p:attrNameLst>
                                      </p:cBhvr>
                                      <p:tavLst>
                                        <p:tav tm="0">
                                          <p:val>
                                            <p:strVal val="#ppt_x"/>
                                          </p:val>
                                        </p:tav>
                                        <p:tav tm="100000">
                                          <p:val>
                                            <p:strVal val="#ppt_x"/>
                                          </p:val>
                                        </p:tav>
                                      </p:tavLst>
                                    </p:anim>
                                    <p:anim calcmode="lin" valueType="num">
                                      <p:cBhvr>
                                        <p:cTn id="9" dur="500" fill="hold"/>
                                        <p:tgtEl>
                                          <p:spTgt spid="104863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6"/>
                                        </p:tgtEl>
                                        <p:attrNameLst>
                                          <p:attrName>style.visibility</p:attrName>
                                        </p:attrNameLst>
                                      </p:cBhvr>
                                      <p:to>
                                        <p:strVal val="visible"/>
                                      </p:to>
                                    </p:set>
                                    <p:animEffect transition="in" filter="wipe(left)">
                                      <p:cBhvr>
                                        <p:cTn id="12" dur="500"/>
                                        <p:tgtEl>
                                          <p:spTgt spid="3145736"/>
                                        </p:tgtEl>
                                      </p:cBhvr>
                                    </p:animEffect>
                                  </p:childTnLst>
                                </p:cTn>
                              </p:par>
                              <p:par>
                                <p:cTn id="13" presetID="22" presetClass="entr" presetSubtype="8"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33"/>
                                        </p:tgtEl>
                                        <p:attrNameLst>
                                          <p:attrName>style.visibility</p:attrName>
                                        </p:attrNameLst>
                                      </p:cBhvr>
                                      <p:to>
                                        <p:strVal val="visible"/>
                                      </p:to>
                                    </p:set>
                                    <p:animEffect transition="in" filter="wipe(right)">
                                      <p:cBhvr>
                                        <p:cTn id="18" dur="500"/>
                                        <p:tgtEl>
                                          <p:spTgt spid="104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1" grpId="0"/>
      <p:bldP spid="10486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46"/>
          <p:cNvGrpSpPr/>
          <p:nvPr/>
        </p:nvGrpSpPr>
        <p:grpSpPr>
          <a:xfrm>
            <a:off x="0" y="284389"/>
            <a:ext cx="1692275" cy="529772"/>
            <a:chOff x="0" y="284389"/>
            <a:chExt cx="1692275" cy="529772"/>
          </a:xfrm>
        </p:grpSpPr>
        <p:sp>
          <p:nvSpPr>
            <p:cNvPr id="104863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7"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36"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7" name="文本框 22"/>
          <p:cNvSpPr txBox="1"/>
          <p:nvPr/>
        </p:nvSpPr>
        <p:spPr>
          <a:xfrm>
            <a:off x="301554" y="1076245"/>
            <a:ext cx="8540885" cy="1938992"/>
          </a:xfrm>
          <a:prstGeom prst="rect">
            <a:avLst/>
          </a:prstGeom>
          <a:noFill/>
        </p:spPr>
        <p:txBody>
          <a:bodyPr wrap="square" rtlCol="0">
            <a:spAutoFit/>
          </a:bodyPr>
          <a:lstStyle/>
          <a:p>
            <a:pPr indent="457200" algn="just"/>
            <a:r>
              <a:rPr lang="en-US" altLang="zh-CN" sz="2400" dirty="0"/>
              <a:t>The Newton-Raphson method </a:t>
            </a:r>
            <a:r>
              <a:rPr lang="en-US" altLang="zh-CN" sz="2400" b="1" i="1" dirty="0">
                <a:effectLst>
                  <a:outerShdw blurRad="38100" dist="38100" dir="2700000" algn="tl">
                    <a:srgbClr val="000000">
                      <a:alpha val="43137"/>
                    </a:srgbClr>
                  </a:outerShdw>
                </a:effectLst>
              </a:rPr>
              <a:t>has</a:t>
            </a:r>
            <a:r>
              <a:rPr lang="en-US" altLang="zh-CN" sz="2400" dirty="0"/>
              <a:t> the feature of </a:t>
            </a:r>
            <a:r>
              <a:rPr lang="en-US" altLang="zh-CN" sz="2400" u="sng" dirty="0"/>
              <a:t>less iterating times requirement</a:t>
            </a:r>
            <a:r>
              <a:rPr lang="en-US" altLang="zh-CN" sz="2400" dirty="0"/>
              <a:t> </a:t>
            </a:r>
            <a:r>
              <a:rPr lang="en-US" altLang="zh-CN" sz="2400" i="1" dirty="0"/>
              <a:t>and</a:t>
            </a:r>
            <a:r>
              <a:rPr lang="en-US" altLang="zh-CN" sz="2400" dirty="0"/>
              <a:t> </a:t>
            </a:r>
            <a:r>
              <a:rPr lang="en-US" altLang="zh-CN" sz="2400" u="sng" dirty="0"/>
              <a:t>fast-convergin</a:t>
            </a:r>
            <a:r>
              <a:rPr lang="en-US" altLang="zh-CN" sz="2400" dirty="0"/>
              <a:t>g. But a review </a:t>
            </a:r>
            <a:r>
              <a:rPr lang="en-US" altLang="zh-CN" sz="2400" dirty="0" smtClean="0">
                <a:solidFill>
                  <a:schemeClr val="accent1">
                    <a:lumMod val="75000"/>
                  </a:schemeClr>
                </a:solidFill>
              </a:rPr>
              <a:t>(</a:t>
            </a:r>
            <a:r>
              <a:rPr lang="en-US" altLang="zh-CN" sz="2400" dirty="0" smtClean="0"/>
              <a:t>of </a:t>
            </a:r>
            <a:r>
              <a:rPr lang="en-US" altLang="zh-CN" sz="2400" u="sng" dirty="0"/>
              <a:t>the analysis</a:t>
            </a:r>
            <a:r>
              <a:rPr lang="en-US" altLang="zh-CN" sz="2400" dirty="0"/>
              <a:t> </a:t>
            </a:r>
            <a:r>
              <a:rPr lang="en-US" altLang="zh-CN" sz="2400" i="1" dirty="0"/>
              <a:t>and</a:t>
            </a:r>
            <a:r>
              <a:rPr lang="en-US" altLang="zh-CN" sz="2400" dirty="0"/>
              <a:t> </a:t>
            </a:r>
            <a:r>
              <a:rPr lang="en-US" altLang="zh-CN" sz="2400" u="sng" dirty="0"/>
              <a:t>procedures</a:t>
            </a:r>
            <a:r>
              <a:rPr lang="en-US" altLang="zh-CN" sz="2400" dirty="0"/>
              <a:t> of the Newton-Raphson method of solving the power flow </a:t>
            </a:r>
            <a:r>
              <a:rPr lang="en-US" altLang="zh-CN" sz="2400" dirty="0" smtClean="0"/>
              <a:t>equations</a:t>
            </a:r>
            <a:r>
              <a:rPr lang="en-US" altLang="zh-CN" sz="2400" dirty="0" smtClean="0">
                <a:solidFill>
                  <a:schemeClr val="accent1">
                    <a:lumMod val="75000"/>
                  </a:schemeClr>
                </a:solidFill>
              </a:rPr>
              <a:t>)</a:t>
            </a:r>
            <a:r>
              <a:rPr lang="en-US" altLang="zh-CN" sz="2400" dirty="0" smtClean="0"/>
              <a:t> </a:t>
            </a:r>
            <a:r>
              <a:rPr lang="en-US" altLang="zh-CN" sz="2400" b="1" i="1" dirty="0">
                <a:effectLst>
                  <a:outerShdw blurRad="38100" dist="38100" dir="2700000" algn="tl">
                    <a:srgbClr val="000000">
                      <a:alpha val="43137"/>
                    </a:srgbClr>
                  </a:outerShdw>
                </a:effectLst>
              </a:rPr>
              <a:t>makes</a:t>
            </a:r>
            <a:r>
              <a:rPr lang="en-US" altLang="zh-CN" sz="2400" dirty="0"/>
              <a:t> it evident </a:t>
            </a:r>
            <a:r>
              <a:rPr lang="en-US" altLang="zh-CN" sz="2400" dirty="0" smtClean="0">
                <a:solidFill>
                  <a:schemeClr val="accent1">
                    <a:lumMod val="75000"/>
                  </a:schemeClr>
                </a:solidFill>
              </a:rPr>
              <a:t>(</a:t>
            </a:r>
            <a:r>
              <a:rPr lang="en-US" altLang="zh-CN" sz="2400" dirty="0" smtClean="0"/>
              <a:t>that </a:t>
            </a:r>
            <a:r>
              <a:rPr lang="en-US" altLang="zh-CN" sz="2400" dirty="0"/>
              <a:t>a significant amount of manipulation of matrices at each iteration is </a:t>
            </a:r>
            <a:r>
              <a:rPr lang="en-US" altLang="zh-CN" sz="2400" dirty="0" smtClean="0"/>
              <a:t>required</a:t>
            </a:r>
            <a:r>
              <a:rPr lang="en-US" altLang="zh-CN" sz="2400" dirty="0" smtClean="0">
                <a:solidFill>
                  <a:schemeClr val="accent1">
                    <a:lumMod val="75000"/>
                  </a:schemeClr>
                </a:solidFill>
              </a:rPr>
              <a:t>)</a:t>
            </a:r>
            <a:r>
              <a:rPr lang="en-US" altLang="zh-CN" sz="2400" dirty="0" smtClean="0"/>
              <a:t>. </a:t>
            </a:r>
            <a:endParaRPr lang="zh-CN" altLang="zh-CN" sz="2400" dirty="0"/>
          </a:p>
        </p:txBody>
      </p:sp>
      <p:sp>
        <p:nvSpPr>
          <p:cNvPr id="104863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8" name="TextBox 1048717"/>
          <p:cNvSpPr txBox="1"/>
          <p:nvPr/>
        </p:nvSpPr>
        <p:spPr>
          <a:xfrm>
            <a:off x="178508" y="3372087"/>
            <a:ext cx="8541817" cy="1384995"/>
          </a:xfrm>
          <a:prstGeom prst="rect">
            <a:avLst/>
          </a:prstGeom>
        </p:spPr>
        <p:txBody>
          <a:bodyPr wrap="square" rtlCol="0">
            <a:spAutoFit/>
          </a:bodyPr>
          <a:lstStyle/>
          <a:p>
            <a:r>
              <a:rPr lang="zh-CN" sz="2800" dirty="0">
                <a:solidFill>
                  <a:srgbClr val="000000"/>
                </a:solidFill>
              </a:rPr>
              <a:t>牛顿-拉斐逊法具有迭代次数少、</a:t>
            </a:r>
            <a:r>
              <a:rPr lang="zh-CN" sz="2800" dirty="0" smtClean="0">
                <a:solidFill>
                  <a:srgbClr val="000000"/>
                </a:solidFill>
              </a:rPr>
              <a:t>收敛</a:t>
            </a:r>
            <a:r>
              <a:rPr lang="zh-CN" altLang="en-US" sz="2800" dirty="0" smtClean="0">
                <a:solidFill>
                  <a:srgbClr val="000000"/>
                </a:solidFill>
              </a:rPr>
              <a:t>快</a:t>
            </a:r>
            <a:r>
              <a:rPr lang="zh-CN" sz="2800" dirty="0" smtClean="0">
                <a:solidFill>
                  <a:srgbClr val="000000"/>
                </a:solidFill>
              </a:rPr>
              <a:t>的</a:t>
            </a:r>
            <a:r>
              <a:rPr lang="zh-CN" sz="2800" dirty="0">
                <a:solidFill>
                  <a:srgbClr val="000000"/>
                </a:solidFill>
              </a:rPr>
              <a:t>特点。但是，对牛顿-拉斐逊法</a:t>
            </a:r>
            <a:r>
              <a:rPr lang="zh-CN" sz="2800" dirty="0" smtClean="0">
                <a:solidFill>
                  <a:srgbClr val="000000"/>
                </a:solidFill>
              </a:rPr>
              <a:t>求解</a:t>
            </a:r>
            <a:r>
              <a:rPr lang="zh-CN" altLang="en-US" sz="2800" dirty="0" smtClean="0">
                <a:solidFill>
                  <a:srgbClr val="000000"/>
                </a:solidFill>
              </a:rPr>
              <a:t>电力潮流</a:t>
            </a:r>
            <a:r>
              <a:rPr lang="zh-CN" sz="2800" dirty="0" smtClean="0">
                <a:solidFill>
                  <a:srgbClr val="000000"/>
                </a:solidFill>
              </a:rPr>
              <a:t>方程</a:t>
            </a:r>
            <a:r>
              <a:rPr lang="zh-CN" sz="2800" dirty="0">
                <a:solidFill>
                  <a:srgbClr val="000000"/>
                </a:solidFill>
              </a:rPr>
              <a:t>的分析和程序的回顾表明，每次迭代都需要大量的矩阵操作。</a:t>
            </a:r>
          </a:p>
        </p:txBody>
      </p:sp>
      <p:sp>
        <p:nvSpPr>
          <p:cNvPr id="2" name="TextBox 1"/>
          <p:cNvSpPr txBox="1"/>
          <p:nvPr/>
        </p:nvSpPr>
        <p:spPr>
          <a:xfrm>
            <a:off x="301554" y="5096283"/>
            <a:ext cx="4267771" cy="1107996"/>
          </a:xfrm>
          <a:prstGeom prst="rect">
            <a:avLst/>
          </a:prstGeom>
          <a:noFill/>
        </p:spPr>
        <p:txBody>
          <a:bodyPr wrap="none" rtlCol="0">
            <a:spAutoFit/>
          </a:bodyPr>
          <a:lstStyle/>
          <a:p>
            <a:r>
              <a:rPr lang="en-US" altLang="zh-CN" sz="2400" dirty="0" smtClean="0">
                <a:solidFill>
                  <a:prstClr val="black"/>
                </a:solidFill>
              </a:rPr>
              <a:t>Power </a:t>
            </a:r>
            <a:r>
              <a:rPr lang="en-US" altLang="zh-CN" sz="2400" dirty="0">
                <a:solidFill>
                  <a:prstClr val="black"/>
                </a:solidFill>
              </a:rPr>
              <a:t>flow </a:t>
            </a:r>
            <a:r>
              <a:rPr lang="en-US" altLang="zh-CN" sz="2400" dirty="0" smtClean="0">
                <a:solidFill>
                  <a:prstClr val="black"/>
                </a:solidFill>
              </a:rPr>
              <a:t>equations  </a:t>
            </a:r>
            <a:r>
              <a:rPr lang="zh-CN" altLang="en-US" sz="2400" dirty="0" smtClean="0">
                <a:solidFill>
                  <a:prstClr val="black"/>
                </a:solidFill>
              </a:rPr>
              <a:t>电力潮流</a:t>
            </a:r>
            <a:endParaRPr lang="en-US" altLang="zh-CN" sz="2400" dirty="0">
              <a:solidFill>
                <a:prstClr val="black"/>
              </a:solidFill>
            </a:endParaRPr>
          </a:p>
          <a:p>
            <a:r>
              <a:rPr lang="en-US" altLang="zh-CN" sz="2400" dirty="0" smtClean="0"/>
              <a:t>Manipulation  </a:t>
            </a:r>
            <a:r>
              <a:rPr lang="zh-CN" altLang="en-US" sz="2400" dirty="0" smtClean="0"/>
              <a:t>操作</a:t>
            </a:r>
            <a:endParaRPr lang="en-US" altLang="zh-CN" sz="2400" dirty="0" smtClean="0">
              <a:solidFill>
                <a:prstClr val="black"/>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36"/>
                                        </p:tgtEl>
                                        <p:attrNameLst>
                                          <p:attrName>style.visibility</p:attrName>
                                        </p:attrNameLst>
                                      </p:cBhvr>
                                      <p:to>
                                        <p:strVal val="visible"/>
                                      </p:to>
                                    </p:set>
                                    <p:animEffect transition="in" filter="fade">
                                      <p:cBhvr>
                                        <p:cTn id="7" dur="500"/>
                                        <p:tgtEl>
                                          <p:spTgt spid="1048636"/>
                                        </p:tgtEl>
                                      </p:cBhvr>
                                    </p:animEffect>
                                    <p:anim calcmode="lin" valueType="num">
                                      <p:cBhvr>
                                        <p:cTn id="8" dur="500" fill="hold"/>
                                        <p:tgtEl>
                                          <p:spTgt spid="1048636"/>
                                        </p:tgtEl>
                                        <p:attrNameLst>
                                          <p:attrName>ppt_x</p:attrName>
                                        </p:attrNameLst>
                                      </p:cBhvr>
                                      <p:tavLst>
                                        <p:tav tm="0">
                                          <p:val>
                                            <p:strVal val="#ppt_x"/>
                                          </p:val>
                                        </p:tav>
                                        <p:tav tm="100000">
                                          <p:val>
                                            <p:strVal val="#ppt_x"/>
                                          </p:val>
                                        </p:tav>
                                      </p:tavLst>
                                    </p:anim>
                                    <p:anim calcmode="lin" valueType="num">
                                      <p:cBhvr>
                                        <p:cTn id="9" dur="500" fill="hold"/>
                                        <p:tgtEl>
                                          <p:spTgt spid="104863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7"/>
                                        </p:tgtEl>
                                        <p:attrNameLst>
                                          <p:attrName>style.visibility</p:attrName>
                                        </p:attrNameLst>
                                      </p:cBhvr>
                                      <p:to>
                                        <p:strVal val="visible"/>
                                      </p:to>
                                    </p:set>
                                    <p:animEffect transition="in" filter="wipe(left)">
                                      <p:cBhvr>
                                        <p:cTn id="12" dur="500"/>
                                        <p:tgtEl>
                                          <p:spTgt spid="3145737"/>
                                        </p:tgtEl>
                                      </p:cBhvr>
                                    </p:animEffect>
                                  </p:childTnLst>
                                </p:cTn>
                              </p:par>
                              <p:par>
                                <p:cTn id="13" presetID="22" presetClass="entr" presetSubtype="8"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38"/>
                                        </p:tgtEl>
                                        <p:attrNameLst>
                                          <p:attrName>style.visibility</p:attrName>
                                        </p:attrNameLst>
                                      </p:cBhvr>
                                      <p:to>
                                        <p:strVal val="visible"/>
                                      </p:to>
                                    </p:set>
                                    <p:animEffect transition="in" filter="wipe(right)">
                                      <p:cBhvr>
                                        <p:cTn id="18" dur="500"/>
                                        <p:tgtEl>
                                          <p:spTgt spid="1048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p:bldP spid="10486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46"/>
          <p:cNvGrpSpPr/>
          <p:nvPr/>
        </p:nvGrpSpPr>
        <p:grpSpPr>
          <a:xfrm>
            <a:off x="0" y="284389"/>
            <a:ext cx="1692275" cy="529772"/>
            <a:chOff x="0" y="284389"/>
            <a:chExt cx="1692275" cy="529772"/>
          </a:xfrm>
        </p:grpSpPr>
        <p:sp>
          <p:nvSpPr>
            <p:cNvPr id="104863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8"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4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2" name="文本框 22"/>
          <p:cNvSpPr txBox="1"/>
          <p:nvPr/>
        </p:nvSpPr>
        <p:spPr>
          <a:xfrm>
            <a:off x="301554" y="1076245"/>
            <a:ext cx="8540885" cy="1569660"/>
          </a:xfrm>
          <a:prstGeom prst="rect">
            <a:avLst/>
          </a:prstGeom>
          <a:noFill/>
        </p:spPr>
        <p:txBody>
          <a:bodyPr wrap="square" rtlCol="0">
            <a:spAutoFit/>
          </a:bodyPr>
          <a:lstStyle/>
          <a:p>
            <a:pPr indent="457200" algn="just"/>
            <a:r>
              <a:rPr lang="en-US" altLang="zh-CN" sz="2400" dirty="0"/>
              <a:t>Although this method </a:t>
            </a:r>
            <a:r>
              <a:rPr lang="en-US" altLang="zh-CN" sz="2400" b="1" i="1" dirty="0">
                <a:effectLst>
                  <a:outerShdw blurRad="38100" dist="38100" dir="2700000" algn="tl">
                    <a:srgbClr val="000000">
                      <a:alpha val="43137"/>
                    </a:srgbClr>
                  </a:outerShdw>
                </a:effectLst>
              </a:rPr>
              <a:t>is generally recognized</a:t>
            </a:r>
            <a:r>
              <a:rPr lang="en-US" altLang="zh-CN" sz="2400" dirty="0"/>
              <a:t> as accurate and practical, it </a:t>
            </a:r>
            <a:r>
              <a:rPr lang="en-US" altLang="zh-CN" sz="2400" b="1" i="1" dirty="0">
                <a:effectLst>
                  <a:outerShdw blurRad="38100" dist="38100" dir="2700000" algn="tl">
                    <a:srgbClr val="000000">
                      <a:alpha val="43137"/>
                    </a:srgbClr>
                  </a:outerShdw>
                </a:effectLst>
              </a:rPr>
              <a:t>is</a:t>
            </a:r>
            <a:r>
              <a:rPr lang="en-US" altLang="zh-CN" sz="2400" dirty="0"/>
              <a:t> also a fact </a:t>
            </a:r>
            <a:r>
              <a:rPr lang="en-US" altLang="zh-CN" sz="2400" dirty="0" smtClean="0">
                <a:solidFill>
                  <a:schemeClr val="accent1">
                    <a:lumMod val="75000"/>
                  </a:schemeClr>
                </a:solidFill>
              </a:rPr>
              <a:t>(</a:t>
            </a:r>
            <a:r>
              <a:rPr lang="en-US" altLang="zh-CN" sz="2400" dirty="0" smtClean="0"/>
              <a:t>that </a:t>
            </a:r>
            <a:r>
              <a:rPr lang="en-US" altLang="zh-CN" sz="2400" dirty="0"/>
              <a:t>for transmission networks with hundreds of buses the computational aspects of the method </a:t>
            </a:r>
            <a:r>
              <a:rPr lang="en-US" altLang="zh-CN" sz="2400" b="1" i="1" dirty="0"/>
              <a:t>demand</a:t>
            </a:r>
            <a:r>
              <a:rPr lang="en-US" altLang="zh-CN" sz="2400" dirty="0"/>
              <a:t> considerable computing capability and computing </a:t>
            </a:r>
            <a:r>
              <a:rPr lang="en-US" altLang="zh-CN" sz="2400" dirty="0" smtClean="0"/>
              <a:t>time</a:t>
            </a:r>
            <a:r>
              <a:rPr lang="en-US" altLang="zh-CN" sz="2400" dirty="0" smtClean="0">
                <a:solidFill>
                  <a:schemeClr val="accent1">
                    <a:lumMod val="75000"/>
                  </a:schemeClr>
                </a:solidFill>
              </a:rPr>
              <a:t>)</a:t>
            </a:r>
            <a:r>
              <a:rPr lang="en-US" altLang="zh-CN" sz="2400" dirty="0" smtClean="0"/>
              <a:t>. </a:t>
            </a:r>
            <a:endParaRPr lang="zh-CN" altLang="zh-CN" sz="2400" dirty="0"/>
          </a:p>
        </p:txBody>
      </p:sp>
      <p:sp>
        <p:nvSpPr>
          <p:cNvPr id="104864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9" name="TextBox 1048718"/>
          <p:cNvSpPr txBox="1"/>
          <p:nvPr/>
        </p:nvSpPr>
        <p:spPr>
          <a:xfrm>
            <a:off x="-10347" y="3219450"/>
            <a:ext cx="8654281" cy="1384995"/>
          </a:xfrm>
          <a:prstGeom prst="rect">
            <a:avLst/>
          </a:prstGeom>
        </p:spPr>
        <p:txBody>
          <a:bodyPr wrap="square" rtlCol="0">
            <a:spAutoFit/>
          </a:bodyPr>
          <a:lstStyle/>
          <a:p>
            <a:r>
              <a:rPr lang="zh-CN" sz="2800" dirty="0">
                <a:solidFill>
                  <a:srgbClr val="000000"/>
                </a:solidFill>
              </a:rPr>
              <a:t>虽然这种方法被公认为是准确和实用的，但事实上，对于具有数百条总线的传输网络，这种方法的</a:t>
            </a:r>
            <a:r>
              <a:rPr lang="zh-CN" sz="2800" dirty="0" smtClean="0">
                <a:solidFill>
                  <a:srgbClr val="000000"/>
                </a:solidFill>
              </a:rPr>
              <a:t>计算</a:t>
            </a:r>
            <a:r>
              <a:rPr lang="zh-CN" altLang="en-US" sz="2800" dirty="0" smtClean="0">
                <a:solidFill>
                  <a:srgbClr val="000000"/>
                </a:solidFill>
              </a:rPr>
              <a:t>模式</a:t>
            </a:r>
            <a:r>
              <a:rPr lang="zh-CN" sz="2800" dirty="0" smtClean="0">
                <a:solidFill>
                  <a:srgbClr val="000000"/>
                </a:solidFill>
              </a:rPr>
              <a:t>需要</a:t>
            </a:r>
            <a:r>
              <a:rPr lang="zh-CN" sz="2800" dirty="0">
                <a:solidFill>
                  <a:srgbClr val="000000"/>
                </a:solidFill>
              </a:rPr>
              <a:t>相当大的计算能力和计算时间。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41"/>
                                        </p:tgtEl>
                                        <p:attrNameLst>
                                          <p:attrName>style.visibility</p:attrName>
                                        </p:attrNameLst>
                                      </p:cBhvr>
                                      <p:to>
                                        <p:strVal val="visible"/>
                                      </p:to>
                                    </p:set>
                                    <p:animEffect transition="in" filter="fade">
                                      <p:cBhvr>
                                        <p:cTn id="7" dur="500"/>
                                        <p:tgtEl>
                                          <p:spTgt spid="1048641"/>
                                        </p:tgtEl>
                                      </p:cBhvr>
                                    </p:animEffect>
                                    <p:anim calcmode="lin" valueType="num">
                                      <p:cBhvr>
                                        <p:cTn id="8" dur="500" fill="hold"/>
                                        <p:tgtEl>
                                          <p:spTgt spid="1048641"/>
                                        </p:tgtEl>
                                        <p:attrNameLst>
                                          <p:attrName>ppt_x</p:attrName>
                                        </p:attrNameLst>
                                      </p:cBhvr>
                                      <p:tavLst>
                                        <p:tav tm="0">
                                          <p:val>
                                            <p:strVal val="#ppt_x"/>
                                          </p:val>
                                        </p:tav>
                                        <p:tav tm="100000">
                                          <p:val>
                                            <p:strVal val="#ppt_x"/>
                                          </p:val>
                                        </p:tav>
                                      </p:tavLst>
                                    </p:anim>
                                    <p:anim calcmode="lin" valueType="num">
                                      <p:cBhvr>
                                        <p:cTn id="9" dur="500" fill="hold"/>
                                        <p:tgtEl>
                                          <p:spTgt spid="104864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8"/>
                                        </p:tgtEl>
                                        <p:attrNameLst>
                                          <p:attrName>style.visibility</p:attrName>
                                        </p:attrNameLst>
                                      </p:cBhvr>
                                      <p:to>
                                        <p:strVal val="visible"/>
                                      </p:to>
                                    </p:set>
                                    <p:animEffect transition="in" filter="wipe(left)">
                                      <p:cBhvr>
                                        <p:cTn id="12" dur="500"/>
                                        <p:tgtEl>
                                          <p:spTgt spid="3145738"/>
                                        </p:tgtEl>
                                      </p:cBhvr>
                                    </p:animEffect>
                                  </p:childTnLst>
                                </p:cTn>
                              </p:par>
                              <p:par>
                                <p:cTn id="13" presetID="22" presetClass="entr" presetSubtype="8"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43"/>
                                        </p:tgtEl>
                                        <p:attrNameLst>
                                          <p:attrName>style.visibility</p:attrName>
                                        </p:attrNameLst>
                                      </p:cBhvr>
                                      <p:to>
                                        <p:strVal val="visible"/>
                                      </p:to>
                                    </p:set>
                                    <p:animEffect transition="in" filter="wipe(right)">
                                      <p:cBhvr>
                                        <p:cTn id="18" dur="500"/>
                                        <p:tgtEl>
                                          <p:spTgt spid="1048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p:bldP spid="10486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46"/>
          <p:cNvGrpSpPr/>
          <p:nvPr/>
        </p:nvGrpSpPr>
        <p:grpSpPr>
          <a:xfrm>
            <a:off x="0" y="284389"/>
            <a:ext cx="1692275" cy="529772"/>
            <a:chOff x="0" y="284389"/>
            <a:chExt cx="1692275" cy="529772"/>
          </a:xfrm>
        </p:grpSpPr>
        <p:sp>
          <p:nvSpPr>
            <p:cNvPr id="104864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9"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46" name="文本框 14"/>
          <p:cNvSpPr txBox="1"/>
          <p:nvPr/>
        </p:nvSpPr>
        <p:spPr>
          <a:xfrm>
            <a:off x="2663826" y="414051"/>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7" name="文本框 22"/>
          <p:cNvSpPr txBox="1"/>
          <p:nvPr/>
        </p:nvSpPr>
        <p:spPr>
          <a:xfrm>
            <a:off x="0" y="1079613"/>
            <a:ext cx="9144000" cy="1569660"/>
          </a:xfrm>
          <a:prstGeom prst="rect">
            <a:avLst/>
          </a:prstGeom>
          <a:noFill/>
        </p:spPr>
        <p:txBody>
          <a:bodyPr wrap="square" rtlCol="0">
            <a:spAutoFit/>
          </a:bodyPr>
          <a:lstStyle/>
          <a:p>
            <a:r>
              <a:rPr lang="en-US" altLang="zh-CN" sz="2400" dirty="0"/>
              <a:t>Consequently, efforts </a:t>
            </a:r>
            <a:r>
              <a:rPr lang="en-US" altLang="zh-CN" sz="2400" b="1" i="1" dirty="0">
                <a:effectLst>
                  <a:outerShdw blurRad="38100" dist="38100" dir="2700000" algn="tl">
                    <a:srgbClr val="000000">
                      <a:alpha val="43137"/>
                    </a:srgbClr>
                  </a:outerShdw>
                </a:effectLst>
              </a:rPr>
              <a:t>have been made</a:t>
            </a:r>
            <a:r>
              <a:rPr lang="en-US" altLang="zh-CN" sz="2400" dirty="0"/>
              <a:t> to uncover modified algorithms for solving the power flow equations accurately and quickly </a:t>
            </a:r>
            <a:r>
              <a:rPr lang="en-US" altLang="zh-CN" sz="2400" dirty="0">
                <a:solidFill>
                  <a:schemeClr val="accent1">
                    <a:lumMod val="75000"/>
                  </a:schemeClr>
                </a:solidFill>
              </a:rPr>
              <a:t>(</a:t>
            </a:r>
            <a:r>
              <a:rPr lang="en-US" altLang="zh-CN" sz="2400" dirty="0" smtClean="0"/>
              <a:t>but </a:t>
            </a:r>
            <a:r>
              <a:rPr lang="en-US" altLang="zh-CN" sz="2400" dirty="0" smtClean="0"/>
              <a:t>with much </a:t>
            </a:r>
            <a:r>
              <a:rPr lang="en-US" altLang="zh-CN" sz="2400" dirty="0"/>
              <a:t>less manipulation of </a:t>
            </a:r>
            <a:r>
              <a:rPr lang="en-US" altLang="zh-CN" sz="2400" dirty="0" smtClean="0"/>
              <a:t>matrices</a:t>
            </a:r>
            <a:r>
              <a:rPr lang="en-US" altLang="zh-CN" sz="2400" dirty="0" smtClean="0">
                <a:solidFill>
                  <a:schemeClr val="accent1">
                    <a:lumMod val="75000"/>
                  </a:schemeClr>
                </a:solidFill>
              </a:rPr>
              <a:t>)</a:t>
            </a:r>
            <a:r>
              <a:rPr lang="en-US" altLang="zh-CN" sz="2400" dirty="0" smtClean="0"/>
              <a:t>, </a:t>
            </a:r>
            <a:r>
              <a:rPr lang="en-US" altLang="zh-CN" sz="2400" dirty="0"/>
              <a:t>so that results </a:t>
            </a:r>
            <a:r>
              <a:rPr lang="en-US" altLang="zh-CN" sz="2400" b="1" i="1" dirty="0"/>
              <a:t>can be achieved</a:t>
            </a:r>
            <a:r>
              <a:rPr lang="en-US" altLang="zh-CN" sz="2400" dirty="0"/>
              <a:t> at more reasonable levels of computer power. </a:t>
            </a:r>
            <a:endParaRPr lang="zh-CN" altLang="zh-CN" sz="2400" dirty="0"/>
          </a:p>
        </p:txBody>
      </p:sp>
      <p:sp>
        <p:nvSpPr>
          <p:cNvPr id="104864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13</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20" name="TextBox 1048719"/>
          <p:cNvSpPr txBox="1"/>
          <p:nvPr/>
        </p:nvSpPr>
        <p:spPr>
          <a:xfrm>
            <a:off x="0" y="3214504"/>
            <a:ext cx="8895601" cy="1384995"/>
          </a:xfrm>
          <a:prstGeom prst="rect">
            <a:avLst/>
          </a:prstGeom>
        </p:spPr>
        <p:txBody>
          <a:bodyPr wrap="square" rtlCol="0">
            <a:spAutoFit/>
          </a:bodyPr>
          <a:lstStyle/>
          <a:p>
            <a:r>
              <a:rPr lang="zh-CN" altLang="zh-CN" sz="2800" dirty="0">
                <a:solidFill>
                  <a:srgbClr val="000000"/>
                </a:solidFill>
              </a:rPr>
              <a:t>但</a:t>
            </a:r>
            <a:r>
              <a:rPr lang="zh-CN" altLang="en-US" sz="2800" dirty="0">
                <a:solidFill>
                  <a:srgbClr val="000000"/>
                </a:solidFill>
              </a:rPr>
              <a:t>随着</a:t>
            </a:r>
            <a:r>
              <a:rPr lang="zh-CN" altLang="zh-CN" sz="2800" dirty="0">
                <a:solidFill>
                  <a:srgbClr val="000000"/>
                </a:solidFill>
              </a:rPr>
              <a:t>对矩阵的操作</a:t>
            </a:r>
            <a:r>
              <a:rPr lang="zh-CN" altLang="en-US" sz="2800" dirty="0">
                <a:solidFill>
                  <a:srgbClr val="000000"/>
                </a:solidFill>
              </a:rPr>
              <a:t>越来越</a:t>
            </a:r>
            <a:r>
              <a:rPr lang="zh-CN" altLang="en-US" sz="2800" dirty="0" smtClean="0">
                <a:solidFill>
                  <a:srgbClr val="000000"/>
                </a:solidFill>
              </a:rPr>
              <a:t>少</a:t>
            </a:r>
            <a:r>
              <a:rPr lang="zh-CN" sz="2800" dirty="0" smtClean="0">
                <a:solidFill>
                  <a:srgbClr val="000000"/>
                </a:solidFill>
              </a:rPr>
              <a:t>，人们</a:t>
            </a:r>
            <a:r>
              <a:rPr lang="zh-CN" altLang="en-US" sz="2800" dirty="0">
                <a:solidFill>
                  <a:srgbClr val="000000"/>
                </a:solidFill>
              </a:rPr>
              <a:t>已经</a:t>
            </a:r>
            <a:r>
              <a:rPr lang="zh-CN" sz="2800" dirty="0" smtClean="0">
                <a:solidFill>
                  <a:srgbClr val="000000"/>
                </a:solidFill>
              </a:rPr>
              <a:t>努力</a:t>
            </a:r>
            <a:r>
              <a:rPr lang="zh-CN" sz="2800" dirty="0">
                <a:solidFill>
                  <a:srgbClr val="000000"/>
                </a:solidFill>
              </a:rPr>
              <a:t>探索</a:t>
            </a:r>
            <a:r>
              <a:rPr lang="zh-CN" sz="2800" dirty="0" smtClean="0">
                <a:solidFill>
                  <a:srgbClr val="000000"/>
                </a:solidFill>
              </a:rPr>
              <a:t>出</a:t>
            </a:r>
            <a:r>
              <a:rPr lang="zh-CN" altLang="en-US" sz="2800" dirty="0" smtClean="0">
                <a:solidFill>
                  <a:srgbClr val="000000"/>
                </a:solidFill>
              </a:rPr>
              <a:t>了更</a:t>
            </a:r>
            <a:r>
              <a:rPr lang="zh-CN" sz="2800" dirty="0" smtClean="0">
                <a:solidFill>
                  <a:srgbClr val="000000"/>
                </a:solidFill>
              </a:rPr>
              <a:t>精确</a:t>
            </a:r>
            <a:r>
              <a:rPr lang="zh-CN" sz="2800" dirty="0">
                <a:solidFill>
                  <a:srgbClr val="000000"/>
                </a:solidFill>
              </a:rPr>
              <a:t>、快速地</a:t>
            </a:r>
            <a:r>
              <a:rPr lang="zh-CN" sz="2800" dirty="0" smtClean="0">
                <a:solidFill>
                  <a:srgbClr val="000000"/>
                </a:solidFill>
              </a:rPr>
              <a:t>求解</a:t>
            </a:r>
            <a:r>
              <a:rPr lang="zh-CN" altLang="en-US" sz="2800" dirty="0" smtClean="0">
                <a:solidFill>
                  <a:srgbClr val="000000"/>
                </a:solidFill>
              </a:rPr>
              <a:t>电力</a:t>
            </a:r>
            <a:r>
              <a:rPr lang="zh-CN" sz="2800" dirty="0" smtClean="0">
                <a:solidFill>
                  <a:srgbClr val="000000"/>
                </a:solidFill>
              </a:rPr>
              <a:t>潮流</a:t>
            </a:r>
            <a:r>
              <a:rPr lang="zh-CN" sz="2800" dirty="0">
                <a:solidFill>
                  <a:srgbClr val="000000"/>
                </a:solidFill>
              </a:rPr>
              <a:t>方程的改进算法</a:t>
            </a:r>
            <a:r>
              <a:rPr lang="zh-CN" sz="2800" dirty="0" smtClean="0">
                <a:solidFill>
                  <a:srgbClr val="000000"/>
                </a:solidFill>
              </a:rPr>
              <a:t>，</a:t>
            </a:r>
            <a:r>
              <a:rPr lang="zh-CN" altLang="en-US" sz="2800" dirty="0" smtClean="0">
                <a:solidFill>
                  <a:srgbClr val="000000"/>
                </a:solidFill>
              </a:rPr>
              <a:t>因此能</a:t>
            </a:r>
            <a:r>
              <a:rPr lang="zh-CN" sz="2800" dirty="0" smtClean="0">
                <a:solidFill>
                  <a:srgbClr val="000000"/>
                </a:solidFill>
              </a:rPr>
              <a:t>在</a:t>
            </a:r>
            <a:r>
              <a:rPr lang="zh-CN" sz="2800" dirty="0">
                <a:solidFill>
                  <a:srgbClr val="000000"/>
                </a:solidFill>
              </a:rPr>
              <a:t>更合理的</a:t>
            </a:r>
            <a:r>
              <a:rPr lang="zh-CN" sz="2800" dirty="0" smtClean="0">
                <a:solidFill>
                  <a:srgbClr val="000000"/>
                </a:solidFill>
              </a:rPr>
              <a:t>计算机</a:t>
            </a:r>
            <a:r>
              <a:rPr lang="zh-CN" altLang="en-US" sz="2800" dirty="0" smtClean="0">
                <a:solidFill>
                  <a:srgbClr val="000000"/>
                </a:solidFill>
              </a:rPr>
              <a:t>性能</a:t>
            </a:r>
            <a:r>
              <a:rPr lang="zh-CN" sz="2800" dirty="0" smtClean="0">
                <a:solidFill>
                  <a:srgbClr val="000000"/>
                </a:solidFill>
              </a:rPr>
              <a:t>水平</a:t>
            </a:r>
            <a:r>
              <a:rPr lang="zh-CN" sz="2800" dirty="0">
                <a:solidFill>
                  <a:srgbClr val="000000"/>
                </a:solidFill>
              </a:rPr>
              <a:t>上获得结果。</a:t>
            </a:r>
          </a:p>
        </p:txBody>
      </p:sp>
      <p:sp>
        <p:nvSpPr>
          <p:cNvPr id="2" name="TextBox 1"/>
          <p:cNvSpPr txBox="1"/>
          <p:nvPr/>
        </p:nvSpPr>
        <p:spPr>
          <a:xfrm>
            <a:off x="629174" y="5142451"/>
            <a:ext cx="3106941" cy="369332"/>
          </a:xfrm>
          <a:prstGeom prst="rect">
            <a:avLst/>
          </a:prstGeom>
          <a:noFill/>
        </p:spPr>
        <p:txBody>
          <a:bodyPr wrap="none" rtlCol="0">
            <a:spAutoFit/>
          </a:bodyPr>
          <a:lstStyle/>
          <a:p>
            <a:r>
              <a:rPr lang="en-US" altLang="zh-CN" dirty="0"/>
              <a:t>modified </a:t>
            </a:r>
            <a:r>
              <a:rPr lang="en-US" altLang="zh-CN" dirty="0" smtClean="0"/>
              <a:t>algorithms  </a:t>
            </a:r>
            <a:r>
              <a:rPr lang="zh-CN" altLang="en-US" dirty="0" smtClean="0"/>
              <a:t>改进算法</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46"/>
                                        </p:tgtEl>
                                        <p:attrNameLst>
                                          <p:attrName>style.visibility</p:attrName>
                                        </p:attrNameLst>
                                      </p:cBhvr>
                                      <p:to>
                                        <p:strVal val="visible"/>
                                      </p:to>
                                    </p:set>
                                    <p:animEffect transition="in" filter="fade">
                                      <p:cBhvr>
                                        <p:cTn id="7" dur="500"/>
                                        <p:tgtEl>
                                          <p:spTgt spid="1048646"/>
                                        </p:tgtEl>
                                      </p:cBhvr>
                                    </p:animEffect>
                                    <p:anim calcmode="lin" valueType="num">
                                      <p:cBhvr>
                                        <p:cTn id="8" dur="500" fill="hold"/>
                                        <p:tgtEl>
                                          <p:spTgt spid="1048646"/>
                                        </p:tgtEl>
                                        <p:attrNameLst>
                                          <p:attrName>ppt_x</p:attrName>
                                        </p:attrNameLst>
                                      </p:cBhvr>
                                      <p:tavLst>
                                        <p:tav tm="0">
                                          <p:val>
                                            <p:strVal val="#ppt_x"/>
                                          </p:val>
                                        </p:tav>
                                        <p:tav tm="100000">
                                          <p:val>
                                            <p:strVal val="#ppt_x"/>
                                          </p:val>
                                        </p:tav>
                                      </p:tavLst>
                                    </p:anim>
                                    <p:anim calcmode="lin" valueType="num">
                                      <p:cBhvr>
                                        <p:cTn id="9" dur="500" fill="hold"/>
                                        <p:tgtEl>
                                          <p:spTgt spid="104864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9"/>
                                        </p:tgtEl>
                                        <p:attrNameLst>
                                          <p:attrName>style.visibility</p:attrName>
                                        </p:attrNameLst>
                                      </p:cBhvr>
                                      <p:to>
                                        <p:strVal val="visible"/>
                                      </p:to>
                                    </p:set>
                                    <p:animEffect transition="in" filter="wipe(left)">
                                      <p:cBhvr>
                                        <p:cTn id="12" dur="500"/>
                                        <p:tgtEl>
                                          <p:spTgt spid="3145739"/>
                                        </p:tgtEl>
                                      </p:cBhvr>
                                    </p:animEffect>
                                  </p:childTnLst>
                                </p:cTn>
                              </p:par>
                              <p:par>
                                <p:cTn id="13" presetID="2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48"/>
                                        </p:tgtEl>
                                        <p:attrNameLst>
                                          <p:attrName>style.visibility</p:attrName>
                                        </p:attrNameLst>
                                      </p:cBhvr>
                                      <p:to>
                                        <p:strVal val="visible"/>
                                      </p:to>
                                    </p:set>
                                    <p:animEffect transition="in" filter="wipe(right)">
                                      <p:cBhvr>
                                        <p:cTn id="18" dur="500"/>
                                        <p:tgtEl>
                                          <p:spTgt spid="104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p:bldP spid="10486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46"/>
          <p:cNvGrpSpPr/>
          <p:nvPr/>
        </p:nvGrpSpPr>
        <p:grpSpPr>
          <a:xfrm>
            <a:off x="0" y="284389"/>
            <a:ext cx="1692275" cy="529772"/>
            <a:chOff x="0" y="284389"/>
            <a:chExt cx="1692275" cy="529772"/>
          </a:xfrm>
        </p:grpSpPr>
        <p:sp>
          <p:nvSpPr>
            <p:cNvPr id="104864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40"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5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2" name="文本框 22"/>
          <p:cNvSpPr txBox="1"/>
          <p:nvPr/>
        </p:nvSpPr>
        <p:spPr>
          <a:xfrm>
            <a:off x="301554" y="1076245"/>
            <a:ext cx="8540885" cy="1569660"/>
          </a:xfrm>
          <a:prstGeom prst="rect">
            <a:avLst/>
          </a:prstGeom>
          <a:noFill/>
        </p:spPr>
        <p:txBody>
          <a:bodyPr wrap="square" rtlCol="0">
            <a:spAutoFit/>
          </a:bodyPr>
          <a:lstStyle/>
          <a:p>
            <a:pPr indent="457200" algn="just"/>
            <a:r>
              <a:rPr lang="en-US" altLang="zh-CN" sz="2400" dirty="0"/>
              <a:t>The fast de-coupled method </a:t>
            </a:r>
            <a:r>
              <a:rPr lang="en-US" altLang="zh-CN" sz="2400" b="1" i="1" dirty="0">
                <a:effectLst>
                  <a:outerShdw blurRad="38100" dist="38100" dir="2700000" algn="tl">
                    <a:srgbClr val="000000">
                      <a:alpha val="43137"/>
                    </a:srgbClr>
                  </a:outerShdw>
                </a:effectLst>
              </a:rPr>
              <a:t>offers</a:t>
            </a:r>
            <a:r>
              <a:rPr lang="en-US" altLang="zh-CN" sz="2400" dirty="0"/>
              <a:t> these features. Although in some cases Newton-Raphson method </a:t>
            </a:r>
            <a:r>
              <a:rPr lang="en-US" altLang="zh-CN" sz="2400" b="1" i="1" dirty="0">
                <a:effectLst>
                  <a:outerShdw blurRad="38100" dist="38100" dir="2700000" algn="tl">
                    <a:srgbClr val="000000">
                      <a:alpha val="43137"/>
                    </a:srgbClr>
                  </a:outerShdw>
                </a:effectLst>
              </a:rPr>
              <a:t>can get</a:t>
            </a:r>
            <a:r>
              <a:rPr lang="en-US" altLang="zh-CN" sz="2400" dirty="0"/>
              <a:t> the results but the fast de-coupled method </a:t>
            </a:r>
            <a:r>
              <a:rPr lang="en-US" altLang="zh-CN" sz="2400" b="1" i="1" dirty="0">
                <a:effectLst>
                  <a:outerShdw blurRad="38100" dist="38100" dir="2700000" algn="tl">
                    <a:srgbClr val="000000">
                      <a:alpha val="43137"/>
                    </a:srgbClr>
                  </a:outerShdw>
                </a:effectLst>
              </a:rPr>
              <a:t>fails</a:t>
            </a:r>
            <a:r>
              <a:rPr lang="en-US" altLang="zh-CN" sz="2400" dirty="0"/>
              <a:t> to converge, it does demand much less computing time and computer capacity. </a:t>
            </a:r>
            <a:endParaRPr lang="zh-CN" altLang="zh-CN" sz="2400" dirty="0"/>
          </a:p>
        </p:txBody>
      </p:sp>
      <p:sp>
        <p:nvSpPr>
          <p:cNvPr id="104865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14</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21" name="TextBox 1048720"/>
          <p:cNvSpPr txBox="1"/>
          <p:nvPr/>
        </p:nvSpPr>
        <p:spPr>
          <a:xfrm>
            <a:off x="340020" y="3219450"/>
            <a:ext cx="8247681" cy="1815882"/>
          </a:xfrm>
          <a:prstGeom prst="rect">
            <a:avLst/>
          </a:prstGeom>
        </p:spPr>
        <p:txBody>
          <a:bodyPr wrap="square" rtlCol="0">
            <a:spAutoFit/>
          </a:bodyPr>
          <a:lstStyle/>
          <a:p>
            <a:r>
              <a:rPr lang="zh-CN" sz="2800" dirty="0">
                <a:solidFill>
                  <a:srgbClr val="000000"/>
                </a:solidFill>
              </a:rPr>
              <a:t>快速去耦合方法提供了这些特性。虽然在某些情况下，牛顿-拉斐逊方法可以得到结果，但快速去耦合方法不能收敛</a:t>
            </a:r>
            <a:r>
              <a:rPr lang="zh-CN" sz="2800" dirty="0" smtClean="0">
                <a:solidFill>
                  <a:srgbClr val="000000"/>
                </a:solidFill>
              </a:rPr>
              <a:t>，</a:t>
            </a:r>
            <a:r>
              <a:rPr lang="zh-CN" altLang="en-US" sz="2800" dirty="0" smtClean="0">
                <a:solidFill>
                  <a:srgbClr val="000000"/>
                </a:solidFill>
              </a:rPr>
              <a:t>尽管</a:t>
            </a:r>
            <a:r>
              <a:rPr lang="zh-CN" sz="2800" dirty="0" smtClean="0">
                <a:solidFill>
                  <a:srgbClr val="000000"/>
                </a:solidFill>
              </a:rPr>
              <a:t>它</a:t>
            </a:r>
            <a:r>
              <a:rPr lang="zh-CN" sz="2800" dirty="0">
                <a:solidFill>
                  <a:srgbClr val="000000"/>
                </a:solidFill>
              </a:rPr>
              <a:t>对计算时间和计算机容量的要求要小得多。</a:t>
            </a:r>
          </a:p>
        </p:txBody>
      </p:sp>
      <p:sp>
        <p:nvSpPr>
          <p:cNvPr id="2" name="TextBox 1"/>
          <p:cNvSpPr txBox="1"/>
          <p:nvPr/>
        </p:nvSpPr>
        <p:spPr>
          <a:xfrm>
            <a:off x="340020" y="5276675"/>
            <a:ext cx="3068725" cy="523220"/>
          </a:xfrm>
          <a:prstGeom prst="rect">
            <a:avLst/>
          </a:prstGeom>
          <a:noFill/>
        </p:spPr>
        <p:txBody>
          <a:bodyPr wrap="none" rtlCol="0">
            <a:spAutoFit/>
          </a:bodyPr>
          <a:lstStyle/>
          <a:p>
            <a:r>
              <a:rPr lang="en-US" altLang="zh-CN" sz="2800" dirty="0" smtClean="0"/>
              <a:t>de-coupled  </a:t>
            </a:r>
            <a:r>
              <a:rPr lang="zh-CN" altLang="en-US" sz="2800" dirty="0" smtClean="0"/>
              <a:t>去耦合</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51"/>
                                        </p:tgtEl>
                                        <p:attrNameLst>
                                          <p:attrName>style.visibility</p:attrName>
                                        </p:attrNameLst>
                                      </p:cBhvr>
                                      <p:to>
                                        <p:strVal val="visible"/>
                                      </p:to>
                                    </p:set>
                                    <p:animEffect transition="in" filter="fade">
                                      <p:cBhvr>
                                        <p:cTn id="7" dur="500"/>
                                        <p:tgtEl>
                                          <p:spTgt spid="1048651"/>
                                        </p:tgtEl>
                                      </p:cBhvr>
                                    </p:animEffect>
                                    <p:anim calcmode="lin" valueType="num">
                                      <p:cBhvr>
                                        <p:cTn id="8" dur="500" fill="hold"/>
                                        <p:tgtEl>
                                          <p:spTgt spid="1048651"/>
                                        </p:tgtEl>
                                        <p:attrNameLst>
                                          <p:attrName>ppt_x</p:attrName>
                                        </p:attrNameLst>
                                      </p:cBhvr>
                                      <p:tavLst>
                                        <p:tav tm="0">
                                          <p:val>
                                            <p:strVal val="#ppt_x"/>
                                          </p:val>
                                        </p:tav>
                                        <p:tav tm="100000">
                                          <p:val>
                                            <p:strVal val="#ppt_x"/>
                                          </p:val>
                                        </p:tav>
                                      </p:tavLst>
                                    </p:anim>
                                    <p:anim calcmode="lin" valueType="num">
                                      <p:cBhvr>
                                        <p:cTn id="9" dur="500" fill="hold"/>
                                        <p:tgtEl>
                                          <p:spTgt spid="104865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40"/>
                                        </p:tgtEl>
                                        <p:attrNameLst>
                                          <p:attrName>style.visibility</p:attrName>
                                        </p:attrNameLst>
                                      </p:cBhvr>
                                      <p:to>
                                        <p:strVal val="visible"/>
                                      </p:to>
                                    </p:set>
                                    <p:animEffect transition="in" filter="wipe(left)">
                                      <p:cBhvr>
                                        <p:cTn id="12" dur="500"/>
                                        <p:tgtEl>
                                          <p:spTgt spid="3145740"/>
                                        </p:tgtEl>
                                      </p:cBhvr>
                                    </p:animEffect>
                                  </p:childTnLst>
                                </p:cTn>
                              </p:par>
                              <p:par>
                                <p:cTn id="13" presetID="22" presetClass="entr" presetSubtype="8"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53"/>
                                        </p:tgtEl>
                                        <p:attrNameLst>
                                          <p:attrName>style.visibility</p:attrName>
                                        </p:attrNameLst>
                                      </p:cBhvr>
                                      <p:to>
                                        <p:strVal val="visible"/>
                                      </p:to>
                                    </p:set>
                                    <p:animEffect transition="in" filter="wipe(right)">
                                      <p:cBhvr>
                                        <p:cTn id="18" dur="500"/>
                                        <p:tgtEl>
                                          <p:spTgt spid="104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4"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655" name="文本框 6"/>
          <p:cNvSpPr txBox="1"/>
          <p:nvPr/>
        </p:nvSpPr>
        <p:spPr>
          <a:xfrm>
            <a:off x="1905000" y="27211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6" name="文本框 32"/>
          <p:cNvSpPr txBox="1"/>
          <p:nvPr/>
        </p:nvSpPr>
        <p:spPr>
          <a:xfrm>
            <a:off x="1905000" y="3429000"/>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cxnSp>
        <p:nvCxnSpPr>
          <p:cNvPr id="3145741" name="直接连接符 34"/>
          <p:cNvCxnSpPr>
            <a:cxnSpLocks/>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097155" name="图片 43"/>
          <p:cNvPicPr>
            <a:picLocks noChangeAspect="1"/>
          </p:cNvPicPr>
          <p:nvPr/>
        </p:nvPicPr>
        <p:blipFill>
          <a:blip r:embed="rId2"/>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2097156" name="图片 42"/>
          <p:cNvPicPr>
            <a:picLocks noChangeAspect="1"/>
          </p:cNvPicPr>
          <p:nvPr/>
        </p:nvPicPr>
        <p:blipFill>
          <a:blip r:embed="rId2"/>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8654"/>
                                        </p:tgtEl>
                                        <p:attrNameLst>
                                          <p:attrName>style.visibility</p:attrName>
                                        </p:attrNameLst>
                                      </p:cBhvr>
                                      <p:to>
                                        <p:strVal val="visible"/>
                                      </p:to>
                                    </p:set>
                                    <p:animEffect transition="in" filter="wipe(left)">
                                      <p:cBhvr>
                                        <p:cTn id="7" dur="500"/>
                                        <p:tgtEl>
                                          <p:spTgt spid="1048654"/>
                                        </p:tgtEl>
                                      </p:cBhvr>
                                    </p:animEffect>
                                  </p:childTnLst>
                                </p:cTn>
                              </p:par>
                              <p:par>
                                <p:cTn id="8" presetID="10" presetClass="entr" presetSubtype="0" fill="hold" nodeType="withEffect">
                                  <p:stCondLst>
                                    <p:cond delay="0"/>
                                  </p:stCondLst>
                                  <p:childTnLst>
                                    <p:set>
                                      <p:cBhvr>
                                        <p:cTn id="9" dur="1" fill="hold">
                                          <p:stCondLst>
                                            <p:cond delay="0"/>
                                          </p:stCondLst>
                                        </p:cTn>
                                        <p:tgtEl>
                                          <p:spTgt spid="2097155"/>
                                        </p:tgtEl>
                                        <p:attrNameLst>
                                          <p:attrName>style.visibility</p:attrName>
                                        </p:attrNameLst>
                                      </p:cBhvr>
                                      <p:to>
                                        <p:strVal val="visible"/>
                                      </p:to>
                                    </p:set>
                                    <p:animEffect transition="in" filter="fade">
                                      <p:cBhvr>
                                        <p:cTn id="10" dur="500"/>
                                        <p:tgtEl>
                                          <p:spTgt spid="2097155"/>
                                        </p:tgtEl>
                                      </p:cBhvr>
                                    </p:animEffect>
                                  </p:childTnLst>
                                </p:cTn>
                              </p:par>
                              <p:par>
                                <p:cTn id="11" presetID="10" presetClass="entr" presetSubtype="0" fill="hold" nodeType="withEffect">
                                  <p:stCondLst>
                                    <p:cond delay="0"/>
                                  </p:stCondLst>
                                  <p:childTnLst>
                                    <p:set>
                                      <p:cBhvr>
                                        <p:cTn id="12" dur="1" fill="hold">
                                          <p:stCondLst>
                                            <p:cond delay="0"/>
                                          </p:stCondLst>
                                        </p:cTn>
                                        <p:tgtEl>
                                          <p:spTgt spid="2097156"/>
                                        </p:tgtEl>
                                        <p:attrNameLst>
                                          <p:attrName>style.visibility</p:attrName>
                                        </p:attrNameLst>
                                      </p:cBhvr>
                                      <p:to>
                                        <p:strVal val="visible"/>
                                      </p:to>
                                    </p:set>
                                    <p:animEffect transition="in" filter="fade">
                                      <p:cBhvr>
                                        <p:cTn id="13" dur="500"/>
                                        <p:tgtEl>
                                          <p:spTgt spid="2097156"/>
                                        </p:tgtEl>
                                      </p:cBhvr>
                                    </p:animEffect>
                                  </p:childTnLst>
                                </p:cTn>
                              </p:par>
                              <p:par>
                                <p:cTn id="14" presetID="22" presetClass="entr" presetSubtype="2" fill="hold" nodeType="withEffect">
                                  <p:stCondLst>
                                    <p:cond delay="250"/>
                                  </p:stCondLst>
                                  <p:childTnLst>
                                    <p:set>
                                      <p:cBhvr>
                                        <p:cTn id="15" dur="1" fill="hold">
                                          <p:stCondLst>
                                            <p:cond delay="0"/>
                                          </p:stCondLst>
                                        </p:cTn>
                                        <p:tgtEl>
                                          <p:spTgt spid="3145741"/>
                                        </p:tgtEl>
                                        <p:attrNameLst>
                                          <p:attrName>style.visibility</p:attrName>
                                        </p:attrNameLst>
                                      </p:cBhvr>
                                      <p:to>
                                        <p:strVal val="visible"/>
                                      </p:to>
                                    </p:set>
                                    <p:animEffect transition="in" filter="wipe(right)">
                                      <p:cBhvr>
                                        <p:cTn id="16" dur="500"/>
                                        <p:tgtEl>
                                          <p:spTgt spid="3145741"/>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1048655"/>
                                        </p:tgtEl>
                                        <p:attrNameLst>
                                          <p:attrName>style.visibility</p:attrName>
                                        </p:attrNameLst>
                                      </p:cBhvr>
                                      <p:to>
                                        <p:strVal val="visible"/>
                                      </p:to>
                                    </p:set>
                                    <p:animEffect transition="in" filter="fade">
                                      <p:cBhvr>
                                        <p:cTn id="19" dur="500"/>
                                        <p:tgtEl>
                                          <p:spTgt spid="1048655"/>
                                        </p:tgtEl>
                                      </p:cBhvr>
                                    </p:animEffect>
                                    <p:anim calcmode="lin" valueType="num">
                                      <p:cBhvr>
                                        <p:cTn id="20" dur="500" fill="hold"/>
                                        <p:tgtEl>
                                          <p:spTgt spid="1048655"/>
                                        </p:tgtEl>
                                        <p:attrNameLst>
                                          <p:attrName>ppt_x</p:attrName>
                                        </p:attrNameLst>
                                      </p:cBhvr>
                                      <p:tavLst>
                                        <p:tav tm="0">
                                          <p:val>
                                            <p:strVal val="#ppt_x"/>
                                          </p:val>
                                        </p:tav>
                                        <p:tav tm="100000">
                                          <p:val>
                                            <p:strVal val="#ppt_x"/>
                                          </p:val>
                                        </p:tav>
                                      </p:tavLst>
                                    </p:anim>
                                    <p:anim calcmode="lin" valueType="num">
                                      <p:cBhvr>
                                        <p:cTn id="21" dur="500" fill="hold"/>
                                        <p:tgtEl>
                                          <p:spTgt spid="1048655"/>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1048656"/>
                                        </p:tgtEl>
                                        <p:attrNameLst>
                                          <p:attrName>style.visibility</p:attrName>
                                        </p:attrNameLst>
                                      </p:cBhvr>
                                      <p:to>
                                        <p:strVal val="visible"/>
                                      </p:to>
                                    </p:set>
                                    <p:animEffect transition="in" filter="fade">
                                      <p:cBhvr>
                                        <p:cTn id="24" dur="500"/>
                                        <p:tgtEl>
                                          <p:spTgt spid="1048656"/>
                                        </p:tgtEl>
                                      </p:cBhvr>
                                    </p:animEffect>
                                    <p:anim calcmode="lin" valueType="num">
                                      <p:cBhvr>
                                        <p:cTn id="25" dur="500" fill="hold"/>
                                        <p:tgtEl>
                                          <p:spTgt spid="1048656"/>
                                        </p:tgtEl>
                                        <p:attrNameLst>
                                          <p:attrName>ppt_x</p:attrName>
                                        </p:attrNameLst>
                                      </p:cBhvr>
                                      <p:tavLst>
                                        <p:tav tm="0">
                                          <p:val>
                                            <p:strVal val="#ppt_x"/>
                                          </p:val>
                                        </p:tav>
                                        <p:tav tm="100000">
                                          <p:val>
                                            <p:strVal val="#ppt_x"/>
                                          </p:val>
                                        </p:tav>
                                      </p:tavLst>
                                    </p:anim>
                                    <p:anim calcmode="lin" valueType="num">
                                      <p:cBhvr>
                                        <p:cTn id="26" dur="500" fill="hold"/>
                                        <p:tgtEl>
                                          <p:spTgt spid="1048656"/>
                                        </p:tgtEl>
                                        <p:attrNameLst>
                                          <p:attrName>ppt_y</p:attrName>
                                        </p:attrNameLst>
                                      </p:cBhvr>
                                      <p:tavLst>
                                        <p:tav tm="0">
                                          <p:val>
                                            <p:strVal val="#ppt_y-.1"/>
                                          </p:val>
                                        </p:tav>
                                        <p:tav tm="100000">
                                          <p:val>
                                            <p:strVal val="#ppt_y"/>
                                          </p:val>
                                        </p:tav>
                                      </p:tavLst>
                                    </p:anim>
                                  </p:childTnLst>
                                </p:cTn>
                              </p:par>
                              <p:par>
                                <p:cTn id="27" presetID="42" presetClass="path" presetSubtype="0" accel="50000" decel="50000" fill="hold" nodeType="withEffect">
                                  <p:stCondLst>
                                    <p:cond delay="750"/>
                                  </p:stCondLst>
                                  <p:childTnLst>
                                    <p:animMotion origin="layout" path="M 2.22222E-6 3.7037E-7 L 0.00208 -0.00394 " pathEditMode="relative" rAng="0" ptsTypes="AA">
                                      <p:cBhvr>
                                        <p:cTn id="28" dur="1000" fill="hold"/>
                                        <p:tgtEl>
                                          <p:spTgt spid="2097156"/>
                                        </p:tgtEl>
                                        <p:attrNameLst>
                                          <p:attrName>ppt_x</p:attrName>
                                          <p:attrName>ppt_y</p:attrName>
                                        </p:attrNameLst>
                                      </p:cBhvr>
                                      <p:rCtr x="10400" y="-20800"/>
                                    </p:animMotion>
                                  </p:childTnLst>
                                </p:cTn>
                              </p:par>
                              <p:par>
                                <p:cTn id="29" presetID="42" presetClass="path" presetSubtype="0" accel="50000" decel="50000" fill="hold" nodeType="withEffect">
                                  <p:stCondLst>
                                    <p:cond delay="750"/>
                                  </p:stCondLst>
                                  <p:childTnLst>
                                    <p:animMotion origin="layout" path="M -2.77778E-6 -3.33333E-6 L -0.00521 0.0044 " pathEditMode="relative" rAng="0" ptsTypes="AA">
                                      <p:cBhvr>
                                        <p:cTn id="30" dur="1000" fill="hold"/>
                                        <p:tgtEl>
                                          <p:spTgt spid="2097155"/>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4" grpId="0" animBg="1"/>
      <p:bldP spid="1048655" grpId="0"/>
      <p:bldP spid="104865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 name="组合 46"/>
          <p:cNvGrpSpPr/>
          <p:nvPr/>
        </p:nvGrpSpPr>
        <p:grpSpPr>
          <a:xfrm>
            <a:off x="0" y="284389"/>
            <a:ext cx="1692275" cy="529772"/>
            <a:chOff x="0" y="284389"/>
            <a:chExt cx="1692275" cy="529772"/>
          </a:xfrm>
        </p:grpSpPr>
        <p:sp>
          <p:nvSpPr>
            <p:cNvPr id="1048581"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048582"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583" name="矩形 42"/>
          <p:cNvSpPr/>
          <p:nvPr/>
        </p:nvSpPr>
        <p:spPr>
          <a:xfrm>
            <a:off x="444603" y="1417739"/>
            <a:ext cx="8699397" cy="23759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 </a:t>
            </a:r>
          </a:p>
          <a:p>
            <a:pPr algn="ctr"/>
            <a:r>
              <a:rPr lang="en-US" altLang="zh-CN" sz="4800" dirty="0"/>
              <a:t>Methods of Solution </a:t>
            </a:r>
            <a:endPar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583"/>
                                        </p:tgtEl>
                                        <p:attrNameLst>
                                          <p:attrName>style.visibility</p:attrName>
                                        </p:attrNameLst>
                                      </p:cBhvr>
                                      <p:to>
                                        <p:strVal val="visible"/>
                                      </p:to>
                                    </p:set>
                                    <p:animEffect transition="in" filter="fade">
                                      <p:cBhvr>
                                        <p:cTn id="10" dur="500"/>
                                        <p:tgtEl>
                                          <p:spTgt spid="1048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46"/>
          <p:cNvGrpSpPr/>
          <p:nvPr/>
        </p:nvGrpSpPr>
        <p:grpSpPr>
          <a:xfrm>
            <a:off x="0" y="284389"/>
            <a:ext cx="1692275" cy="529772"/>
            <a:chOff x="0" y="284389"/>
            <a:chExt cx="1692275" cy="529772"/>
          </a:xfrm>
        </p:grpSpPr>
        <p:sp>
          <p:nvSpPr>
            <p:cNvPr id="104858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8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586"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05E2559D-B16F-4A69-A7DD-3D85F6EC7D9F}" type="slidenum">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28"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587"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88" name="文本框 22"/>
          <p:cNvSpPr txBox="1"/>
          <p:nvPr/>
        </p:nvSpPr>
        <p:spPr>
          <a:xfrm>
            <a:off x="130243" y="940181"/>
            <a:ext cx="5549340" cy="584775"/>
          </a:xfrm>
          <a:prstGeom prst="rect">
            <a:avLst/>
          </a:prstGeom>
          <a:noFill/>
        </p:spPr>
        <p:txBody>
          <a:bodyPr wrap="square" rtlCol="0">
            <a:spAutoFit/>
          </a:bodyPr>
          <a:lstStyle/>
          <a:p>
            <a:r>
              <a:rPr lang="en-US" altLang="zh-CN" sz="3200" dirty="0"/>
              <a:t>4-3 Methods of Solution </a:t>
            </a:r>
            <a:endParaRPr lang="zh-CN" altLang="zh-CN" sz="3200" dirty="0"/>
          </a:p>
        </p:txBody>
      </p:sp>
      <p:sp>
        <p:nvSpPr>
          <p:cNvPr id="1048589" name="文本框 22"/>
          <p:cNvSpPr txBox="1"/>
          <p:nvPr/>
        </p:nvSpPr>
        <p:spPr>
          <a:xfrm>
            <a:off x="229798" y="1409350"/>
            <a:ext cx="8607550" cy="1938992"/>
          </a:xfrm>
          <a:prstGeom prst="rect">
            <a:avLst/>
          </a:prstGeom>
          <a:noFill/>
        </p:spPr>
        <p:txBody>
          <a:bodyPr wrap="square" rtlCol="0">
            <a:spAutoFit/>
          </a:bodyPr>
          <a:lstStyle/>
          <a:p>
            <a:pPr indent="457200" algn="just">
              <a:lnSpc>
                <a:spcPct val="125000"/>
              </a:lnSpc>
            </a:pPr>
            <a:r>
              <a:rPr lang="en-US" altLang="zh-CN" sz="2400" dirty="0"/>
              <a:t>Iterative techniques </a:t>
            </a:r>
            <a:r>
              <a:rPr lang="en-US" altLang="zh-CN" sz="2400" b="1" i="1" dirty="0">
                <a:effectLst>
                  <a:outerShdw blurRad="38100" dist="38100" dir="2700000" algn="tl">
                    <a:srgbClr val="000000">
                      <a:alpha val="43137"/>
                    </a:srgbClr>
                  </a:outerShdw>
                </a:effectLst>
              </a:rPr>
              <a:t>will probably remain</a:t>
            </a:r>
            <a:r>
              <a:rPr lang="en-US" altLang="zh-CN" sz="2400" b="1" i="1" dirty="0"/>
              <a:t> </a:t>
            </a:r>
            <a:r>
              <a:rPr lang="en-US" altLang="zh-CN" sz="2400" dirty="0"/>
              <a:t>the only way </a:t>
            </a:r>
            <a:r>
              <a:rPr lang="en-US" altLang="zh-CN" sz="2400" dirty="0" smtClean="0">
                <a:solidFill>
                  <a:schemeClr val="accent1">
                    <a:lumMod val="75000"/>
                  </a:schemeClr>
                </a:solidFill>
              </a:rPr>
              <a:t>(</a:t>
            </a:r>
            <a:r>
              <a:rPr lang="en-US" altLang="zh-CN" sz="2400" dirty="0" smtClean="0"/>
              <a:t>to </a:t>
            </a:r>
            <a:r>
              <a:rPr lang="en-US" altLang="zh-CN" sz="2400" dirty="0"/>
              <a:t>solve the general load-flow </a:t>
            </a:r>
            <a:r>
              <a:rPr lang="en-US" altLang="zh-CN" sz="2400" dirty="0" smtClean="0"/>
              <a:t>problem</a:t>
            </a:r>
            <a:r>
              <a:rPr lang="en-US" altLang="zh-CN" sz="2400" dirty="0" smtClean="0">
                <a:solidFill>
                  <a:schemeClr val="accent1">
                    <a:lumMod val="75000"/>
                  </a:schemeClr>
                </a:solidFill>
              </a:rPr>
              <a:t>)</a:t>
            </a:r>
            <a:r>
              <a:rPr lang="en-US" altLang="zh-CN" sz="2400" dirty="0" smtClean="0"/>
              <a:t>. </a:t>
            </a:r>
            <a:r>
              <a:rPr lang="en-US" altLang="zh-CN" sz="2400" u="sng" dirty="0"/>
              <a:t>The types</a:t>
            </a:r>
            <a:r>
              <a:rPr lang="en-US" altLang="zh-CN" sz="2400" dirty="0"/>
              <a:t> of iterative techniques </a:t>
            </a:r>
            <a:r>
              <a:rPr lang="en-US" altLang="zh-CN" sz="2400" i="1" dirty="0"/>
              <a:t>and</a:t>
            </a:r>
            <a:r>
              <a:rPr lang="en-US" altLang="zh-CN" sz="2400" dirty="0"/>
              <a:t> </a:t>
            </a:r>
            <a:r>
              <a:rPr lang="en-US" altLang="zh-CN" sz="2400" u="sng" dirty="0"/>
              <a:t>the variations</a:t>
            </a:r>
            <a:r>
              <a:rPr lang="en-US" altLang="zh-CN" sz="2400" dirty="0"/>
              <a:t> on them </a:t>
            </a:r>
            <a:r>
              <a:rPr lang="en-US" altLang="zh-CN" sz="2400" b="1" i="1" dirty="0">
                <a:effectLst>
                  <a:outerShdw blurRad="38100" dist="38100" dir="2700000" algn="tl">
                    <a:srgbClr val="000000">
                      <a:alpha val="43137"/>
                    </a:srgbClr>
                  </a:outerShdw>
                </a:effectLst>
              </a:rPr>
              <a:t>are</a:t>
            </a:r>
            <a:r>
              <a:rPr lang="en-US" altLang="zh-CN" sz="2400" dirty="0"/>
              <a:t> numerous. Each type seems to have some particular advantage. </a:t>
            </a:r>
            <a:endParaRPr lang="zh-CN" altLang="zh-CN" sz="2400" dirty="0"/>
          </a:p>
        </p:txBody>
      </p:sp>
      <p:sp>
        <p:nvSpPr>
          <p:cNvPr id="1048590" name="TextBox 1048589"/>
          <p:cNvSpPr txBox="1"/>
          <p:nvPr/>
        </p:nvSpPr>
        <p:spPr>
          <a:xfrm>
            <a:off x="377505" y="3459723"/>
            <a:ext cx="8417418" cy="1384995"/>
          </a:xfrm>
          <a:prstGeom prst="rect">
            <a:avLst/>
          </a:prstGeom>
        </p:spPr>
        <p:txBody>
          <a:bodyPr wrap="square" rtlCol="0">
            <a:spAutoFit/>
          </a:bodyPr>
          <a:lstStyle/>
          <a:p>
            <a:r>
              <a:rPr lang="en-US" sz="2800" dirty="0">
                <a:solidFill>
                  <a:srgbClr val="000000"/>
                </a:solidFill>
              </a:rPr>
              <a:t>        </a:t>
            </a:r>
            <a:r>
              <a:rPr lang="zh-CN" sz="2800" dirty="0">
                <a:solidFill>
                  <a:srgbClr val="000000"/>
                </a:solidFill>
              </a:rPr>
              <a:t>迭代技术可能仍然是解决一般潮流问题的唯一方法。迭代技术的类型及其变化是很多的。每种类型似乎都有一些特殊的优势。</a:t>
            </a:r>
          </a:p>
        </p:txBody>
      </p:sp>
      <p:sp>
        <p:nvSpPr>
          <p:cNvPr id="1048591" name="TextBox 1048590"/>
          <p:cNvSpPr txBox="1"/>
          <p:nvPr/>
        </p:nvSpPr>
        <p:spPr>
          <a:xfrm>
            <a:off x="234893" y="4910718"/>
            <a:ext cx="8764692" cy="1384995"/>
          </a:xfrm>
          <a:prstGeom prst="rect">
            <a:avLst/>
          </a:prstGeom>
        </p:spPr>
        <p:txBody>
          <a:bodyPr wrap="square" rtlCol="0">
            <a:spAutoFit/>
          </a:bodyPr>
          <a:lstStyle/>
          <a:p>
            <a:r>
              <a:rPr lang="zh-CN" sz="2800" dirty="0"/>
              <a:t>Iterative </a:t>
            </a:r>
            <a:r>
              <a:rPr lang="zh-CN" sz="2800" dirty="0" smtClean="0"/>
              <a:t>techniques</a:t>
            </a:r>
            <a:r>
              <a:rPr lang="en-US" altLang="zh-CN" sz="2800" dirty="0" smtClean="0"/>
              <a:t>  </a:t>
            </a:r>
            <a:r>
              <a:rPr lang="zh-CN" altLang="zh-CN" sz="2800" dirty="0" smtClean="0"/>
              <a:t>迭代技术</a:t>
            </a:r>
            <a:endParaRPr lang="en-US" altLang="zh-CN" sz="2800" dirty="0" smtClean="0"/>
          </a:p>
          <a:p>
            <a:r>
              <a:rPr lang="zh-CN" sz="2800" dirty="0" smtClean="0"/>
              <a:t>remain </a:t>
            </a:r>
            <a:r>
              <a:rPr lang="en-US" sz="2800" dirty="0" smtClean="0"/>
              <a:t>  </a:t>
            </a:r>
            <a:r>
              <a:rPr lang="zh-CN" sz="2800" dirty="0" smtClean="0"/>
              <a:t>依然</a:t>
            </a:r>
          </a:p>
          <a:p>
            <a:r>
              <a:rPr lang="en-US" altLang="zh-CN" sz="2800" dirty="0" smtClean="0"/>
              <a:t>Variations   </a:t>
            </a:r>
            <a:r>
              <a:rPr lang="zh-CN" altLang="en-US" sz="2800" dirty="0" smtClean="0"/>
              <a:t>变化，变动</a:t>
            </a:r>
            <a:endParaRPr 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48586"/>
                                        </p:tgtEl>
                                        <p:attrNameLst>
                                          <p:attrName>style.visibility</p:attrName>
                                        </p:attrNameLst>
                                      </p:cBhvr>
                                      <p:to>
                                        <p:strVal val="visible"/>
                                      </p:to>
                                    </p:set>
                                    <p:animEffect transition="in" filter="wipe(right)">
                                      <p:cBhvr>
                                        <p:cTn id="7" dur="500"/>
                                        <p:tgtEl>
                                          <p:spTgt spid="104858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48587"/>
                                        </p:tgtEl>
                                        <p:attrNameLst>
                                          <p:attrName>style.visibility</p:attrName>
                                        </p:attrNameLst>
                                      </p:cBhvr>
                                      <p:to>
                                        <p:strVal val="visible"/>
                                      </p:to>
                                    </p:set>
                                    <p:animEffect transition="in" filter="fade">
                                      <p:cBhvr>
                                        <p:cTn id="10" dur="500"/>
                                        <p:tgtEl>
                                          <p:spTgt spid="1048587"/>
                                        </p:tgtEl>
                                      </p:cBhvr>
                                    </p:animEffect>
                                    <p:anim calcmode="lin" valueType="num">
                                      <p:cBhvr>
                                        <p:cTn id="11" dur="500" fill="hold"/>
                                        <p:tgtEl>
                                          <p:spTgt spid="1048587"/>
                                        </p:tgtEl>
                                        <p:attrNameLst>
                                          <p:attrName>ppt_x</p:attrName>
                                        </p:attrNameLst>
                                      </p:cBhvr>
                                      <p:tavLst>
                                        <p:tav tm="0">
                                          <p:val>
                                            <p:strVal val="#ppt_x"/>
                                          </p:val>
                                        </p:tav>
                                        <p:tav tm="100000">
                                          <p:val>
                                            <p:strVal val="#ppt_x"/>
                                          </p:val>
                                        </p:tav>
                                      </p:tavLst>
                                    </p:anim>
                                    <p:anim calcmode="lin" valueType="num">
                                      <p:cBhvr>
                                        <p:cTn id="12" dur="500" fill="hold"/>
                                        <p:tgtEl>
                                          <p:spTgt spid="1048587"/>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3145728"/>
                                        </p:tgtEl>
                                        <p:attrNameLst>
                                          <p:attrName>style.visibility</p:attrName>
                                        </p:attrNameLst>
                                      </p:cBhvr>
                                      <p:to>
                                        <p:strVal val="visible"/>
                                      </p:to>
                                    </p:set>
                                    <p:animEffect transition="in" filter="wipe(left)">
                                      <p:cBhvr>
                                        <p:cTn id="15" dur="500"/>
                                        <p:tgtEl>
                                          <p:spTgt spid="3145728"/>
                                        </p:tgtEl>
                                      </p:cBhvr>
                                    </p:animEffect>
                                  </p:childTnLst>
                                </p:cTn>
                              </p:par>
                              <p:par>
                                <p:cTn id="16" presetID="22" presetClass="entr" presetSubtype="8"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animBg="1"/>
      <p:bldP spid="10485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46"/>
          <p:cNvGrpSpPr/>
          <p:nvPr/>
        </p:nvGrpSpPr>
        <p:grpSpPr>
          <a:xfrm>
            <a:off x="0" y="284389"/>
            <a:ext cx="1692275" cy="529772"/>
            <a:chOff x="0" y="284389"/>
            <a:chExt cx="1692275" cy="529772"/>
          </a:xfrm>
        </p:grpSpPr>
        <p:sp>
          <p:nvSpPr>
            <p:cNvPr id="104859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0"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01" name="文本框 14"/>
          <p:cNvSpPr txBox="1"/>
          <p:nvPr/>
        </p:nvSpPr>
        <p:spPr>
          <a:xfrm>
            <a:off x="2663825"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2" name="文本框 22"/>
          <p:cNvSpPr txBox="1"/>
          <p:nvPr/>
        </p:nvSpPr>
        <p:spPr>
          <a:xfrm>
            <a:off x="301557" y="1051713"/>
            <a:ext cx="8540885" cy="1938992"/>
          </a:xfrm>
          <a:prstGeom prst="rect">
            <a:avLst/>
          </a:prstGeom>
          <a:noFill/>
        </p:spPr>
        <p:txBody>
          <a:bodyPr wrap="square" rtlCol="0">
            <a:spAutoFit/>
          </a:bodyPr>
          <a:lstStyle/>
          <a:p>
            <a:pPr algn="just"/>
            <a:r>
              <a:rPr lang="en-US" altLang="zh-CN" sz="2400" dirty="0"/>
              <a:t>Although some iterative techniques </a:t>
            </a:r>
            <a:r>
              <a:rPr lang="en-US" altLang="zh-CN" sz="2400" b="1" i="1" dirty="0">
                <a:effectLst>
                  <a:outerShdw blurRad="38100" dist="38100" dir="2700000" algn="tl">
                    <a:srgbClr val="000000">
                      <a:alpha val="43137"/>
                    </a:srgbClr>
                  </a:outerShdw>
                </a:effectLst>
              </a:rPr>
              <a:t>seem</a:t>
            </a:r>
            <a:r>
              <a:rPr lang="en-US" altLang="zh-CN" sz="2400" dirty="0"/>
              <a:t> to be much preferred over others, their effectiveness </a:t>
            </a:r>
            <a:r>
              <a:rPr lang="en-US" altLang="zh-CN" sz="2400" b="1" i="1" dirty="0">
                <a:effectLst>
                  <a:outerShdw blurRad="38100" dist="38100" dir="2700000" algn="tl">
                    <a:srgbClr val="000000">
                      <a:alpha val="43137"/>
                    </a:srgbClr>
                  </a:outerShdw>
                </a:effectLst>
              </a:rPr>
              <a:t>is</a:t>
            </a:r>
            <a:r>
              <a:rPr lang="en-US" altLang="zh-CN" sz="2400" dirty="0"/>
              <a:t> sometimes a function of the characteristics of the particular power system. For this reason it </a:t>
            </a:r>
            <a:r>
              <a:rPr lang="en-US" altLang="zh-CN" sz="2400" b="1" i="1" dirty="0">
                <a:effectLst>
                  <a:outerShdw blurRad="38100" dist="38100" dir="2700000" algn="tl">
                    <a:srgbClr val="000000">
                      <a:alpha val="43137"/>
                    </a:srgbClr>
                  </a:outerShdw>
                </a:effectLst>
              </a:rPr>
              <a:t>is</a:t>
            </a:r>
            <a:r>
              <a:rPr lang="en-US" altLang="zh-CN" sz="2400" dirty="0"/>
              <a:t> </a:t>
            </a:r>
            <a:r>
              <a:rPr lang="en-US" altLang="zh-CN" sz="2400" dirty="0" smtClean="0"/>
              <a:t>almost impossible </a:t>
            </a:r>
            <a:r>
              <a:rPr lang="en-US" altLang="zh-CN" sz="2400" dirty="0" smtClean="0">
                <a:solidFill>
                  <a:schemeClr val="accent1">
                    <a:lumMod val="75000"/>
                  </a:schemeClr>
                </a:solidFill>
              </a:rPr>
              <a:t>(</a:t>
            </a:r>
            <a:r>
              <a:rPr lang="en-US" altLang="zh-CN" sz="2400" dirty="0" smtClean="0"/>
              <a:t>to </a:t>
            </a:r>
            <a:r>
              <a:rPr lang="en-US" altLang="zh-CN" sz="2400" dirty="0"/>
              <a:t>provide an unbiased </a:t>
            </a:r>
            <a:r>
              <a:rPr lang="en-US" altLang="zh-CN" sz="2400" dirty="0" smtClean="0"/>
              <a:t>test</a:t>
            </a:r>
            <a:r>
              <a:rPr lang="en-US" altLang="zh-CN" sz="2400" dirty="0" smtClean="0">
                <a:solidFill>
                  <a:schemeClr val="accent1">
                    <a:lumMod val="75000"/>
                  </a:schemeClr>
                </a:solidFill>
              </a:rPr>
              <a:t>)</a:t>
            </a:r>
            <a:r>
              <a:rPr lang="en-US" altLang="zh-CN" sz="2400" dirty="0" smtClean="0"/>
              <a:t> </a:t>
            </a:r>
            <a:r>
              <a:rPr lang="en-US" altLang="zh-CN" sz="2400" dirty="0"/>
              <a:t>for their </a:t>
            </a:r>
            <a:r>
              <a:rPr lang="en-US" altLang="zh-CN" sz="2400" dirty="0" smtClean="0"/>
              <a:t>effectiveness.</a:t>
            </a:r>
            <a:endParaRPr lang="zh-CN" altLang="zh-CN" sz="2400" dirty="0"/>
          </a:p>
        </p:txBody>
      </p:sp>
      <p:sp>
        <p:nvSpPr>
          <p:cNvPr id="104860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974B7EA-642A-47B2-89C1-D19FE0485951}"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1" name="TextBox 1048710"/>
          <p:cNvSpPr txBox="1"/>
          <p:nvPr/>
        </p:nvSpPr>
        <p:spPr>
          <a:xfrm>
            <a:off x="357323" y="3085227"/>
            <a:ext cx="8182798" cy="3970318"/>
          </a:xfrm>
          <a:prstGeom prst="rect">
            <a:avLst/>
          </a:prstGeom>
        </p:spPr>
        <p:txBody>
          <a:bodyPr wrap="square" rtlCol="0">
            <a:spAutoFit/>
          </a:bodyPr>
          <a:lstStyle/>
          <a:p>
            <a:r>
              <a:rPr lang="zh-CN" sz="2800" dirty="0"/>
              <a:t>虽然有些迭代技术似乎比其他技术更受欢迎，</a:t>
            </a:r>
            <a:r>
              <a:rPr lang="zh-CN" sz="2800" dirty="0" smtClean="0"/>
              <a:t>但</a:t>
            </a:r>
            <a:r>
              <a:rPr lang="zh-CN" altLang="zh-CN" sz="2800" dirty="0"/>
              <a:t>有时</a:t>
            </a:r>
            <a:r>
              <a:rPr lang="zh-CN" sz="2800" dirty="0" smtClean="0"/>
              <a:t>它们</a:t>
            </a:r>
            <a:r>
              <a:rPr lang="zh-CN" sz="2800" dirty="0"/>
              <a:t>的</a:t>
            </a:r>
            <a:r>
              <a:rPr lang="zh-CN" sz="2800" dirty="0" smtClean="0"/>
              <a:t>有效性是</a:t>
            </a:r>
            <a:r>
              <a:rPr lang="zh-CN" sz="2800" dirty="0"/>
              <a:t>特定电力系统特性的函数。因此，几乎不可能对其有效性进行公正的测试。</a:t>
            </a:r>
          </a:p>
          <a:p>
            <a:endParaRPr lang="zh-CN" sz="2800" dirty="0"/>
          </a:p>
          <a:p>
            <a:r>
              <a:rPr lang="zh-CN" sz="2800" dirty="0"/>
              <a:t>effectiveness</a:t>
            </a:r>
            <a:r>
              <a:rPr lang="en-US" sz="2800" dirty="0"/>
              <a:t>   </a:t>
            </a:r>
            <a:r>
              <a:rPr lang="zh-CN" sz="2800" dirty="0" smtClean="0"/>
              <a:t>有效性</a:t>
            </a:r>
            <a:r>
              <a:rPr lang="en-US" altLang="zh-CN" sz="2800" dirty="0" smtClean="0"/>
              <a:t>   </a:t>
            </a:r>
            <a:endParaRPr lang="en-US" altLang="zh-CN" sz="2800" dirty="0" smtClean="0"/>
          </a:p>
          <a:p>
            <a:r>
              <a:rPr lang="zh-CN" sz="2800" dirty="0" smtClean="0"/>
              <a:t>characteristics</a:t>
            </a:r>
            <a:r>
              <a:rPr lang="en-US" sz="2800" dirty="0" smtClean="0"/>
              <a:t>   </a:t>
            </a:r>
            <a:r>
              <a:rPr lang="zh-CN" sz="2800" dirty="0"/>
              <a:t>特性，特征</a:t>
            </a:r>
          </a:p>
          <a:p>
            <a:r>
              <a:rPr lang="zh-CN" sz="2800" dirty="0"/>
              <a:t>power system</a:t>
            </a:r>
            <a:r>
              <a:rPr lang="en-US" sz="2800" dirty="0"/>
              <a:t>   </a:t>
            </a:r>
            <a:r>
              <a:rPr lang="zh-CN" sz="2800" dirty="0"/>
              <a:t>电力系统，</a:t>
            </a:r>
            <a:r>
              <a:rPr lang="zh-CN" sz="2800" dirty="0" smtClean="0"/>
              <a:t>动力系统</a:t>
            </a:r>
            <a:endParaRPr lang="en-US" altLang="zh-CN" sz="2800" dirty="0" smtClean="0"/>
          </a:p>
          <a:p>
            <a:r>
              <a:rPr lang="en-US" altLang="zh-CN" sz="2800" dirty="0" smtClean="0"/>
              <a:t>unbiased test  </a:t>
            </a:r>
            <a:r>
              <a:rPr lang="zh-CN" altLang="en-US" sz="2800" dirty="0" smtClean="0"/>
              <a:t>公正</a:t>
            </a:r>
            <a:r>
              <a:rPr lang="zh-CN" altLang="en-US" sz="2800" dirty="0"/>
              <a:t>的</a:t>
            </a:r>
            <a:r>
              <a:rPr lang="zh-CN" altLang="en-US" sz="2800" dirty="0" smtClean="0"/>
              <a:t>测试，无偏检验</a:t>
            </a:r>
            <a:endParaRPr lang="en-US" altLang="zh-CN" sz="2800" dirty="0" smtClean="0"/>
          </a:p>
          <a:p>
            <a:endParaRPr lang="zh-C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01"/>
                                        </p:tgtEl>
                                        <p:attrNameLst>
                                          <p:attrName>style.visibility</p:attrName>
                                        </p:attrNameLst>
                                      </p:cBhvr>
                                      <p:to>
                                        <p:strVal val="visible"/>
                                      </p:to>
                                    </p:set>
                                    <p:animEffect transition="in" filter="fade">
                                      <p:cBhvr>
                                        <p:cTn id="7" dur="500"/>
                                        <p:tgtEl>
                                          <p:spTgt spid="1048601"/>
                                        </p:tgtEl>
                                      </p:cBhvr>
                                    </p:animEffect>
                                    <p:anim calcmode="lin" valueType="num">
                                      <p:cBhvr>
                                        <p:cTn id="8" dur="500" fill="hold"/>
                                        <p:tgtEl>
                                          <p:spTgt spid="1048601"/>
                                        </p:tgtEl>
                                        <p:attrNameLst>
                                          <p:attrName>ppt_x</p:attrName>
                                        </p:attrNameLst>
                                      </p:cBhvr>
                                      <p:tavLst>
                                        <p:tav tm="0">
                                          <p:val>
                                            <p:strVal val="#ppt_x"/>
                                          </p:val>
                                        </p:tav>
                                        <p:tav tm="100000">
                                          <p:val>
                                            <p:strVal val="#ppt_x"/>
                                          </p:val>
                                        </p:tav>
                                      </p:tavLst>
                                    </p:anim>
                                    <p:anim calcmode="lin" valueType="num">
                                      <p:cBhvr>
                                        <p:cTn id="9" dur="500" fill="hold"/>
                                        <p:tgtEl>
                                          <p:spTgt spid="104860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0"/>
                                        </p:tgtEl>
                                        <p:attrNameLst>
                                          <p:attrName>style.visibility</p:attrName>
                                        </p:attrNameLst>
                                      </p:cBhvr>
                                      <p:to>
                                        <p:strVal val="visible"/>
                                      </p:to>
                                    </p:set>
                                    <p:animEffect transition="in" filter="wipe(left)">
                                      <p:cBhvr>
                                        <p:cTn id="12" dur="500"/>
                                        <p:tgtEl>
                                          <p:spTgt spid="3145730"/>
                                        </p:tgtEl>
                                      </p:cBhvr>
                                    </p:animEffect>
                                  </p:childTnLst>
                                </p:cTn>
                              </p:par>
                              <p:par>
                                <p:cTn id="13" presetID="22" presetClass="entr" presetSubtype="8"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03"/>
                                        </p:tgtEl>
                                        <p:attrNameLst>
                                          <p:attrName>style.visibility</p:attrName>
                                        </p:attrNameLst>
                                      </p:cBhvr>
                                      <p:to>
                                        <p:strVal val="visible"/>
                                      </p:to>
                                    </p:set>
                                    <p:animEffect transition="in" filter="wipe(right)">
                                      <p:cBhvr>
                                        <p:cTn id="18" dur="500"/>
                                        <p:tgtEl>
                                          <p:spTgt spid="1048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1" grpId="0"/>
      <p:bldP spid="104860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46"/>
          <p:cNvGrpSpPr/>
          <p:nvPr/>
        </p:nvGrpSpPr>
        <p:grpSpPr>
          <a:xfrm>
            <a:off x="0" y="284389"/>
            <a:ext cx="1692275" cy="529772"/>
            <a:chOff x="0" y="284389"/>
            <a:chExt cx="1692275" cy="529772"/>
          </a:xfrm>
        </p:grpSpPr>
        <p:sp>
          <p:nvSpPr>
            <p:cNvPr id="104860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1"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06"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7" name="文本框 22"/>
          <p:cNvSpPr txBox="1"/>
          <p:nvPr/>
        </p:nvSpPr>
        <p:spPr>
          <a:xfrm>
            <a:off x="301557" y="1076245"/>
            <a:ext cx="8540885" cy="1200329"/>
          </a:xfrm>
          <a:prstGeom prst="rect">
            <a:avLst/>
          </a:prstGeom>
          <a:noFill/>
        </p:spPr>
        <p:txBody>
          <a:bodyPr wrap="square" rtlCol="0">
            <a:spAutoFit/>
          </a:bodyPr>
          <a:lstStyle/>
          <a:p>
            <a:pPr indent="457200" algn="just"/>
            <a:r>
              <a:rPr lang="en-US" altLang="zh-CN" sz="2400" u="sng" dirty="0"/>
              <a:t>The difficulties</a:t>
            </a:r>
            <a:r>
              <a:rPr lang="en-US" altLang="zh-CN" sz="2400" dirty="0"/>
              <a:t> </a:t>
            </a:r>
            <a:r>
              <a:rPr lang="en-US" altLang="zh-CN" sz="2400" i="1" dirty="0"/>
              <a:t>and</a:t>
            </a:r>
            <a:r>
              <a:rPr lang="en-US" altLang="zh-CN" sz="2400" dirty="0"/>
              <a:t> </a:t>
            </a:r>
            <a:r>
              <a:rPr lang="en-US" altLang="zh-CN" sz="2400" u="sng" dirty="0"/>
              <a:t>the importance</a:t>
            </a:r>
            <a:r>
              <a:rPr lang="en-US" altLang="zh-CN" sz="2400" dirty="0"/>
              <a:t> of the load-flow problem </a:t>
            </a:r>
            <a:r>
              <a:rPr lang="en-US" altLang="zh-CN" sz="2400" b="1" i="1" dirty="0">
                <a:effectLst>
                  <a:outerShdw blurRad="38100" dist="38100" dir="2700000" algn="tl">
                    <a:srgbClr val="000000">
                      <a:alpha val="43137"/>
                    </a:srgbClr>
                  </a:outerShdw>
                </a:effectLst>
              </a:rPr>
              <a:t>have fascinated</a:t>
            </a:r>
            <a:r>
              <a:rPr lang="en-US" altLang="zh-CN" sz="2400" dirty="0"/>
              <a:t> </a:t>
            </a:r>
            <a:r>
              <a:rPr lang="en-US" altLang="zh-CN" sz="2400" u="sng" dirty="0"/>
              <a:t>mathematicians</a:t>
            </a:r>
            <a:r>
              <a:rPr lang="en-US" altLang="zh-CN" sz="2400" dirty="0"/>
              <a:t> </a:t>
            </a:r>
            <a:r>
              <a:rPr lang="en-US" altLang="zh-CN" sz="2400" i="1" dirty="0"/>
              <a:t>and</a:t>
            </a:r>
            <a:r>
              <a:rPr lang="en-US" altLang="zh-CN" sz="2400" dirty="0"/>
              <a:t> </a:t>
            </a:r>
            <a:r>
              <a:rPr lang="en-US" altLang="zh-CN" sz="2400" u="sng" dirty="0"/>
              <a:t>engineers</a:t>
            </a:r>
            <a:r>
              <a:rPr lang="en-US" altLang="zh-CN" sz="2400" dirty="0"/>
              <a:t> throughout the world for a number of </a:t>
            </a:r>
            <a:r>
              <a:rPr lang="en-US" altLang="zh-CN" sz="2400" dirty="0" smtClean="0"/>
              <a:t>years</a:t>
            </a:r>
            <a:r>
              <a:rPr lang="en-US" altLang="zh-CN" sz="2400" dirty="0"/>
              <a:t>. </a:t>
            </a:r>
            <a:endParaRPr lang="zh-CN" altLang="zh-CN" sz="2400" dirty="0"/>
          </a:p>
        </p:txBody>
      </p:sp>
      <p:sp>
        <p:nvSpPr>
          <p:cNvPr id="104860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2" name="TextBox 1048711"/>
          <p:cNvSpPr txBox="1"/>
          <p:nvPr/>
        </p:nvSpPr>
        <p:spPr>
          <a:xfrm>
            <a:off x="472439" y="2749463"/>
            <a:ext cx="8370000" cy="2677656"/>
          </a:xfrm>
          <a:prstGeom prst="rect">
            <a:avLst/>
          </a:prstGeom>
        </p:spPr>
        <p:txBody>
          <a:bodyPr wrap="square" rtlCol="0">
            <a:spAutoFit/>
          </a:bodyPr>
          <a:lstStyle/>
          <a:p>
            <a:r>
              <a:rPr lang="en-US" altLang="zh-CN" sz="2800" dirty="0" smtClean="0">
                <a:solidFill>
                  <a:srgbClr val="000000"/>
                </a:solidFill>
              </a:rPr>
              <a:t>        </a:t>
            </a:r>
            <a:r>
              <a:rPr lang="zh-CN" sz="2800" dirty="0" smtClean="0">
                <a:solidFill>
                  <a:srgbClr val="000000"/>
                </a:solidFill>
              </a:rPr>
              <a:t>多年来</a:t>
            </a:r>
            <a:r>
              <a:rPr lang="zh-CN" sz="2800" dirty="0" smtClean="0">
                <a:solidFill>
                  <a:srgbClr val="000000"/>
                </a:solidFill>
              </a:rPr>
              <a:t>，潮流</a:t>
            </a:r>
            <a:r>
              <a:rPr lang="zh-CN" sz="2800" dirty="0">
                <a:solidFill>
                  <a:srgbClr val="000000"/>
                </a:solidFill>
              </a:rPr>
              <a:t>问题</a:t>
            </a:r>
            <a:r>
              <a:rPr lang="zh-CN" sz="2800" dirty="0" smtClean="0">
                <a:solidFill>
                  <a:srgbClr val="000000"/>
                </a:solidFill>
              </a:rPr>
              <a:t>的</a:t>
            </a:r>
            <a:r>
              <a:rPr lang="zh-CN" altLang="en-US" sz="2800" dirty="0" smtClean="0">
                <a:solidFill>
                  <a:srgbClr val="000000"/>
                </a:solidFill>
              </a:rPr>
              <a:t>重难点</a:t>
            </a:r>
            <a:r>
              <a:rPr lang="zh-CN" altLang="en-US" sz="2800" dirty="0" smtClean="0">
                <a:solidFill>
                  <a:srgbClr val="000000"/>
                </a:solidFill>
              </a:rPr>
              <a:t>，一直为</a:t>
            </a:r>
            <a:r>
              <a:rPr lang="zh-CN" sz="2800" dirty="0" smtClean="0">
                <a:solidFill>
                  <a:srgbClr val="000000"/>
                </a:solidFill>
              </a:rPr>
              <a:t>世界</a:t>
            </a:r>
            <a:r>
              <a:rPr lang="zh-CN" sz="2800" dirty="0">
                <a:solidFill>
                  <a:srgbClr val="000000"/>
                </a:solidFill>
              </a:rPr>
              <a:t>各地的数学家和</a:t>
            </a:r>
            <a:r>
              <a:rPr lang="zh-CN" sz="2800" dirty="0" smtClean="0">
                <a:solidFill>
                  <a:srgbClr val="000000"/>
                </a:solidFill>
              </a:rPr>
              <a:t>工程师</a:t>
            </a:r>
            <a:r>
              <a:rPr lang="zh-CN" altLang="en-US" sz="2800" dirty="0" smtClean="0">
                <a:solidFill>
                  <a:srgbClr val="000000"/>
                </a:solidFill>
              </a:rPr>
              <a:t>所着迷</a:t>
            </a:r>
            <a:r>
              <a:rPr lang="zh-CN" sz="2800" dirty="0" smtClean="0">
                <a:solidFill>
                  <a:srgbClr val="000000"/>
                </a:solidFill>
              </a:rPr>
              <a:t>。</a:t>
            </a:r>
            <a:endParaRPr lang="zh-CN" sz="2800" dirty="0">
              <a:solidFill>
                <a:srgbClr val="000000"/>
              </a:solidFill>
            </a:endParaRPr>
          </a:p>
          <a:p>
            <a:endParaRPr lang="zh-CN" sz="2800" dirty="0">
              <a:solidFill>
                <a:srgbClr val="000000"/>
              </a:solidFill>
            </a:endParaRPr>
          </a:p>
          <a:p>
            <a:r>
              <a:rPr lang="en-US" altLang="zh-CN" sz="2800" dirty="0"/>
              <a:t>load-flow </a:t>
            </a:r>
            <a:r>
              <a:rPr lang="en-US" altLang="zh-CN" sz="2800" dirty="0" smtClean="0"/>
              <a:t>problem   </a:t>
            </a:r>
            <a:r>
              <a:rPr lang="zh-CN" altLang="en-US" sz="2800" dirty="0" smtClean="0"/>
              <a:t>负荷</a:t>
            </a:r>
            <a:r>
              <a:rPr lang="zh-CN" altLang="en-US" sz="2800" dirty="0"/>
              <a:t>流动</a:t>
            </a:r>
            <a:r>
              <a:rPr lang="zh-CN" altLang="en-US" sz="2800" dirty="0" smtClean="0"/>
              <a:t>问题；潮流问题</a:t>
            </a:r>
            <a:endParaRPr lang="en-US" altLang="zh-CN" sz="2800" dirty="0" smtClean="0"/>
          </a:p>
          <a:p>
            <a:r>
              <a:rPr lang="zh-CN" sz="2800" dirty="0" smtClean="0"/>
              <a:t>fascinated</a:t>
            </a:r>
            <a:r>
              <a:rPr lang="en-US" sz="2800" dirty="0" smtClean="0"/>
              <a:t>  </a:t>
            </a:r>
            <a:r>
              <a:rPr lang="en-US" altLang="zh-CN" sz="2800" dirty="0"/>
              <a:t>/'fæsɪneɪt</a:t>
            </a:r>
            <a:r>
              <a:rPr lang="en-US" altLang="zh-CN" sz="2800" dirty="0" smtClean="0"/>
              <a:t>/</a:t>
            </a:r>
            <a:r>
              <a:rPr lang="zh-CN" sz="2800" dirty="0" smtClean="0"/>
              <a:t>着迷</a:t>
            </a:r>
            <a:r>
              <a:rPr lang="zh-CN" sz="2800" dirty="0"/>
              <a:t>的; 被深深吸引的</a:t>
            </a:r>
          </a:p>
          <a:p>
            <a:r>
              <a:rPr lang="zh-CN" sz="2800" dirty="0" smtClean="0"/>
              <a:t>throughout </a:t>
            </a:r>
            <a:r>
              <a:rPr lang="zh-CN" sz="2800" dirty="0"/>
              <a:t>the world</a:t>
            </a:r>
            <a:r>
              <a:rPr lang="en-US" sz="2800" dirty="0"/>
              <a:t>   </a:t>
            </a:r>
            <a:r>
              <a:rPr lang="zh-CN" sz="2800" dirty="0"/>
              <a:t>全世界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06"/>
                                        </p:tgtEl>
                                        <p:attrNameLst>
                                          <p:attrName>style.visibility</p:attrName>
                                        </p:attrNameLst>
                                      </p:cBhvr>
                                      <p:to>
                                        <p:strVal val="visible"/>
                                      </p:to>
                                    </p:set>
                                    <p:animEffect transition="in" filter="fade">
                                      <p:cBhvr>
                                        <p:cTn id="7" dur="500"/>
                                        <p:tgtEl>
                                          <p:spTgt spid="1048606"/>
                                        </p:tgtEl>
                                      </p:cBhvr>
                                    </p:animEffect>
                                    <p:anim calcmode="lin" valueType="num">
                                      <p:cBhvr>
                                        <p:cTn id="8" dur="500" fill="hold"/>
                                        <p:tgtEl>
                                          <p:spTgt spid="1048606"/>
                                        </p:tgtEl>
                                        <p:attrNameLst>
                                          <p:attrName>ppt_x</p:attrName>
                                        </p:attrNameLst>
                                      </p:cBhvr>
                                      <p:tavLst>
                                        <p:tav tm="0">
                                          <p:val>
                                            <p:strVal val="#ppt_x"/>
                                          </p:val>
                                        </p:tav>
                                        <p:tav tm="100000">
                                          <p:val>
                                            <p:strVal val="#ppt_x"/>
                                          </p:val>
                                        </p:tav>
                                      </p:tavLst>
                                    </p:anim>
                                    <p:anim calcmode="lin" valueType="num">
                                      <p:cBhvr>
                                        <p:cTn id="9" dur="500" fill="hold"/>
                                        <p:tgtEl>
                                          <p:spTgt spid="104860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1"/>
                                        </p:tgtEl>
                                        <p:attrNameLst>
                                          <p:attrName>style.visibility</p:attrName>
                                        </p:attrNameLst>
                                      </p:cBhvr>
                                      <p:to>
                                        <p:strVal val="visible"/>
                                      </p:to>
                                    </p:set>
                                    <p:animEffect transition="in" filter="wipe(left)">
                                      <p:cBhvr>
                                        <p:cTn id="12" dur="500"/>
                                        <p:tgtEl>
                                          <p:spTgt spid="3145731"/>
                                        </p:tgtEl>
                                      </p:cBhvr>
                                    </p:animEffect>
                                  </p:childTnLst>
                                </p:cTn>
                              </p:par>
                              <p:par>
                                <p:cTn id="13" presetID="22" presetClass="entr" presetSubtype="8"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08"/>
                                        </p:tgtEl>
                                        <p:attrNameLst>
                                          <p:attrName>style.visibility</p:attrName>
                                        </p:attrNameLst>
                                      </p:cBhvr>
                                      <p:to>
                                        <p:strVal val="visible"/>
                                      </p:to>
                                    </p:set>
                                    <p:animEffect transition="in" filter="wipe(right)">
                                      <p:cBhvr>
                                        <p:cTn id="18" dur="500"/>
                                        <p:tgtEl>
                                          <p:spTgt spid="104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6"/>
          <p:cNvGrpSpPr/>
          <p:nvPr/>
        </p:nvGrpSpPr>
        <p:grpSpPr>
          <a:xfrm>
            <a:off x="0" y="284389"/>
            <a:ext cx="1692275" cy="529772"/>
            <a:chOff x="0" y="284389"/>
            <a:chExt cx="1692275" cy="529772"/>
          </a:xfrm>
        </p:grpSpPr>
        <p:sp>
          <p:nvSpPr>
            <p:cNvPr id="104860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2"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1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2" name="文本框 22"/>
          <p:cNvSpPr txBox="1"/>
          <p:nvPr/>
        </p:nvSpPr>
        <p:spPr>
          <a:xfrm>
            <a:off x="301557" y="1076245"/>
            <a:ext cx="8540885" cy="1569660"/>
          </a:xfrm>
          <a:prstGeom prst="rect">
            <a:avLst/>
          </a:prstGeom>
          <a:noFill/>
        </p:spPr>
        <p:txBody>
          <a:bodyPr wrap="square" rtlCol="0">
            <a:spAutoFit/>
          </a:bodyPr>
          <a:lstStyle/>
          <a:p>
            <a:pPr indent="457200" algn="just"/>
            <a:r>
              <a:rPr lang="en-US" altLang="zh-CN" sz="2400" dirty="0" smtClean="0"/>
              <a:t>Many </a:t>
            </a:r>
            <a:r>
              <a:rPr lang="en-US" altLang="zh-CN" sz="2400" dirty="0"/>
              <a:t>people </a:t>
            </a:r>
            <a:r>
              <a:rPr lang="en-US" altLang="zh-CN" sz="2400" b="1" i="1" dirty="0">
                <a:effectLst>
                  <a:outerShdw blurRad="38100" dist="38100" dir="2700000" algn="tl">
                    <a:srgbClr val="000000">
                      <a:alpha val="43137"/>
                    </a:srgbClr>
                  </a:outerShdw>
                </a:effectLst>
              </a:rPr>
              <a:t>have devoted</a:t>
            </a:r>
            <a:r>
              <a:rPr lang="en-US" altLang="zh-CN" sz="2400" dirty="0"/>
              <a:t> a large proportion of their professional life to the solution of the problem. It </a:t>
            </a:r>
            <a:r>
              <a:rPr lang="en-US" altLang="zh-CN" sz="2400" b="1" i="1" dirty="0"/>
              <a:t>has received</a:t>
            </a:r>
            <a:r>
              <a:rPr lang="en-US" altLang="zh-CN" sz="2400" dirty="0"/>
              <a:t> more attention than all the other power-system problems combined.</a:t>
            </a:r>
            <a:endParaRPr lang="zh-CN" altLang="zh-CN" sz="2400" dirty="0"/>
          </a:p>
        </p:txBody>
      </p:sp>
      <p:sp>
        <p:nvSpPr>
          <p:cNvPr id="104861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
          <p:cNvSpPr txBox="1"/>
          <p:nvPr/>
        </p:nvSpPr>
        <p:spPr>
          <a:xfrm>
            <a:off x="301557" y="3078759"/>
            <a:ext cx="7810151" cy="1661993"/>
          </a:xfrm>
          <a:prstGeom prst="rect">
            <a:avLst/>
          </a:prstGeom>
          <a:noFill/>
        </p:spPr>
        <p:txBody>
          <a:bodyPr wrap="square" rtlCol="0">
            <a:spAutoFit/>
          </a:bodyPr>
          <a:lstStyle/>
          <a:p>
            <a:pPr lvl="0"/>
            <a:r>
              <a:rPr lang="zh-CN" altLang="en-US" sz="2800" dirty="0" smtClean="0">
                <a:solidFill>
                  <a:srgbClr val="000000"/>
                </a:solidFill>
              </a:rPr>
              <a:t>为了</a:t>
            </a:r>
            <a:r>
              <a:rPr lang="zh-CN" altLang="en-US" sz="2800" dirty="0">
                <a:solidFill>
                  <a:srgbClr val="000000"/>
                </a:solidFill>
              </a:rPr>
              <a:t>解决这个问题，许多人奉献了其</a:t>
            </a:r>
            <a:r>
              <a:rPr lang="zh-CN" altLang="zh-CN" sz="2800" dirty="0">
                <a:solidFill>
                  <a:srgbClr val="000000"/>
                </a:solidFill>
              </a:rPr>
              <a:t>职业生涯</a:t>
            </a:r>
            <a:r>
              <a:rPr lang="zh-CN" altLang="zh-CN" sz="2800" dirty="0" smtClean="0">
                <a:solidFill>
                  <a:srgbClr val="000000"/>
                </a:solidFill>
              </a:rPr>
              <a:t>中</a:t>
            </a:r>
            <a:endParaRPr lang="en-US" altLang="zh-CN" sz="2800" dirty="0" smtClean="0">
              <a:solidFill>
                <a:srgbClr val="000000"/>
              </a:solidFill>
            </a:endParaRPr>
          </a:p>
          <a:p>
            <a:pPr lvl="0"/>
            <a:r>
              <a:rPr lang="zh-CN" altLang="en-US" sz="2800" dirty="0" smtClean="0">
                <a:solidFill>
                  <a:srgbClr val="000000"/>
                </a:solidFill>
              </a:rPr>
              <a:t>相当</a:t>
            </a:r>
            <a:r>
              <a:rPr lang="zh-CN" altLang="en-US" sz="2800" dirty="0">
                <a:solidFill>
                  <a:srgbClr val="000000"/>
                </a:solidFill>
              </a:rPr>
              <a:t>大的一部分</a:t>
            </a:r>
            <a:r>
              <a:rPr lang="zh-CN" altLang="en-US" sz="2800" dirty="0" smtClean="0">
                <a:solidFill>
                  <a:srgbClr val="000000"/>
                </a:solidFill>
              </a:rPr>
              <a:t>。这个问题比</a:t>
            </a:r>
            <a:r>
              <a:rPr lang="zh-CN" altLang="en-US" sz="2800" dirty="0">
                <a:solidFill>
                  <a:srgbClr val="000000"/>
                </a:solidFill>
              </a:rPr>
              <a:t>所有其它电力系统问题加起来更受关注。</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11"/>
                                        </p:tgtEl>
                                        <p:attrNameLst>
                                          <p:attrName>style.visibility</p:attrName>
                                        </p:attrNameLst>
                                      </p:cBhvr>
                                      <p:to>
                                        <p:strVal val="visible"/>
                                      </p:to>
                                    </p:set>
                                    <p:animEffect transition="in" filter="fade">
                                      <p:cBhvr>
                                        <p:cTn id="7" dur="500"/>
                                        <p:tgtEl>
                                          <p:spTgt spid="1048611"/>
                                        </p:tgtEl>
                                      </p:cBhvr>
                                    </p:animEffect>
                                    <p:anim calcmode="lin" valueType="num">
                                      <p:cBhvr>
                                        <p:cTn id="8" dur="500" fill="hold"/>
                                        <p:tgtEl>
                                          <p:spTgt spid="1048611"/>
                                        </p:tgtEl>
                                        <p:attrNameLst>
                                          <p:attrName>ppt_x</p:attrName>
                                        </p:attrNameLst>
                                      </p:cBhvr>
                                      <p:tavLst>
                                        <p:tav tm="0">
                                          <p:val>
                                            <p:strVal val="#ppt_x"/>
                                          </p:val>
                                        </p:tav>
                                        <p:tav tm="100000">
                                          <p:val>
                                            <p:strVal val="#ppt_x"/>
                                          </p:val>
                                        </p:tav>
                                      </p:tavLst>
                                    </p:anim>
                                    <p:anim calcmode="lin" valueType="num">
                                      <p:cBhvr>
                                        <p:cTn id="9" dur="500" fill="hold"/>
                                        <p:tgtEl>
                                          <p:spTgt spid="104861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2"/>
                                        </p:tgtEl>
                                        <p:attrNameLst>
                                          <p:attrName>style.visibility</p:attrName>
                                        </p:attrNameLst>
                                      </p:cBhvr>
                                      <p:to>
                                        <p:strVal val="visible"/>
                                      </p:to>
                                    </p:set>
                                    <p:animEffect transition="in" filter="wipe(left)">
                                      <p:cBhvr>
                                        <p:cTn id="12" dur="500"/>
                                        <p:tgtEl>
                                          <p:spTgt spid="3145732"/>
                                        </p:tgtEl>
                                      </p:cBhvr>
                                    </p:animEffect>
                                  </p:childTnLst>
                                </p:cTn>
                              </p:par>
                              <p:par>
                                <p:cTn id="13" presetID="2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13"/>
                                        </p:tgtEl>
                                        <p:attrNameLst>
                                          <p:attrName>style.visibility</p:attrName>
                                        </p:attrNameLst>
                                      </p:cBhvr>
                                      <p:to>
                                        <p:strVal val="visible"/>
                                      </p:to>
                                    </p:set>
                                    <p:animEffect transition="in" filter="wipe(right)">
                                      <p:cBhvr>
                                        <p:cTn id="18" dur="50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6"/>
          <p:cNvGrpSpPr/>
          <p:nvPr/>
        </p:nvGrpSpPr>
        <p:grpSpPr>
          <a:xfrm>
            <a:off x="0" y="284389"/>
            <a:ext cx="1692275" cy="529772"/>
            <a:chOff x="0" y="284389"/>
            <a:chExt cx="1692275" cy="529772"/>
          </a:xfrm>
        </p:grpSpPr>
        <p:sp>
          <p:nvSpPr>
            <p:cNvPr id="104861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3"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16" name="文本框 14"/>
          <p:cNvSpPr txBox="1"/>
          <p:nvPr/>
        </p:nvSpPr>
        <p:spPr>
          <a:xfrm>
            <a:off x="2663825"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7" name="文本框 22"/>
          <p:cNvSpPr txBox="1"/>
          <p:nvPr/>
        </p:nvSpPr>
        <p:spPr>
          <a:xfrm>
            <a:off x="301554" y="1076245"/>
            <a:ext cx="8540885" cy="1569660"/>
          </a:xfrm>
          <a:prstGeom prst="rect">
            <a:avLst/>
          </a:prstGeom>
          <a:noFill/>
        </p:spPr>
        <p:txBody>
          <a:bodyPr wrap="square" rtlCol="0">
            <a:spAutoFit/>
          </a:bodyPr>
          <a:lstStyle/>
          <a:p>
            <a:pPr indent="457200" algn="just"/>
            <a:r>
              <a:rPr lang="en-US" altLang="zh-CN" sz="2400" dirty="0"/>
              <a:t>The amount of effort </a:t>
            </a:r>
            <a:r>
              <a:rPr lang="en-US" altLang="zh-CN" sz="2400" dirty="0" smtClean="0">
                <a:solidFill>
                  <a:schemeClr val="accent1">
                    <a:lumMod val="75000"/>
                  </a:schemeClr>
                </a:solidFill>
              </a:rPr>
              <a:t>(</a:t>
            </a:r>
            <a:r>
              <a:rPr lang="en-US" altLang="zh-CN" sz="2400" dirty="0" smtClean="0"/>
              <a:t>devoted </a:t>
            </a:r>
            <a:r>
              <a:rPr lang="en-US" altLang="zh-CN" sz="2400" dirty="0"/>
              <a:t>to the </a:t>
            </a:r>
            <a:r>
              <a:rPr lang="en-US" altLang="zh-CN" sz="2400" dirty="0" smtClean="0"/>
              <a:t>problem</a:t>
            </a:r>
            <a:r>
              <a:rPr lang="en-US" altLang="zh-CN" sz="2400" dirty="0" smtClean="0">
                <a:solidFill>
                  <a:schemeClr val="accent1">
                    <a:lumMod val="75000"/>
                  </a:schemeClr>
                </a:solidFill>
              </a:rPr>
              <a:t>)</a:t>
            </a:r>
            <a:r>
              <a:rPr lang="en-US" altLang="zh-CN" sz="2400" dirty="0" smtClean="0"/>
              <a:t> </a:t>
            </a:r>
            <a:r>
              <a:rPr lang="en-US" altLang="zh-CN" sz="2400" b="1" i="1" dirty="0">
                <a:effectLst>
                  <a:outerShdw blurRad="38100" dist="38100" dir="2700000" algn="tl">
                    <a:srgbClr val="000000">
                      <a:alpha val="43137"/>
                    </a:srgbClr>
                  </a:outerShdw>
                </a:effectLst>
              </a:rPr>
              <a:t>has</a:t>
            </a:r>
            <a:r>
              <a:rPr lang="en-US" altLang="zh-CN" sz="2400" dirty="0"/>
              <a:t> </a:t>
            </a:r>
            <a:r>
              <a:rPr lang="en-US" altLang="zh-CN" sz="2400" b="1" i="1" dirty="0">
                <a:effectLst>
                  <a:outerShdw blurRad="38100" dist="38100" dir="2700000" algn="tl">
                    <a:srgbClr val="000000">
                      <a:alpha val="43137"/>
                    </a:srgbClr>
                  </a:outerShdw>
                </a:effectLst>
              </a:rPr>
              <a:t>resulted</a:t>
            </a:r>
            <a:r>
              <a:rPr lang="en-US" altLang="zh-CN" sz="2400" dirty="0"/>
              <a:t> in an enormous amount of technical publications. Readers </a:t>
            </a:r>
            <a:r>
              <a:rPr lang="en-US" altLang="zh-CN" sz="2400" dirty="0" smtClean="0">
                <a:solidFill>
                  <a:schemeClr val="accent1">
                    <a:lumMod val="75000"/>
                  </a:schemeClr>
                </a:solidFill>
              </a:rPr>
              <a:t>(</a:t>
            </a:r>
            <a:r>
              <a:rPr lang="en-US" altLang="zh-CN" sz="2400" dirty="0" smtClean="0"/>
              <a:t>interested </a:t>
            </a:r>
            <a:r>
              <a:rPr lang="en-US" altLang="zh-CN" sz="2400" dirty="0"/>
              <a:t>in the many advancements in this </a:t>
            </a:r>
            <a:r>
              <a:rPr lang="en-US" altLang="zh-CN" sz="2400" dirty="0" smtClean="0"/>
              <a:t>field</a:t>
            </a:r>
            <a:r>
              <a:rPr lang="en-US" altLang="zh-CN" sz="2400" dirty="0" smtClean="0">
                <a:solidFill>
                  <a:schemeClr val="accent1">
                    <a:lumMod val="75000"/>
                  </a:schemeClr>
                </a:solidFill>
              </a:rPr>
              <a:t>)</a:t>
            </a:r>
            <a:r>
              <a:rPr lang="en-US" altLang="zh-CN" sz="2400" dirty="0" smtClean="0"/>
              <a:t> </a:t>
            </a:r>
            <a:r>
              <a:rPr lang="en-US" altLang="zh-CN" sz="2400" b="1" i="1" dirty="0">
                <a:effectLst>
                  <a:outerShdw blurRad="38100" dist="38100" dir="2700000" algn="tl">
                    <a:srgbClr val="000000">
                      <a:alpha val="43137"/>
                    </a:srgbClr>
                  </a:outerShdw>
                </a:effectLst>
              </a:rPr>
              <a:t>should study</a:t>
            </a:r>
            <a:r>
              <a:rPr lang="en-US" altLang="zh-CN" sz="2400" dirty="0"/>
              <a:t> the past and current technical publications. </a:t>
            </a:r>
            <a:endParaRPr lang="zh-CN" altLang="zh-CN" sz="2400" dirty="0"/>
          </a:p>
        </p:txBody>
      </p:sp>
      <p:sp>
        <p:nvSpPr>
          <p:cNvPr id="104861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7</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4" name="TextBox 1048713"/>
          <p:cNvSpPr txBox="1"/>
          <p:nvPr/>
        </p:nvSpPr>
        <p:spPr>
          <a:xfrm>
            <a:off x="141046" y="3219450"/>
            <a:ext cx="8567771" cy="1815882"/>
          </a:xfrm>
          <a:prstGeom prst="rect">
            <a:avLst/>
          </a:prstGeom>
        </p:spPr>
        <p:txBody>
          <a:bodyPr wrap="square" rtlCol="0">
            <a:spAutoFit/>
          </a:bodyPr>
          <a:lstStyle/>
          <a:p>
            <a:r>
              <a:rPr lang="en-US" altLang="zh-CN" sz="2800" dirty="0" smtClean="0">
                <a:solidFill>
                  <a:srgbClr val="000000"/>
                </a:solidFill>
              </a:rPr>
              <a:t>        </a:t>
            </a:r>
            <a:r>
              <a:rPr lang="zh-CN" altLang="en-US" sz="2800" dirty="0" smtClean="0">
                <a:solidFill>
                  <a:srgbClr val="000000"/>
                </a:solidFill>
              </a:rPr>
              <a:t>对</a:t>
            </a:r>
            <a:r>
              <a:rPr lang="zh-CN" sz="2800" dirty="0" smtClean="0">
                <a:solidFill>
                  <a:srgbClr val="000000"/>
                </a:solidFill>
              </a:rPr>
              <a:t>这个问题</a:t>
            </a:r>
            <a:r>
              <a:rPr lang="zh-CN" altLang="en-US" sz="2800" dirty="0" smtClean="0">
                <a:solidFill>
                  <a:srgbClr val="000000"/>
                </a:solidFill>
              </a:rPr>
              <a:t>的不懈努力</a:t>
            </a:r>
            <a:r>
              <a:rPr lang="zh-CN" altLang="en-US" sz="2800" dirty="0" smtClean="0">
                <a:solidFill>
                  <a:srgbClr val="000000"/>
                </a:solidFill>
              </a:rPr>
              <a:t>，</a:t>
            </a:r>
            <a:r>
              <a:rPr lang="zh-CN" altLang="en-US" sz="2800" dirty="0">
                <a:solidFill>
                  <a:srgbClr val="000000"/>
                </a:solidFill>
              </a:rPr>
              <a:t>使得</a:t>
            </a:r>
            <a:r>
              <a:rPr lang="zh-CN" sz="2800" dirty="0" smtClean="0">
                <a:solidFill>
                  <a:srgbClr val="000000"/>
                </a:solidFill>
              </a:rPr>
              <a:t>大量</a:t>
            </a:r>
            <a:r>
              <a:rPr lang="zh-CN" sz="2800" dirty="0">
                <a:solidFill>
                  <a:srgbClr val="000000"/>
                </a:solidFill>
              </a:rPr>
              <a:t>的技术出版</a:t>
            </a:r>
            <a:r>
              <a:rPr lang="zh-CN" sz="2800" dirty="0" smtClean="0">
                <a:solidFill>
                  <a:srgbClr val="000000"/>
                </a:solidFill>
              </a:rPr>
              <a:t>物</a:t>
            </a:r>
            <a:r>
              <a:rPr lang="zh-CN" altLang="en-US" sz="2800" dirty="0" smtClean="0">
                <a:solidFill>
                  <a:srgbClr val="000000"/>
                </a:solidFill>
              </a:rPr>
              <a:t>产出</a:t>
            </a:r>
            <a:r>
              <a:rPr lang="zh-CN" sz="2800" dirty="0" smtClean="0">
                <a:solidFill>
                  <a:srgbClr val="000000"/>
                </a:solidFill>
              </a:rPr>
              <a:t>。</a:t>
            </a:r>
            <a:r>
              <a:rPr lang="zh-CN" sz="2800" dirty="0">
                <a:solidFill>
                  <a:srgbClr val="000000"/>
                </a:solidFill>
              </a:rPr>
              <a:t>对这一领域的许多进步感兴趣的读者应该研究过去和现在的技术出版物</a:t>
            </a:r>
            <a:r>
              <a:rPr lang="zh-CN" sz="2800" dirty="0" smtClean="0">
                <a:solidFill>
                  <a:srgbClr val="000000"/>
                </a:solidFill>
              </a:rPr>
              <a:t>。</a:t>
            </a:r>
            <a:endParaRPr lang="en-US" altLang="zh-CN" sz="2800" dirty="0" smtClean="0">
              <a:solidFill>
                <a:srgbClr val="000000"/>
              </a:solidFill>
            </a:endParaRPr>
          </a:p>
          <a:p>
            <a:endParaRPr lang="en-US" altLang="zh-CN" sz="28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fade">
                                      <p:cBhvr>
                                        <p:cTn id="7" dur="500"/>
                                        <p:tgtEl>
                                          <p:spTgt spid="1048616"/>
                                        </p:tgtEl>
                                      </p:cBhvr>
                                    </p:animEffect>
                                    <p:anim calcmode="lin" valueType="num">
                                      <p:cBhvr>
                                        <p:cTn id="8" dur="500" fill="hold"/>
                                        <p:tgtEl>
                                          <p:spTgt spid="1048616"/>
                                        </p:tgtEl>
                                        <p:attrNameLst>
                                          <p:attrName>ppt_x</p:attrName>
                                        </p:attrNameLst>
                                      </p:cBhvr>
                                      <p:tavLst>
                                        <p:tav tm="0">
                                          <p:val>
                                            <p:strVal val="#ppt_x"/>
                                          </p:val>
                                        </p:tav>
                                        <p:tav tm="100000">
                                          <p:val>
                                            <p:strVal val="#ppt_x"/>
                                          </p:val>
                                        </p:tav>
                                      </p:tavLst>
                                    </p:anim>
                                    <p:anim calcmode="lin" valueType="num">
                                      <p:cBhvr>
                                        <p:cTn id="9" dur="500" fill="hold"/>
                                        <p:tgtEl>
                                          <p:spTgt spid="104861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3"/>
                                        </p:tgtEl>
                                        <p:attrNameLst>
                                          <p:attrName>style.visibility</p:attrName>
                                        </p:attrNameLst>
                                      </p:cBhvr>
                                      <p:to>
                                        <p:strVal val="visible"/>
                                      </p:to>
                                    </p:set>
                                    <p:animEffect transition="in" filter="wipe(left)">
                                      <p:cBhvr>
                                        <p:cTn id="12" dur="500"/>
                                        <p:tgtEl>
                                          <p:spTgt spid="3145733"/>
                                        </p:tgtEl>
                                      </p:cBhvr>
                                    </p:animEffect>
                                  </p:childTnLst>
                                </p:cTn>
                              </p:par>
                              <p:par>
                                <p:cTn id="13" presetID="22" presetClass="entr" presetSubtype="8"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18"/>
                                        </p:tgtEl>
                                        <p:attrNameLst>
                                          <p:attrName>style.visibility</p:attrName>
                                        </p:attrNameLst>
                                      </p:cBhvr>
                                      <p:to>
                                        <p:strVal val="visible"/>
                                      </p:to>
                                    </p:set>
                                    <p:animEffect transition="in" filter="wipe(right)">
                                      <p:cBhvr>
                                        <p:cTn id="18" dur="500"/>
                                        <p:tgtEl>
                                          <p:spTgt spid="104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P spid="10486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6"/>
          <p:cNvGrpSpPr/>
          <p:nvPr/>
        </p:nvGrpSpPr>
        <p:grpSpPr>
          <a:xfrm>
            <a:off x="0" y="284389"/>
            <a:ext cx="1692275" cy="529772"/>
            <a:chOff x="0" y="284389"/>
            <a:chExt cx="1692275" cy="529772"/>
          </a:xfrm>
        </p:grpSpPr>
        <p:sp>
          <p:nvSpPr>
            <p:cNvPr id="104861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4"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2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2" name="文本框 22"/>
          <p:cNvSpPr txBox="1"/>
          <p:nvPr/>
        </p:nvSpPr>
        <p:spPr>
          <a:xfrm>
            <a:off x="301554" y="1076245"/>
            <a:ext cx="8540885" cy="1569660"/>
          </a:xfrm>
          <a:prstGeom prst="rect">
            <a:avLst/>
          </a:prstGeom>
          <a:noFill/>
        </p:spPr>
        <p:txBody>
          <a:bodyPr wrap="square" rtlCol="0">
            <a:spAutoFit/>
          </a:bodyPr>
          <a:lstStyle/>
          <a:p>
            <a:pPr indent="457200" algn="just"/>
            <a:r>
              <a:rPr lang="en-US" altLang="zh-CN" sz="2400" dirty="0"/>
              <a:t>The brief introduction </a:t>
            </a:r>
            <a:r>
              <a:rPr lang="en-US" altLang="zh-CN" sz="2400" dirty="0">
                <a:solidFill>
                  <a:schemeClr val="accent1">
                    <a:lumMod val="75000"/>
                  </a:schemeClr>
                </a:solidFill>
              </a:rPr>
              <a:t>(</a:t>
            </a:r>
            <a:r>
              <a:rPr lang="en-US" altLang="zh-CN" sz="2400" dirty="0" smtClean="0"/>
              <a:t>given here</a:t>
            </a:r>
            <a:r>
              <a:rPr lang="en-US" altLang="zh-CN" sz="2400" dirty="0" smtClean="0">
                <a:solidFill>
                  <a:schemeClr val="accent1">
                    <a:lumMod val="75000"/>
                  </a:schemeClr>
                </a:solidFill>
              </a:rPr>
              <a:t>)</a:t>
            </a:r>
            <a:r>
              <a:rPr lang="en-US" altLang="zh-CN" sz="2400" dirty="0" smtClean="0"/>
              <a:t> </a:t>
            </a:r>
            <a:r>
              <a:rPr lang="en-US" altLang="zh-CN" sz="2400" b="1" i="1" dirty="0">
                <a:effectLst>
                  <a:outerShdw blurRad="38100" dist="38100" dir="2700000" algn="tl">
                    <a:srgbClr val="000000">
                      <a:alpha val="43137"/>
                    </a:srgbClr>
                  </a:outerShdw>
                </a:effectLst>
              </a:rPr>
              <a:t>is only intended</a:t>
            </a:r>
            <a:r>
              <a:rPr lang="en-US" altLang="zh-CN" sz="2400" dirty="0"/>
              <a:t> to define the most elementary portion of the problem to the reader. The more </a:t>
            </a:r>
            <a:r>
              <a:rPr lang="en-US" altLang="zh-CN" sz="2400" u="sng" dirty="0"/>
              <a:t>important</a:t>
            </a:r>
            <a:r>
              <a:rPr lang="en-US" altLang="zh-CN" sz="2400" dirty="0"/>
              <a:t> </a:t>
            </a:r>
            <a:r>
              <a:rPr lang="en-US" altLang="zh-CN" sz="2400" i="1" dirty="0"/>
              <a:t>and</a:t>
            </a:r>
            <a:r>
              <a:rPr lang="en-US" altLang="zh-CN" sz="2400" dirty="0"/>
              <a:t> </a:t>
            </a:r>
            <a:r>
              <a:rPr lang="en-US" altLang="zh-CN" sz="2400" u="sng" dirty="0"/>
              <a:t>sophisticated</a:t>
            </a:r>
            <a:r>
              <a:rPr lang="en-US" altLang="zh-CN" sz="2400" dirty="0"/>
              <a:t> techniques </a:t>
            </a:r>
            <a:r>
              <a:rPr lang="en-US" altLang="zh-CN" sz="2400" b="1" i="1" dirty="0">
                <a:effectLst>
                  <a:outerShdw blurRad="38100" dist="38100" dir="2700000" algn="tl">
                    <a:srgbClr val="000000">
                      <a:alpha val="43137"/>
                    </a:srgbClr>
                  </a:outerShdw>
                </a:effectLst>
              </a:rPr>
              <a:t>would be out of place</a:t>
            </a:r>
            <a:r>
              <a:rPr lang="en-US" altLang="zh-CN" sz="2400" dirty="0"/>
              <a:t> in such a simple introduction. </a:t>
            </a:r>
            <a:endParaRPr lang="zh-CN" altLang="zh-CN" sz="2400" dirty="0"/>
          </a:p>
        </p:txBody>
      </p:sp>
      <p:sp>
        <p:nvSpPr>
          <p:cNvPr id="104862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5" name="TextBox 1048714"/>
          <p:cNvSpPr txBox="1"/>
          <p:nvPr/>
        </p:nvSpPr>
        <p:spPr>
          <a:xfrm>
            <a:off x="164892" y="3219450"/>
            <a:ext cx="8535273" cy="1384995"/>
          </a:xfrm>
          <a:prstGeom prst="rect">
            <a:avLst/>
          </a:prstGeom>
        </p:spPr>
        <p:txBody>
          <a:bodyPr wrap="square" rtlCol="0">
            <a:spAutoFit/>
          </a:bodyPr>
          <a:lstStyle/>
          <a:p>
            <a:r>
              <a:rPr lang="zh-CN" sz="2800" dirty="0">
                <a:solidFill>
                  <a:srgbClr val="000000"/>
                </a:solidFill>
              </a:rPr>
              <a:t>这里给出</a:t>
            </a:r>
            <a:r>
              <a:rPr lang="zh-CN" sz="2800" dirty="0" smtClean="0">
                <a:solidFill>
                  <a:srgbClr val="000000"/>
                </a:solidFill>
              </a:rPr>
              <a:t>的</a:t>
            </a:r>
            <a:r>
              <a:rPr lang="zh-CN" altLang="en-US" sz="2800" dirty="0">
                <a:solidFill>
                  <a:srgbClr val="000000"/>
                </a:solidFill>
              </a:rPr>
              <a:t>简介</a:t>
            </a:r>
            <a:r>
              <a:rPr lang="zh-CN" sz="2800" dirty="0" smtClean="0">
                <a:solidFill>
                  <a:srgbClr val="000000"/>
                </a:solidFill>
              </a:rPr>
              <a:t>仅向读者</a:t>
            </a:r>
            <a:r>
              <a:rPr lang="zh-CN" altLang="en-US" sz="2800" dirty="0" smtClean="0">
                <a:solidFill>
                  <a:srgbClr val="000000"/>
                </a:solidFill>
              </a:rPr>
              <a:t>提供对</a:t>
            </a:r>
            <a:r>
              <a:rPr lang="zh-CN" altLang="en-US" sz="2800" dirty="0" smtClean="0">
                <a:solidFill>
                  <a:srgbClr val="000000"/>
                </a:solidFill>
              </a:rPr>
              <a:t>这个</a:t>
            </a:r>
            <a:r>
              <a:rPr lang="zh-CN" sz="2800" dirty="0" smtClean="0">
                <a:solidFill>
                  <a:srgbClr val="000000"/>
                </a:solidFill>
              </a:rPr>
              <a:t>问题最</a:t>
            </a:r>
            <a:r>
              <a:rPr lang="zh-CN" sz="2800" dirty="0">
                <a:solidFill>
                  <a:srgbClr val="000000"/>
                </a:solidFill>
              </a:rPr>
              <a:t>基本</a:t>
            </a:r>
            <a:r>
              <a:rPr lang="zh-CN" sz="2800" dirty="0" smtClean="0">
                <a:solidFill>
                  <a:srgbClr val="000000"/>
                </a:solidFill>
              </a:rPr>
              <a:t>部分</a:t>
            </a:r>
            <a:r>
              <a:rPr lang="zh-CN" altLang="en-US" sz="2800" dirty="0" smtClean="0">
                <a:solidFill>
                  <a:srgbClr val="000000"/>
                </a:solidFill>
              </a:rPr>
              <a:t>的定义</a:t>
            </a:r>
            <a:r>
              <a:rPr lang="zh-CN" sz="2800" dirty="0" smtClean="0">
                <a:solidFill>
                  <a:srgbClr val="000000"/>
                </a:solidFill>
              </a:rPr>
              <a:t>。</a:t>
            </a:r>
            <a:r>
              <a:rPr lang="zh-CN" sz="2800" dirty="0">
                <a:solidFill>
                  <a:srgbClr val="000000"/>
                </a:solidFill>
              </a:rPr>
              <a:t>更重要和更复杂的技术在这样一</a:t>
            </a:r>
            <a:r>
              <a:rPr lang="zh-CN" sz="2800" dirty="0" smtClean="0">
                <a:solidFill>
                  <a:srgbClr val="000000"/>
                </a:solidFill>
              </a:rPr>
              <a:t>个</a:t>
            </a:r>
            <a:r>
              <a:rPr lang="zh-CN" altLang="en-US" sz="2800" dirty="0" smtClean="0">
                <a:solidFill>
                  <a:srgbClr val="000000"/>
                </a:solidFill>
              </a:rPr>
              <a:t>简要</a:t>
            </a:r>
            <a:r>
              <a:rPr lang="zh-CN" sz="2800" dirty="0" smtClean="0">
                <a:solidFill>
                  <a:srgbClr val="000000"/>
                </a:solidFill>
              </a:rPr>
              <a:t>的</a:t>
            </a:r>
            <a:r>
              <a:rPr lang="zh-CN" sz="2800" dirty="0">
                <a:solidFill>
                  <a:srgbClr val="000000"/>
                </a:solidFill>
              </a:rPr>
              <a:t>介绍中是不合适的。</a:t>
            </a:r>
          </a:p>
        </p:txBody>
      </p:sp>
      <p:sp>
        <p:nvSpPr>
          <p:cNvPr id="2" name="TextBox 1"/>
          <p:cNvSpPr txBox="1"/>
          <p:nvPr/>
        </p:nvSpPr>
        <p:spPr>
          <a:xfrm>
            <a:off x="361529" y="5056175"/>
            <a:ext cx="5379934" cy="1384995"/>
          </a:xfrm>
          <a:prstGeom prst="rect">
            <a:avLst/>
          </a:prstGeom>
          <a:noFill/>
        </p:spPr>
        <p:txBody>
          <a:bodyPr wrap="none" rtlCol="0">
            <a:spAutoFit/>
          </a:bodyPr>
          <a:lstStyle/>
          <a:p>
            <a:pPr lvl="0"/>
            <a:r>
              <a:rPr lang="en-US" altLang="zh-CN" sz="2800" dirty="0"/>
              <a:t>Elementary   </a:t>
            </a:r>
            <a:r>
              <a:rPr lang="zh-CN" altLang="en-US" sz="2800" dirty="0"/>
              <a:t>基本的；初级的</a:t>
            </a:r>
            <a:endParaRPr lang="en-US" altLang="zh-CN" sz="2800" dirty="0"/>
          </a:p>
          <a:p>
            <a:r>
              <a:rPr lang="en-US" altLang="zh-CN" sz="2800" dirty="0" smtClean="0"/>
              <a:t>Sophisticated</a:t>
            </a:r>
            <a:r>
              <a:rPr lang="en-US" altLang="zh-CN" sz="2800" dirty="0"/>
              <a:t> </a:t>
            </a:r>
            <a:r>
              <a:rPr lang="en-US" altLang="zh-CN" sz="2800" dirty="0" smtClean="0"/>
              <a:t> /</a:t>
            </a:r>
            <a:r>
              <a:rPr lang="en-US" altLang="zh-CN" sz="2800" dirty="0"/>
              <a:t>sə'fɪstɪketɪd</a:t>
            </a:r>
            <a:r>
              <a:rPr lang="en-US" altLang="zh-CN" sz="2800" dirty="0" smtClean="0"/>
              <a:t>/ </a:t>
            </a:r>
            <a:r>
              <a:rPr lang="zh-CN" altLang="en-US" sz="2800" dirty="0" smtClean="0"/>
              <a:t>复杂的</a:t>
            </a:r>
            <a:endParaRPr lang="en-US" altLang="zh-CN" sz="2800" dirty="0" smtClean="0"/>
          </a:p>
          <a:p>
            <a:r>
              <a:rPr lang="en-US" altLang="zh-CN" sz="2800" dirty="0"/>
              <a:t>be out of </a:t>
            </a:r>
            <a:r>
              <a:rPr lang="en-US" altLang="zh-CN" sz="2800" dirty="0" smtClean="0"/>
              <a:t>  </a:t>
            </a:r>
            <a:r>
              <a:rPr lang="zh-CN" altLang="en-US" sz="2800" dirty="0" smtClean="0"/>
              <a:t>不适合</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21"/>
                                        </p:tgtEl>
                                        <p:attrNameLst>
                                          <p:attrName>style.visibility</p:attrName>
                                        </p:attrNameLst>
                                      </p:cBhvr>
                                      <p:to>
                                        <p:strVal val="visible"/>
                                      </p:to>
                                    </p:set>
                                    <p:animEffect transition="in" filter="fade">
                                      <p:cBhvr>
                                        <p:cTn id="7" dur="500"/>
                                        <p:tgtEl>
                                          <p:spTgt spid="1048621"/>
                                        </p:tgtEl>
                                      </p:cBhvr>
                                    </p:animEffect>
                                    <p:anim calcmode="lin" valueType="num">
                                      <p:cBhvr>
                                        <p:cTn id="8" dur="500" fill="hold"/>
                                        <p:tgtEl>
                                          <p:spTgt spid="1048621"/>
                                        </p:tgtEl>
                                        <p:attrNameLst>
                                          <p:attrName>ppt_x</p:attrName>
                                        </p:attrNameLst>
                                      </p:cBhvr>
                                      <p:tavLst>
                                        <p:tav tm="0">
                                          <p:val>
                                            <p:strVal val="#ppt_x"/>
                                          </p:val>
                                        </p:tav>
                                        <p:tav tm="100000">
                                          <p:val>
                                            <p:strVal val="#ppt_x"/>
                                          </p:val>
                                        </p:tav>
                                      </p:tavLst>
                                    </p:anim>
                                    <p:anim calcmode="lin" valueType="num">
                                      <p:cBhvr>
                                        <p:cTn id="9" dur="500" fill="hold"/>
                                        <p:tgtEl>
                                          <p:spTgt spid="104862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4"/>
                                        </p:tgtEl>
                                        <p:attrNameLst>
                                          <p:attrName>style.visibility</p:attrName>
                                        </p:attrNameLst>
                                      </p:cBhvr>
                                      <p:to>
                                        <p:strVal val="visible"/>
                                      </p:to>
                                    </p:set>
                                    <p:animEffect transition="in" filter="wipe(left)">
                                      <p:cBhvr>
                                        <p:cTn id="12" dur="500"/>
                                        <p:tgtEl>
                                          <p:spTgt spid="3145734"/>
                                        </p:tgtEl>
                                      </p:cBhvr>
                                    </p:animEffect>
                                  </p:childTnLst>
                                </p:cTn>
                              </p:par>
                              <p:par>
                                <p:cTn id="13" presetID="22" presetClass="entr" presetSubtype="8"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23"/>
                                        </p:tgtEl>
                                        <p:attrNameLst>
                                          <p:attrName>style.visibility</p:attrName>
                                        </p:attrNameLst>
                                      </p:cBhvr>
                                      <p:to>
                                        <p:strVal val="visible"/>
                                      </p:to>
                                    </p:set>
                                    <p:animEffect transition="in" filter="wipe(right)">
                                      <p:cBhvr>
                                        <p:cTn id="18" dur="500"/>
                                        <p:tgtEl>
                                          <p:spTgt spid="104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04862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5"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26"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7" name="文本框 22"/>
          <p:cNvSpPr txBox="1"/>
          <p:nvPr/>
        </p:nvSpPr>
        <p:spPr>
          <a:xfrm>
            <a:off x="142614" y="967187"/>
            <a:ext cx="8699826" cy="2308324"/>
          </a:xfrm>
          <a:prstGeom prst="rect">
            <a:avLst/>
          </a:prstGeom>
          <a:noFill/>
        </p:spPr>
        <p:txBody>
          <a:bodyPr wrap="square" rtlCol="0">
            <a:spAutoFit/>
          </a:bodyPr>
          <a:lstStyle/>
          <a:p>
            <a:pPr indent="457200" algn="just"/>
            <a:r>
              <a:rPr lang="en-US" altLang="zh-CN" sz="2400" dirty="0"/>
              <a:t>The earliest load-flow method </a:t>
            </a:r>
            <a:r>
              <a:rPr lang="en-US" altLang="zh-CN" sz="2400" dirty="0" smtClean="0">
                <a:solidFill>
                  <a:schemeClr val="accent1">
                    <a:lumMod val="75000"/>
                  </a:schemeClr>
                </a:solidFill>
              </a:rPr>
              <a:t>(</a:t>
            </a:r>
            <a:r>
              <a:rPr lang="en-US" altLang="zh-CN" sz="2400" dirty="0" smtClean="0"/>
              <a:t>that </a:t>
            </a:r>
            <a:r>
              <a:rPr lang="en-US" altLang="zh-CN" sz="2400" dirty="0"/>
              <a:t>came into general usage on digital </a:t>
            </a:r>
            <a:r>
              <a:rPr lang="en-US" altLang="zh-CN" sz="2400" dirty="0" smtClean="0"/>
              <a:t>computer</a:t>
            </a:r>
            <a:r>
              <a:rPr lang="en-US" altLang="zh-CN" sz="2400" dirty="0" smtClean="0">
                <a:solidFill>
                  <a:schemeClr val="accent1">
                    <a:lumMod val="75000"/>
                  </a:schemeClr>
                </a:solidFill>
              </a:rPr>
              <a:t>)</a:t>
            </a:r>
            <a:r>
              <a:rPr lang="en-US" altLang="zh-CN" sz="2400" dirty="0" smtClean="0"/>
              <a:t> </a:t>
            </a:r>
            <a:r>
              <a:rPr lang="en-US" altLang="zh-CN" sz="2400" b="1" i="1" dirty="0">
                <a:effectLst>
                  <a:outerShdw blurRad="38100" dist="38100" dir="2700000" algn="tl">
                    <a:srgbClr val="000000">
                      <a:alpha val="43137"/>
                    </a:srgbClr>
                  </a:outerShdw>
                </a:effectLst>
              </a:rPr>
              <a:t>was</a:t>
            </a:r>
            <a:r>
              <a:rPr lang="en-US" altLang="zh-CN" sz="2400" dirty="0"/>
              <a:t> the Gauss-Seidel method. Although the Gauss-Seidel procedure </a:t>
            </a:r>
            <a:r>
              <a:rPr lang="en-US" altLang="zh-CN" sz="2400" b="1" i="1" dirty="0">
                <a:effectLst>
                  <a:outerShdw blurRad="38100" dist="38100" dir="2700000" algn="tl">
                    <a:srgbClr val="000000">
                      <a:alpha val="43137"/>
                    </a:srgbClr>
                  </a:outerShdw>
                </a:effectLst>
              </a:rPr>
              <a:t>is</a:t>
            </a:r>
            <a:r>
              <a:rPr lang="en-US" altLang="zh-CN" sz="2400" dirty="0"/>
              <a:t> </a:t>
            </a:r>
            <a:r>
              <a:rPr lang="en-US" altLang="zh-CN" sz="2400" u="sng" dirty="0"/>
              <a:t>simpler</a:t>
            </a:r>
            <a:r>
              <a:rPr lang="en-US" altLang="zh-CN" sz="2400" dirty="0"/>
              <a:t> </a:t>
            </a:r>
            <a:r>
              <a:rPr lang="en-US" altLang="zh-CN" sz="2400" i="1" dirty="0"/>
              <a:t>and</a:t>
            </a:r>
            <a:r>
              <a:rPr lang="en-US" altLang="zh-CN" sz="2400" dirty="0"/>
              <a:t> </a:t>
            </a:r>
            <a:r>
              <a:rPr lang="en-US" altLang="zh-CN" sz="2400" u="sng" dirty="0"/>
              <a:t>less demanding of computer capacity (such as memory)</a:t>
            </a:r>
            <a:r>
              <a:rPr lang="en-US" altLang="zh-CN" sz="2400" dirty="0"/>
              <a:t>, it </a:t>
            </a:r>
            <a:r>
              <a:rPr lang="en-US" altLang="zh-CN" sz="2400" b="1" i="1" dirty="0">
                <a:effectLst>
                  <a:outerShdw blurRad="38100" dist="38100" dir="2700000" algn="tl">
                    <a:srgbClr val="000000">
                      <a:alpha val="43137"/>
                    </a:srgbClr>
                  </a:outerShdw>
                </a:effectLst>
              </a:rPr>
              <a:t>does suffer</a:t>
            </a:r>
            <a:r>
              <a:rPr lang="en-US" altLang="zh-CN" sz="2400" dirty="0"/>
              <a:t> from serious shortcomings, such as </a:t>
            </a:r>
            <a:r>
              <a:rPr lang="en-US" altLang="zh-CN" sz="2400" u="sng" dirty="0"/>
              <a:t>converging very slowly</a:t>
            </a:r>
            <a:r>
              <a:rPr lang="en-US" altLang="zh-CN" sz="2400" dirty="0"/>
              <a:t> </a:t>
            </a:r>
            <a:r>
              <a:rPr lang="en-US" altLang="zh-CN" sz="2400" dirty="0" smtClean="0">
                <a:solidFill>
                  <a:schemeClr val="accent1">
                    <a:lumMod val="75000"/>
                  </a:schemeClr>
                </a:solidFill>
              </a:rPr>
              <a:t>(</a:t>
            </a:r>
            <a:r>
              <a:rPr lang="en-US" altLang="zh-CN" sz="2400" dirty="0" smtClean="0"/>
              <a:t>toward </a:t>
            </a:r>
            <a:r>
              <a:rPr lang="en-US" altLang="zh-CN" sz="2400" dirty="0"/>
              <a:t>a solution for systems with a large number of </a:t>
            </a:r>
            <a:r>
              <a:rPr lang="en-US" altLang="zh-CN" sz="2400" dirty="0" smtClean="0"/>
              <a:t>buses</a:t>
            </a:r>
            <a:r>
              <a:rPr lang="en-US" altLang="zh-CN" sz="2400" dirty="0" smtClean="0">
                <a:solidFill>
                  <a:schemeClr val="accent1">
                    <a:lumMod val="75000"/>
                  </a:schemeClr>
                </a:solidFill>
              </a:rPr>
              <a:t>)</a:t>
            </a:r>
            <a:r>
              <a:rPr lang="en-US" altLang="zh-CN" sz="2400" dirty="0" smtClean="0"/>
              <a:t> </a:t>
            </a:r>
            <a:r>
              <a:rPr lang="en-US" altLang="zh-CN" sz="2400" i="1" dirty="0"/>
              <a:t>and</a:t>
            </a:r>
            <a:r>
              <a:rPr lang="en-US" altLang="zh-CN" sz="2400" dirty="0"/>
              <a:t> </a:t>
            </a:r>
            <a:r>
              <a:rPr lang="en-US" altLang="zh-CN" sz="2400" dirty="0">
                <a:solidFill>
                  <a:schemeClr val="accent1">
                    <a:lumMod val="75000"/>
                  </a:schemeClr>
                </a:solidFill>
              </a:rPr>
              <a:t>(</a:t>
            </a:r>
            <a:r>
              <a:rPr lang="en-US" altLang="zh-CN" sz="2400" dirty="0" smtClean="0"/>
              <a:t>in </a:t>
            </a:r>
            <a:r>
              <a:rPr lang="en-US" altLang="zh-CN" sz="2400" dirty="0"/>
              <a:t>some </a:t>
            </a:r>
            <a:r>
              <a:rPr lang="en-US" altLang="zh-CN" sz="2400" dirty="0" smtClean="0"/>
              <a:t>cases</a:t>
            </a:r>
            <a:r>
              <a:rPr lang="en-US" altLang="zh-CN" sz="2400" dirty="0" smtClean="0">
                <a:solidFill>
                  <a:schemeClr val="accent1">
                    <a:lumMod val="75000"/>
                  </a:schemeClr>
                </a:solidFill>
              </a:rPr>
              <a:t>) </a:t>
            </a:r>
            <a:r>
              <a:rPr lang="en-US" altLang="zh-CN" sz="2400" u="sng" dirty="0"/>
              <a:t>even failing to converge</a:t>
            </a:r>
            <a:r>
              <a:rPr lang="en-US" altLang="zh-CN" sz="2400" dirty="0"/>
              <a:t>. </a:t>
            </a:r>
            <a:endParaRPr lang="zh-CN" altLang="zh-CN" sz="2400" dirty="0"/>
          </a:p>
        </p:txBody>
      </p:sp>
      <p:sp>
        <p:nvSpPr>
          <p:cNvPr id="104862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9</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6" name="TextBox 1048715"/>
          <p:cNvSpPr txBox="1"/>
          <p:nvPr/>
        </p:nvSpPr>
        <p:spPr>
          <a:xfrm>
            <a:off x="107264" y="3700853"/>
            <a:ext cx="8605877" cy="2186940"/>
          </a:xfrm>
          <a:prstGeom prst="rect">
            <a:avLst/>
          </a:prstGeom>
        </p:spPr>
        <p:txBody>
          <a:bodyPr wrap="square" rtlCol="0">
            <a:spAutoFit/>
          </a:bodyPr>
          <a:lstStyle/>
          <a:p>
            <a:r>
              <a:rPr lang="en-US" sz="2800" dirty="0">
                <a:solidFill>
                  <a:srgbClr val="000000"/>
                </a:solidFill>
              </a:rPr>
              <a:t>        </a:t>
            </a:r>
            <a:r>
              <a:rPr lang="zh-CN" sz="2800" dirty="0">
                <a:solidFill>
                  <a:srgbClr val="000000"/>
                </a:solidFill>
              </a:rPr>
              <a:t>最早出现在数字计算机上的潮流计算方法是高斯-赛德尔法。虽然高斯-赛德尔程序更简单，对计算机容量（如内存）的要求也更低，但它确实存在严重的缺点，例如，对于具有大量总线的系统，它的收敛速度非常慢，在某些情况下甚至无法收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26"/>
                                        </p:tgtEl>
                                        <p:attrNameLst>
                                          <p:attrName>style.visibility</p:attrName>
                                        </p:attrNameLst>
                                      </p:cBhvr>
                                      <p:to>
                                        <p:strVal val="visible"/>
                                      </p:to>
                                    </p:set>
                                    <p:animEffect transition="in" filter="fade">
                                      <p:cBhvr>
                                        <p:cTn id="7" dur="500"/>
                                        <p:tgtEl>
                                          <p:spTgt spid="1048626"/>
                                        </p:tgtEl>
                                      </p:cBhvr>
                                    </p:animEffect>
                                    <p:anim calcmode="lin" valueType="num">
                                      <p:cBhvr>
                                        <p:cTn id="8" dur="500" fill="hold"/>
                                        <p:tgtEl>
                                          <p:spTgt spid="1048626"/>
                                        </p:tgtEl>
                                        <p:attrNameLst>
                                          <p:attrName>ppt_x</p:attrName>
                                        </p:attrNameLst>
                                      </p:cBhvr>
                                      <p:tavLst>
                                        <p:tav tm="0">
                                          <p:val>
                                            <p:strVal val="#ppt_x"/>
                                          </p:val>
                                        </p:tav>
                                        <p:tav tm="100000">
                                          <p:val>
                                            <p:strVal val="#ppt_x"/>
                                          </p:val>
                                        </p:tav>
                                      </p:tavLst>
                                    </p:anim>
                                    <p:anim calcmode="lin" valueType="num">
                                      <p:cBhvr>
                                        <p:cTn id="9" dur="500" fill="hold"/>
                                        <p:tgtEl>
                                          <p:spTgt spid="104862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5"/>
                                        </p:tgtEl>
                                        <p:attrNameLst>
                                          <p:attrName>style.visibility</p:attrName>
                                        </p:attrNameLst>
                                      </p:cBhvr>
                                      <p:to>
                                        <p:strVal val="visible"/>
                                      </p:to>
                                    </p:set>
                                    <p:animEffect transition="in" filter="wipe(left)">
                                      <p:cBhvr>
                                        <p:cTn id="12" dur="500"/>
                                        <p:tgtEl>
                                          <p:spTgt spid="3145735"/>
                                        </p:tgtEl>
                                      </p:cBhvr>
                                    </p:animEffect>
                                  </p:childTnLst>
                                </p:cTn>
                              </p:par>
                              <p:par>
                                <p:cTn id="13" presetID="22" presetClass="entr" presetSubtype="8"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28"/>
                                        </p:tgtEl>
                                        <p:attrNameLst>
                                          <p:attrName>style.visibility</p:attrName>
                                        </p:attrNameLst>
                                      </p:cBhvr>
                                      <p:to>
                                        <p:strVal val="visible"/>
                                      </p:to>
                                    </p:set>
                                    <p:animEffect transition="in" filter="wipe(right)">
                                      <p:cBhvr>
                                        <p:cTn id="18" dur="500"/>
                                        <p:tgtEl>
                                          <p:spTgt spid="104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P spid="104862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1187</Words>
  <Application>Microsoft Office PowerPoint</Application>
  <PresentationFormat>全屏显示(4:3)</PresentationFormat>
  <Paragraphs>93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Administrator</cp:lastModifiedBy>
  <cp:revision>27</cp:revision>
  <dcterms:created xsi:type="dcterms:W3CDTF">2014-11-06T02:42:27Z</dcterms:created>
  <dcterms:modified xsi:type="dcterms:W3CDTF">2019-04-11T11:05:14Z</dcterms:modified>
</cp:coreProperties>
</file>