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8"/>
    <a:srgbClr val="EC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3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기계학습 프로젝트</a:t>
            </a:r>
            <a:endParaRPr lang="en-US" altLang="ko-KR" sz="32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latinLnBrk="0">
              <a:lnSpc>
                <a:spcPts val="3000"/>
              </a:lnSpc>
              <a:defRPr/>
            </a:pPr>
            <a:r>
              <a:rPr lang="ko-KR" altLang="en-US" sz="1400" kern="0" dirty="0">
                <a:solidFill>
                  <a:prstClr val="white">
                    <a:lumMod val="75000"/>
                  </a:prstClr>
                </a:solidFill>
              </a:rPr>
              <a:t>텍스트 마이닝 기반 설문조사 분류 시스템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2553A1-59F9-4231-AF81-E6538DA05D2C}"/>
              </a:ext>
            </a:extLst>
          </p:cNvPr>
          <p:cNvSpPr txBox="1"/>
          <p:nvPr/>
        </p:nvSpPr>
        <p:spPr>
          <a:xfrm>
            <a:off x="8370863" y="5043055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/>
              <a:t>소프트웨어 공학전공</a:t>
            </a:r>
            <a:endParaRPr lang="en-US" altLang="ko-KR" sz="1600" dirty="0"/>
          </a:p>
          <a:p>
            <a:pPr algn="r"/>
            <a:r>
              <a:rPr lang="en-US" altLang="ko-KR" sz="1600" dirty="0"/>
              <a:t>154322 </a:t>
            </a:r>
            <a:r>
              <a:rPr lang="ko-KR" altLang="en-US" sz="1600" dirty="0"/>
              <a:t>최지성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B3D1C8-389C-4466-A2A0-D89E38B29D8F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1254627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645432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76877" y="3088190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B20EC99-1863-49D7-8B19-24D13A8FE43F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AutoShape 6" descr="Checkered Flag Icon - Finish Flag Icon - Free Transparent PNG Clipart  Images Download">
            <a:extLst>
              <a:ext uri="{FF2B5EF4-FFF2-40B4-BE49-F238E27FC236}">
                <a16:creationId xmlns:a16="http://schemas.microsoft.com/office/drawing/2014/main" id="{47285FD2-D841-4963-9EF0-35F2AA015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296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Flag on the mountain peak goal achievement Premium Vector">
            <a:extLst>
              <a:ext uri="{FF2B5EF4-FFF2-40B4-BE49-F238E27FC236}">
                <a16:creationId xmlns:a16="http://schemas.microsoft.com/office/drawing/2014/main" id="{21EB33D2-B899-46F3-861B-634D41BE3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36" y="1491686"/>
            <a:ext cx="1517867" cy="15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ztech Inc">
            <a:extLst>
              <a:ext uri="{FF2B5EF4-FFF2-40B4-BE49-F238E27FC236}">
                <a16:creationId xmlns:a16="http://schemas.microsoft.com/office/drawing/2014/main" id="{18E2B49F-5526-48C3-8940-836C074F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985" y="1442134"/>
            <a:ext cx="1659065" cy="15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gorithm Illustration 27863175 - Megapixl">
            <a:extLst>
              <a:ext uri="{FF2B5EF4-FFF2-40B4-BE49-F238E27FC236}">
                <a16:creationId xmlns:a16="http://schemas.microsoft.com/office/drawing/2014/main" id="{00F435BE-A6B2-4C5E-BA69-0A42B8505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0"/>
          <a:stretch/>
        </p:blipFill>
        <p:spPr bwMode="auto">
          <a:xfrm>
            <a:off x="8358713" y="1488751"/>
            <a:ext cx="2294743" cy="15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4EF6AA-E382-4113-9A3B-6E4A770F9954}"/>
              </a:ext>
            </a:extLst>
          </p:cNvPr>
          <p:cNvSpPr/>
          <p:nvPr/>
        </p:nvSpPr>
        <p:spPr>
          <a:xfrm>
            <a:off x="2983737" y="5415866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 평가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4EA4F9-AD41-49FC-86CB-EC3A1817A94A}"/>
              </a:ext>
            </a:extLst>
          </p:cNvPr>
          <p:cNvSpPr/>
          <p:nvPr/>
        </p:nvSpPr>
        <p:spPr>
          <a:xfrm>
            <a:off x="6409050" y="5416452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활용방안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42" name="Picture 18" descr="엔진 성능에 대 한 그림 아이콘 개발에 대한 스톡 벡터 아트 및 기타 이미지 - iStock">
            <a:extLst>
              <a:ext uri="{FF2B5EF4-FFF2-40B4-BE49-F238E27FC236}">
                <a16:creationId xmlns:a16="http://schemas.microsoft.com/office/drawing/2014/main" id="{A6E436E0-3D14-438D-BCC5-9B12EED1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23" y="3935686"/>
            <a:ext cx="1512200" cy="15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AE21F118-890B-408D-AD92-8FFC7FB2F3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96" y="4219889"/>
            <a:ext cx="1111680" cy="94379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37D8731-4F33-46FA-89AD-081863C91F27}"/>
              </a:ext>
            </a:extLst>
          </p:cNvPr>
          <p:cNvSpPr/>
          <p:nvPr/>
        </p:nvSpPr>
        <p:spPr>
          <a:xfrm>
            <a:off x="3960964" y="2310657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92CD77EA-3B62-4781-95AC-9B79794E8DE0}"/>
              </a:ext>
            </a:extLst>
          </p:cNvPr>
          <p:cNvSpPr/>
          <p:nvPr/>
        </p:nvSpPr>
        <p:spPr>
          <a:xfrm>
            <a:off x="7466399" y="2258111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0D12ED6A-04F2-413B-9340-1A694C41E746}"/>
              </a:ext>
            </a:extLst>
          </p:cNvPr>
          <p:cNvSpPr/>
          <p:nvPr/>
        </p:nvSpPr>
        <p:spPr>
          <a:xfrm>
            <a:off x="2621900" y="4684584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EE060D08-059B-4E2F-9742-4FD7B39DEA87}"/>
              </a:ext>
            </a:extLst>
          </p:cNvPr>
          <p:cNvSpPr/>
          <p:nvPr/>
        </p:nvSpPr>
        <p:spPr>
          <a:xfrm>
            <a:off x="5903386" y="4682016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185FA799-7D5E-4C99-90CE-96135BB5F119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BDEE-4895-4ABF-97A4-CAA2D630A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44" y="2084386"/>
            <a:ext cx="2851786" cy="304165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EDB1057-0E5D-4FA7-B7E4-AFEC6F565465}"/>
              </a:ext>
            </a:extLst>
          </p:cNvPr>
          <p:cNvGrpSpPr/>
          <p:nvPr/>
        </p:nvGrpSpPr>
        <p:grpSpPr>
          <a:xfrm>
            <a:off x="1382105" y="2787326"/>
            <a:ext cx="1703394" cy="2117418"/>
            <a:chOff x="1382105" y="2787326"/>
            <a:chExt cx="1703394" cy="2117418"/>
          </a:xfrm>
        </p:grpSpPr>
        <p:pic>
          <p:nvPicPr>
            <p:cNvPr id="3074" name="Picture 2" descr="종이, 텍스트, 문서, 파일 무료 아이콘 의 Credocon 1">
              <a:extLst>
                <a:ext uri="{FF2B5EF4-FFF2-40B4-BE49-F238E27FC236}">
                  <a16:creationId xmlns:a16="http://schemas.microsoft.com/office/drawing/2014/main" id="{0CA8D06B-9470-4ECD-81F4-C86BCD9D5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105" y="2787326"/>
              <a:ext cx="1703394" cy="170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982E91-7502-493B-A345-934E5FA437CF}"/>
                </a:ext>
              </a:extLst>
            </p:cNvPr>
            <p:cNvSpPr/>
            <p:nvPr/>
          </p:nvSpPr>
          <p:spPr>
            <a:xfrm>
              <a:off x="1542499" y="4490720"/>
              <a:ext cx="1363422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설문조사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374583-27A1-407D-9DF7-C802D123F81D}"/>
              </a:ext>
            </a:extLst>
          </p:cNvPr>
          <p:cNvSpPr/>
          <p:nvPr/>
        </p:nvSpPr>
        <p:spPr>
          <a:xfrm>
            <a:off x="5343026" y="5126037"/>
            <a:ext cx="136342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9C2BC22-B34D-46CD-9F88-77A6627B15B0}"/>
              </a:ext>
            </a:extLst>
          </p:cNvPr>
          <p:cNvSpPr/>
          <p:nvPr/>
        </p:nvSpPr>
        <p:spPr>
          <a:xfrm>
            <a:off x="7701280" y="3269932"/>
            <a:ext cx="924560" cy="670558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BF872-8132-4236-A06B-5B1359DD38A1}"/>
              </a:ext>
            </a:extLst>
          </p:cNvPr>
          <p:cNvSpPr txBox="1"/>
          <p:nvPr/>
        </p:nvSpPr>
        <p:spPr>
          <a:xfrm>
            <a:off x="8912728" y="3285080"/>
            <a:ext cx="230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질병</a:t>
            </a:r>
            <a:r>
              <a:rPr lang="en-US" altLang="ko-KR" sz="2000" dirty="0"/>
              <a:t>, </a:t>
            </a:r>
            <a:r>
              <a:rPr lang="ko-KR" altLang="en-US" sz="2000" dirty="0"/>
              <a:t>주식</a:t>
            </a:r>
            <a:r>
              <a:rPr lang="en-US" altLang="ko-KR" sz="2000" dirty="0"/>
              <a:t>, </a:t>
            </a:r>
            <a:r>
              <a:rPr lang="ko-KR" altLang="en-US" sz="2000" dirty="0"/>
              <a:t>경제</a:t>
            </a:r>
            <a:r>
              <a:rPr lang="en-US" altLang="ko-KR" sz="2000" dirty="0"/>
              <a:t>, </a:t>
            </a:r>
            <a:r>
              <a:rPr lang="ko-KR" altLang="en-US" sz="2000" dirty="0"/>
              <a:t>정치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84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0.1418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B28B002-78D7-479C-B347-E4CDC1FCD750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5A5D0D-C8D4-4B4E-BEC3-5C82DBDA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46706"/>
              </p:ext>
            </p:extLst>
          </p:nvPr>
        </p:nvGraphicFramePr>
        <p:xfrm>
          <a:off x="1565337" y="1646550"/>
          <a:ext cx="9080373" cy="4620280"/>
        </p:xfrm>
        <a:graphic>
          <a:graphicData uri="http://schemas.openxmlformats.org/drawingml/2006/table">
            <a:tbl>
              <a:tblPr/>
              <a:tblGrid>
                <a:gridCol w="1127760">
                  <a:extLst>
                    <a:ext uri="{9D8B030D-6E8A-4147-A177-3AD203B41FA5}">
                      <a16:colId xmlns:a16="http://schemas.microsoft.com/office/drawing/2014/main" val="375250002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5688762"/>
                    </a:ext>
                  </a:extLst>
                </a:gridCol>
                <a:gridCol w="6225413">
                  <a:extLst>
                    <a:ext uri="{9D8B030D-6E8A-4147-A177-3AD203B41FA5}">
                      <a16:colId xmlns:a16="http://schemas.microsoft.com/office/drawing/2014/main" val="701234356"/>
                    </a:ext>
                  </a:extLst>
                </a:gridCol>
              </a:tblGrid>
              <a:tr h="87181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소개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오프라인 설문조사에서 쉽게 볼 수 있는 설문조사 질문과 옵션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기초 화장품의 어떤 면을 중요하게 생각하시나요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07042"/>
                  </a:ext>
                </a:extLst>
              </a:tr>
              <a:tr h="56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수집 방안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광주에 있는 설문조사 기업에 실시했던 설문조사들의 내용을 요청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71748"/>
                  </a:ext>
                </a:extLst>
              </a:tr>
              <a:tr h="871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형태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한글이나 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pdf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 이루어진 설문조사 원본 파일 혹은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설문조사의 질문과 답변 등을 정리한 엑셀 파일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27047"/>
                  </a:ext>
                </a:extLst>
              </a:tr>
              <a:tr h="56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사이즈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설문조사별로 다르지만 대략적으로 한 설문당 약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400 ~ 1000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현재 약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개의 설문조사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383533"/>
                  </a:ext>
                </a:extLst>
              </a:tr>
              <a:tr h="1752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제공받은 데이터의 내용은 한국어이면서 자연어로 작성된 내용을 그대로 포함하기 때문에 불필요한 부분이 많이 포함됨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따라서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Konlpy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라이브러리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활용하여 조사나 접미사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접두사 등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필요없는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부분을 제거하고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분류에 도움이 되는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단어들로만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재구성하여 모델에 제공하고자 함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40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5B99F321-C9BB-4AFA-8810-EC610FA40BE4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5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EA8064-815C-4BED-9672-0D74E17CE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73574"/>
              </p:ext>
            </p:extLst>
          </p:nvPr>
        </p:nvGraphicFramePr>
        <p:xfrm>
          <a:off x="1515674" y="1429140"/>
          <a:ext cx="9160650" cy="4768977"/>
        </p:xfrm>
        <a:graphic>
          <a:graphicData uri="http://schemas.openxmlformats.org/drawingml/2006/table">
            <a:tbl>
              <a:tblPr/>
              <a:tblGrid>
                <a:gridCol w="2094476">
                  <a:extLst>
                    <a:ext uri="{9D8B030D-6E8A-4147-A177-3AD203B41FA5}">
                      <a16:colId xmlns:a16="http://schemas.microsoft.com/office/drawing/2014/main" val="2016799470"/>
                    </a:ext>
                  </a:extLst>
                </a:gridCol>
                <a:gridCol w="3533087">
                  <a:extLst>
                    <a:ext uri="{9D8B030D-6E8A-4147-A177-3AD203B41FA5}">
                      <a16:colId xmlns:a16="http://schemas.microsoft.com/office/drawing/2014/main" val="2998531358"/>
                    </a:ext>
                  </a:extLst>
                </a:gridCol>
                <a:gridCol w="3533087">
                  <a:extLst>
                    <a:ext uri="{9D8B030D-6E8A-4147-A177-3AD203B41FA5}">
                      <a16:colId xmlns:a16="http://schemas.microsoft.com/office/drawing/2014/main" val="2008301812"/>
                    </a:ext>
                  </a:extLst>
                </a:gridCol>
              </a:tblGrid>
              <a:tr h="2106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알고리즘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선택이유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607487"/>
                  </a:ext>
                </a:extLst>
              </a:tr>
              <a:tr h="1699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Spherical k-means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벡터를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vector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 하여 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Cosine distance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이용하는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 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Spherical k-means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 합니다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b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문서 군집화의 경우 문서의 개수가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수만건에서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수천만건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정도로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많기 때문에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다른 알고리즘보다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선호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sparse vector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표현되는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고차원 데이터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간의 거리를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정의하기에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Euclidean distance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적합하지 않음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927553"/>
                  </a:ext>
                </a:extLst>
              </a:tr>
              <a:tr h="2124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Tfidf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Vectorizer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 마이닝에서 이용하는 가중치로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문서로 이루어진 문서군이 있을 때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단어가 특정 문서 내에서 얼마나 중요한 것인지를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나타내는 통계적 수치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b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카운트 기반 </a:t>
                      </a: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벡터화는 카운트 값이 높을수록 중요한 단어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인식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모든 문서에서 자주 쓰일 수밖에 없는 단어들이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불용어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중요하다고 인식될 수 있음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=&gt;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패널티를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부여햐여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이를 해결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분류 시 일반적으로 자주 쓰임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 하기에 크게 어렵지 않음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6664679"/>
                  </a:ext>
                </a:extLst>
              </a:tr>
              <a:tr h="536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분류 알고리즘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Tf-idf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군집화의 결과를 통해 설문조사의 카테고리를 분류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4791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7B55005-2133-4944-B324-D65F29C9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166" y="4083145"/>
            <a:ext cx="2377544" cy="628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DD35AC-34AC-4264-BC9C-A0733BEC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80" y="1906941"/>
            <a:ext cx="204083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6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5122" name="Picture 2" descr="빅데이터! 워드 클라우드(Word Cloud)로 손쉽게 표현하는 꿀팁!">
            <a:extLst>
              <a:ext uri="{FF2B5EF4-FFF2-40B4-BE49-F238E27FC236}">
                <a16:creationId xmlns:a16="http://schemas.microsoft.com/office/drawing/2014/main" id="{8917CF8B-AFA9-4AFB-974E-792490F3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73" y="3107573"/>
            <a:ext cx="4444661" cy="25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8BD6F-689E-47EF-95BA-59E84A1F1B9B}"/>
              </a:ext>
            </a:extLst>
          </p:cNvPr>
          <p:cNvSpPr txBox="1"/>
          <p:nvPr/>
        </p:nvSpPr>
        <p:spPr>
          <a:xfrm>
            <a:off x="5764173" y="2931489"/>
            <a:ext cx="211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인코딩 테이블</a:t>
            </a:r>
            <a:endParaRPr lang="en-US" altLang="ko-KR" dirty="0"/>
          </a:p>
          <a:p>
            <a:pPr algn="ctr"/>
            <a:r>
              <a:rPr lang="en-US" altLang="ko-KR" dirty="0"/>
              <a:t>By </a:t>
            </a:r>
            <a:r>
              <a:rPr lang="en-US" altLang="ko-KR" dirty="0" err="1"/>
              <a:t>tf-idf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686A38-5E4B-41F1-A022-C9557867967B}"/>
              </a:ext>
            </a:extLst>
          </p:cNvPr>
          <p:cNvSpPr txBox="1"/>
          <p:nvPr/>
        </p:nvSpPr>
        <p:spPr>
          <a:xfrm>
            <a:off x="2807305" y="5568355"/>
            <a:ext cx="158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Cloud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B1E926-45B6-4CBD-9888-02F5E1C5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71" y="1368656"/>
            <a:ext cx="6252597" cy="1498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8811E-CF7D-40E6-BC9B-B8F61D2721E0}"/>
              </a:ext>
            </a:extLst>
          </p:cNvPr>
          <p:cNvSpPr txBox="1"/>
          <p:nvPr/>
        </p:nvSpPr>
        <p:spPr>
          <a:xfrm>
            <a:off x="7324538" y="4488826"/>
            <a:ext cx="29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model.score</a:t>
            </a:r>
            <a:r>
              <a:rPr lang="en-US" altLang="ko-KR" dirty="0"/>
              <a:t>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Cross validation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489F58-8466-48CA-A850-A3D309DCA01E}"/>
              </a:ext>
            </a:extLst>
          </p:cNvPr>
          <p:cNvSpPr txBox="1"/>
          <p:nvPr/>
        </p:nvSpPr>
        <p:spPr>
          <a:xfrm>
            <a:off x="7324538" y="5199023"/>
            <a:ext cx="29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137008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7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081AE62-F270-47C3-B57B-DFE0CA3AE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16285"/>
              </p:ext>
            </p:extLst>
          </p:nvPr>
        </p:nvGraphicFramePr>
        <p:xfrm>
          <a:off x="1191083" y="1572736"/>
          <a:ext cx="9722784" cy="457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928">
                  <a:extLst>
                    <a:ext uri="{9D8B030D-6E8A-4147-A177-3AD203B41FA5}">
                      <a16:colId xmlns:a16="http://schemas.microsoft.com/office/drawing/2014/main" val="4198447113"/>
                    </a:ext>
                  </a:extLst>
                </a:gridCol>
                <a:gridCol w="3240928">
                  <a:extLst>
                    <a:ext uri="{9D8B030D-6E8A-4147-A177-3AD203B41FA5}">
                      <a16:colId xmlns:a16="http://schemas.microsoft.com/office/drawing/2014/main" val="354678154"/>
                    </a:ext>
                  </a:extLst>
                </a:gridCol>
                <a:gridCol w="3240928">
                  <a:extLst>
                    <a:ext uri="{9D8B030D-6E8A-4147-A177-3AD203B41FA5}">
                      <a16:colId xmlns:a16="http://schemas.microsoft.com/office/drawing/2014/main" val="3498320250"/>
                    </a:ext>
                  </a:extLst>
                </a:gridCol>
              </a:tblGrid>
              <a:tr h="41071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80672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기사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889263"/>
                  </a:ext>
                </a:extLst>
              </a:tr>
            </a:tbl>
          </a:graphicData>
        </a:graphic>
      </p:graphicFrame>
      <p:pic>
        <p:nvPicPr>
          <p:cNvPr id="6146" name="Picture 2" descr="자유게시판 - 진실의 눈과 머리 - [인터넷 기사] 코로나가 감기정도의 병임을 확인해주는 기사">
            <a:extLst>
              <a:ext uri="{FF2B5EF4-FFF2-40B4-BE49-F238E27FC236}">
                <a16:creationId xmlns:a16="http://schemas.microsoft.com/office/drawing/2014/main" id="{F4A53ADD-03EB-4B5F-B195-EE787639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22" y="1554216"/>
            <a:ext cx="2403511" cy="39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또망빠 공식 계정 בטוויטר: &quot;나는 조그맣고 귀여워 그리고 깨끗한 물을 조와해… &quot;">
            <a:extLst>
              <a:ext uri="{FF2B5EF4-FFF2-40B4-BE49-F238E27FC236}">
                <a16:creationId xmlns:a16="http://schemas.microsoft.com/office/drawing/2014/main" id="{C96C4BC9-1DEE-4824-91CD-A2A05C71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86" y="1572735"/>
            <a:ext cx="2800377" cy="39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op 학부졸업논문 일반사항 학부졸업논문은 건축공학과 4학년 모든 학생들이 졸업요건으로 학과에 제출해야 되는 문서입니다. 이 페이지는  졸업논문(thesis)에 대한 정보를 제공하는 데 목적이 있습니다. 논문(thesis)의 어원은 그리스어 &quot;θέσις&quot; 이며 그 뜻은  &quot;앞서 ...">
            <a:extLst>
              <a:ext uri="{FF2B5EF4-FFF2-40B4-BE49-F238E27FC236}">
                <a16:creationId xmlns:a16="http://schemas.microsoft.com/office/drawing/2014/main" id="{DC246CD9-A43C-4266-AD3B-514E57F8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19" y="1563476"/>
            <a:ext cx="2800377" cy="3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3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2270C2FC-BAD8-459C-80B5-E2E49ADCE7D8}"/>
              </a:ext>
            </a:extLst>
          </p:cNvPr>
          <p:cNvSpPr/>
          <p:nvPr/>
        </p:nvSpPr>
        <p:spPr>
          <a:xfrm>
            <a:off x="683083" y="1050251"/>
            <a:ext cx="508000" cy="508000"/>
          </a:xfrm>
          <a:prstGeom prst="ellipse">
            <a:avLst/>
          </a:prstGeom>
          <a:ln>
            <a:solidFill>
              <a:srgbClr val="EDF2F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8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A9419-BDBA-4A7E-B8B2-D10F95092D5A}"/>
              </a:ext>
            </a:extLst>
          </p:cNvPr>
          <p:cNvSpPr txBox="1"/>
          <p:nvPr/>
        </p:nvSpPr>
        <p:spPr>
          <a:xfrm>
            <a:off x="1480930" y="1630017"/>
            <a:ext cx="9511748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고려 사항</a:t>
            </a:r>
            <a:endParaRPr lang="en-US" altLang="ko-KR" dirty="0"/>
          </a:p>
          <a:p>
            <a:endParaRPr lang="en-US" altLang="ko-KR" dirty="0"/>
          </a:p>
          <a:p>
            <a:pPr marL="285750" indent="-285750" algn="just" fontAlgn="base">
              <a:lnSpc>
                <a:spcPct val="180000"/>
              </a:lnSpc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설문 중 내용이 이미지로 구성된 설문지들이 존재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8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marR="0" indent="-28575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제공받은 데이터의 양이 학습을 하기에 부족할 수 있음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특히 카테고리별로 동일한 양의 데이터가 제공되는 것이 아님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)</a:t>
            </a:r>
          </a:p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  =&gt; 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분류되는 카테고리의 수를 줄임</a:t>
            </a:r>
            <a:endParaRPr lang="en-US" altLang="ko-KR" kern="0" dirty="0">
              <a:solidFill>
                <a:srgbClr val="000000"/>
              </a:solidFill>
              <a:latin typeface="+mj-lt"/>
              <a:ea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   =&gt; 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같은 </a:t>
            </a:r>
            <a:r>
              <a:rPr lang="ko-KR" altLang="en-US" kern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주제의 너무 구체적이지 않은 다른 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함초롬바탕" panose="02030604000101010101" pitchFamily="18" charset="-127"/>
              </a:rPr>
              <a:t>문서를 활용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j-lt"/>
              <a:ea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R="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j-lt"/>
                <a:ea typeface="함초롬바탕" panose="02030604000101010101" pitchFamily="18" charset="-127"/>
              </a:rPr>
              <a:t>전처리에 따라 성능이 크게 좌우될 것으로 예측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ts val="3000"/>
              </a:lnSpc>
              <a:defRPr/>
            </a:pPr>
            <a:r>
              <a:rPr lang="ko-KR" altLang="en-US" sz="5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감 사 합 </a:t>
            </a:r>
            <a:r>
              <a:rPr lang="ko-KR" altLang="en-US" sz="5400" b="1" i="1" kern="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니</a:t>
            </a:r>
            <a:r>
              <a:rPr lang="ko-KR" altLang="en-US" sz="5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 다</a:t>
            </a:r>
            <a:endParaRPr lang="ko-KR" altLang="en-US" sz="5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868669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404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함초롬바탕</vt:lpstr>
      <vt:lpstr>휴먼편지체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최지성</cp:lastModifiedBy>
  <cp:revision>33</cp:revision>
  <dcterms:created xsi:type="dcterms:W3CDTF">2021-04-26T15:06:02Z</dcterms:created>
  <dcterms:modified xsi:type="dcterms:W3CDTF">2021-05-06T07:00:52Z</dcterms:modified>
</cp:coreProperties>
</file>