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7"/>
    <a:srgbClr val="ED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3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기계학습 프로젝트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ts val="3000"/>
              </a:lnSpc>
              <a:defRPr/>
            </a:pPr>
            <a:r>
              <a:rPr lang="ko-KR" altLang="en-US" sz="1400" kern="0" dirty="0">
                <a:solidFill>
                  <a:prstClr val="white">
                    <a:lumMod val="75000"/>
                  </a:prstClr>
                </a:solidFill>
              </a:rPr>
              <a:t>의류 타입 매칭 시스템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2553A1-59F9-4231-AF81-E6538DA05D2C}"/>
              </a:ext>
            </a:extLst>
          </p:cNvPr>
          <p:cNvSpPr txBox="1"/>
          <p:nvPr/>
        </p:nvSpPr>
        <p:spPr>
          <a:xfrm>
            <a:off x="8370863" y="5043055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/>
              <a:t>소프트웨어 공학전공</a:t>
            </a:r>
            <a:endParaRPr lang="en-US" altLang="ko-KR" sz="1600" dirty="0"/>
          </a:p>
          <a:p>
            <a:pPr algn="r"/>
            <a:r>
              <a:rPr lang="en-US" altLang="ko-KR" sz="1600" dirty="0"/>
              <a:t>154322 </a:t>
            </a:r>
            <a:r>
              <a:rPr lang="ko-KR" altLang="en-US" sz="1600" dirty="0"/>
              <a:t>최지성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B3D1C8-389C-4466-A2A0-D89E38B29D8F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8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5" y="1067676"/>
            <a:ext cx="4163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KNN(n = 3),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데이터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F460E-2E96-4CD1-B7F2-8A52E6EAE61F}"/>
              </a:ext>
            </a:extLst>
          </p:cNvPr>
          <p:cNvSpPr txBox="1"/>
          <p:nvPr/>
        </p:nvSpPr>
        <p:spPr>
          <a:xfrm>
            <a:off x="1421355" y="1687363"/>
            <a:ext cx="609872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[0.814 0.8215 0.8165 0.804 0.833 ]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</p:txBody>
      </p:sp>
      <p:pic>
        <p:nvPicPr>
          <p:cNvPr id="9217" name="_x528236024">
            <a:extLst>
              <a:ext uri="{FF2B5EF4-FFF2-40B4-BE49-F238E27FC236}">
                <a16:creationId xmlns:a16="http://schemas.microsoft.com/office/drawing/2014/main" id="{0B02C1BA-C4B4-4E4F-B2BD-EFC2ADE6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71" y="1274688"/>
            <a:ext cx="4163016" cy="52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EEAE12-2DF9-422E-B896-DAFDF3EF3372}"/>
              </a:ext>
            </a:extLst>
          </p:cNvPr>
          <p:cNvSpPr txBox="1"/>
          <p:nvPr/>
        </p:nvSpPr>
        <p:spPr>
          <a:xfrm>
            <a:off x="1421355" y="3337923"/>
            <a:ext cx="4163016" cy="2699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knn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검증데이터에 비해서는 높은 성능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다른 데이터는 비교적 안정적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셔츠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가 낮은 정확도를 보임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이후에는 결과가 이와 비슷하기 때문에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cross_validation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결과만 작성하도록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5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9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532234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RandomForest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n_estimators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= 10,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max_depth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= 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F460E-2E96-4CD1-B7F2-8A52E6EAE61F}"/>
              </a:ext>
            </a:extLst>
          </p:cNvPr>
          <p:cNvSpPr txBox="1"/>
          <p:nvPr/>
        </p:nvSpPr>
        <p:spPr>
          <a:xfrm>
            <a:off x="1421355" y="1687363"/>
            <a:ext cx="609872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[0.765 0.7525 0.695 0.7325 0.775 ]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0241" name="_x525171624">
            <a:extLst>
              <a:ext uri="{FF2B5EF4-FFF2-40B4-BE49-F238E27FC236}">
                <a16:creationId xmlns:a16="http://schemas.microsoft.com/office/drawing/2014/main" id="{B675B00A-B16A-4914-864A-B112303D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91" y="1243901"/>
            <a:ext cx="4187737" cy="52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67D5EA5-FBA9-440D-A9CC-C65D34BF80E1}"/>
              </a:ext>
            </a:extLst>
          </p:cNvPr>
          <p:cNvSpPr txBox="1"/>
          <p:nvPr/>
        </p:nvSpPr>
        <p:spPr>
          <a:xfrm>
            <a:off x="1421354" y="4031108"/>
            <a:ext cx="6098720" cy="92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처참한 결과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번의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f1-score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0.12)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n_estimators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를 증가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16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9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RandomForest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n_estimators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= 100,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max_depth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= 20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F460E-2E96-4CD1-B7F2-8A52E6EAE61F}"/>
              </a:ext>
            </a:extLst>
          </p:cNvPr>
          <p:cNvSpPr txBox="1"/>
          <p:nvPr/>
        </p:nvSpPr>
        <p:spPr>
          <a:xfrm>
            <a:off x="1421355" y="1687363"/>
            <a:ext cx="609872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[0.8225 0.805 0.81 0.8175 0.795 ]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540C0-006C-4CD7-8E8C-87307084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4" y="1147132"/>
            <a:ext cx="4127826" cy="52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9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RandomForest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GridSearch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0C82D-FF78-46B7-BF22-92C50A6A7EE0}"/>
              </a:ext>
            </a:extLst>
          </p:cNvPr>
          <p:cNvSpPr txBox="1"/>
          <p:nvPr/>
        </p:nvSpPr>
        <p:spPr>
          <a:xfrm>
            <a:off x="1421354" y="1818886"/>
            <a:ext cx="6098720" cy="92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[0.8225 0.7875 0.785 0.81 0.79]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오히려 이전보다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안좋은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결과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기본 설정이 변경 필요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1265" name="_x521704016">
            <a:extLst>
              <a:ext uri="{FF2B5EF4-FFF2-40B4-BE49-F238E27FC236}">
                <a16:creationId xmlns:a16="http://schemas.microsoft.com/office/drawing/2014/main" id="{F88411E7-57D7-48E4-9E1A-1A4F5B85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49" y="1220820"/>
            <a:ext cx="4365445" cy="45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5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9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RandomForest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n_estimators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= 500,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max_depth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= 20)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검증 데이터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B80E3D-5DB7-45AF-A2D3-1691FB74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28" y="1098233"/>
            <a:ext cx="4032718" cy="51956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1355" y="2005774"/>
            <a:ext cx="4032718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[0.8325 0.8025 0.8025 0.8225 0.7975]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91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9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42DED-9656-470C-A79A-87C303080D7F}"/>
              </a:ext>
            </a:extLst>
          </p:cNvPr>
          <p:cNvSpPr txBox="1"/>
          <p:nvPr/>
        </p:nvSpPr>
        <p:spPr>
          <a:xfrm>
            <a:off x="749704" y="2059458"/>
            <a:ext cx="6096000" cy="136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해당 모델 선정 이유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: f1-score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의 분산이 가장 적어서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컴 윤고딕 740"/>
                <a:ea typeface="한컴 윤고딕 740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안정적이라고 판단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[0.859 0.863 0.8615 0.8535 0.8605]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3313" name="_x326441264">
            <a:extLst>
              <a:ext uri="{FF2B5EF4-FFF2-40B4-BE49-F238E27FC236}">
                <a16:creationId xmlns:a16="http://schemas.microsoft.com/office/drawing/2014/main" id="{9B4C9346-E68B-4F75-99E5-4C9750D66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04" y="1123775"/>
            <a:ext cx="4174720" cy="514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0592C8-3213-41A3-AAD6-ACF48078F809}"/>
              </a:ext>
            </a:extLst>
          </p:cNvPr>
          <p:cNvSpPr txBox="1"/>
          <p:nvPr/>
        </p:nvSpPr>
        <p:spPr>
          <a:xfrm>
            <a:off x="871782" y="3778378"/>
            <a:ext cx="6096000" cy="1812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RandomForest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결과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KNN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에 비하면 전체적으로 높은 정확도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번은 정확도가 아직 많이 부족하지만 다른 클래스들은 비교적 잘 분류함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2C4C97-F941-4030-A503-C91E6F00A5C7}"/>
              </a:ext>
            </a:extLst>
          </p:cNvPr>
          <p:cNvSpPr/>
          <p:nvPr/>
        </p:nvSpPr>
        <p:spPr>
          <a:xfrm>
            <a:off x="1421354" y="1067676"/>
            <a:ext cx="6318389" cy="91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RandomForest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n_estimators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= 500,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max_depth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= 20)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한컴 윤고딕 740"/>
                <a:ea typeface="한컴 윤고딕 740"/>
              </a:rPr>
              <a:t>테스트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데이터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89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XGBoost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(default)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4668" y="1756485"/>
            <a:ext cx="4032718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[0.865 0.795 0.805 0.815 0.8075]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6385" name="_x329798368">
            <a:extLst>
              <a:ext uri="{FF2B5EF4-FFF2-40B4-BE49-F238E27FC236}">
                <a16:creationId xmlns:a16="http://schemas.microsoft.com/office/drawing/2014/main" id="{AD14C710-BC02-413E-86D3-168839B5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16182"/>
            <a:ext cx="4646852" cy="52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8AB7BD-ADE9-4930-9007-29C2AAAC4F30}"/>
              </a:ext>
            </a:extLst>
          </p:cNvPr>
          <p:cNvSpPr txBox="1"/>
          <p:nvPr/>
        </p:nvSpPr>
        <p:spPr>
          <a:xfrm>
            <a:off x="937083" y="3287292"/>
            <a:ext cx="5158917" cy="136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전체적인 정확도는 랜덤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포레스트와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비슷함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번에 대한 정확도가 많이 올라감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XGBoost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을 통해서 전체적인 정확도를 보장할 수 있다고 판단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14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XGBoost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4668" y="1756485"/>
            <a:ext cx="4032718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[0.8575 0.8175 0.815 0.8225 0.835 ]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7409" name="_x521705672">
            <a:extLst>
              <a:ext uri="{FF2B5EF4-FFF2-40B4-BE49-F238E27FC236}">
                <a16:creationId xmlns:a16="http://schemas.microsoft.com/office/drawing/2014/main" id="{A07CF517-A48A-4D91-9AFA-5EBB3D7B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035" y="1304250"/>
            <a:ext cx="4419707" cy="484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_x521703944">
            <a:extLst>
              <a:ext uri="{FF2B5EF4-FFF2-40B4-BE49-F238E27FC236}">
                <a16:creationId xmlns:a16="http://schemas.microsoft.com/office/drawing/2014/main" id="{3B04232B-4445-4FA0-9DEC-7EF5DD7B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38" y="2664213"/>
            <a:ext cx="3327847" cy="27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7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10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XGBoost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GridSearch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),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테스트 데이터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4668" y="1756485"/>
            <a:ext cx="4032718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[0.8575 0.8025 0.805 0.815 0.825 ]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C96B25-06E8-4C3B-8682-BCA46F50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533496496">
            <a:extLst>
              <a:ext uri="{FF2B5EF4-FFF2-40B4-BE49-F238E27FC236}">
                <a16:creationId xmlns:a16="http://schemas.microsoft.com/office/drawing/2014/main" id="{B555A734-CEB2-466D-B15C-1050D113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28" y="2643605"/>
            <a:ext cx="4032718" cy="9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_x521705744">
            <a:extLst>
              <a:ext uri="{FF2B5EF4-FFF2-40B4-BE49-F238E27FC236}">
                <a16:creationId xmlns:a16="http://schemas.microsoft.com/office/drawing/2014/main" id="{3E05EBB9-D1BE-4376-A70C-822570AF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06" y="1274355"/>
            <a:ext cx="3744779" cy="51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76C634-B7DC-4F28-AE32-C42CC2E0BE48}"/>
              </a:ext>
            </a:extLst>
          </p:cNvPr>
          <p:cNvSpPr txBox="1"/>
          <p:nvPr/>
        </p:nvSpPr>
        <p:spPr>
          <a:xfrm>
            <a:off x="1366745" y="3934197"/>
            <a:ext cx="6098720" cy="92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XGBoost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결과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전체적으로 높은 성능을 보임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04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11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MLP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4668" y="1756485"/>
            <a:ext cx="4032718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[0.1075 0.105 0.1025 0.105 0.105 ]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C96B25-06E8-4C3B-8682-BCA46F50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525174072">
            <a:extLst>
              <a:ext uri="{FF2B5EF4-FFF2-40B4-BE49-F238E27FC236}">
                <a16:creationId xmlns:a16="http://schemas.microsoft.com/office/drawing/2014/main" id="{6231CC63-6465-4E49-8FB5-2D3924E9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58" y="1876869"/>
            <a:ext cx="4258156" cy="25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DDCBA1A-5CCB-4DD6-AA4E-8947221C4F34}"/>
              </a:ext>
            </a:extLst>
          </p:cNvPr>
          <p:cNvSpPr txBox="1"/>
          <p:nvPr/>
        </p:nvSpPr>
        <p:spPr>
          <a:xfrm>
            <a:off x="1421354" y="4312475"/>
            <a:ext cx="609872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으로 예측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너무 단순한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9459" name="_x525176304">
            <a:extLst>
              <a:ext uri="{FF2B5EF4-FFF2-40B4-BE49-F238E27FC236}">
                <a16:creationId xmlns:a16="http://schemas.microsoft.com/office/drawing/2014/main" id="{142176F7-A57C-4331-884E-15AA61BF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53" y="2547524"/>
            <a:ext cx="4344143" cy="10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2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55754" y="373341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1254627" y="3088190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645432" y="3088190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76877" y="3088190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B20EC99-1863-49D7-8B19-24D13A8FE43F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AutoShape 6" descr="Checkered Flag Icon - Finish Flag Icon - Free Transparent PNG Clipart  Images Download">
            <a:extLst>
              <a:ext uri="{FF2B5EF4-FFF2-40B4-BE49-F238E27FC236}">
                <a16:creationId xmlns:a16="http://schemas.microsoft.com/office/drawing/2014/main" id="{47285FD2-D841-4963-9EF0-35F2AA015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296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Flag on the mountain peak goal achievement Premium Vector">
            <a:extLst>
              <a:ext uri="{FF2B5EF4-FFF2-40B4-BE49-F238E27FC236}">
                <a16:creationId xmlns:a16="http://schemas.microsoft.com/office/drawing/2014/main" id="{21EB33D2-B899-46F3-861B-634D41BE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36" y="1491686"/>
            <a:ext cx="1517867" cy="151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ztech Inc">
            <a:extLst>
              <a:ext uri="{FF2B5EF4-FFF2-40B4-BE49-F238E27FC236}">
                <a16:creationId xmlns:a16="http://schemas.microsoft.com/office/drawing/2014/main" id="{18E2B49F-5526-48C3-8940-836C074F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85" y="1442134"/>
            <a:ext cx="1659065" cy="15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lgorithm Illustration 27863175 - Megapixl">
            <a:extLst>
              <a:ext uri="{FF2B5EF4-FFF2-40B4-BE49-F238E27FC236}">
                <a16:creationId xmlns:a16="http://schemas.microsoft.com/office/drawing/2014/main" id="{00F435BE-A6B2-4C5E-BA69-0A42B8505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0"/>
          <a:stretch/>
        </p:blipFill>
        <p:spPr bwMode="auto">
          <a:xfrm>
            <a:off x="8358713" y="1488751"/>
            <a:ext cx="2294743" cy="15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4EF6AA-E382-4113-9A3B-6E4A770F9954}"/>
              </a:ext>
            </a:extLst>
          </p:cNvPr>
          <p:cNvSpPr/>
          <p:nvPr/>
        </p:nvSpPr>
        <p:spPr>
          <a:xfrm>
            <a:off x="1164471" y="5370908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성능 평가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4EA4F9-AD41-49FC-86CB-EC3A1817A94A}"/>
              </a:ext>
            </a:extLst>
          </p:cNvPr>
          <p:cNvSpPr/>
          <p:nvPr/>
        </p:nvSpPr>
        <p:spPr>
          <a:xfrm>
            <a:off x="4589784" y="5371494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활용방안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42" name="Picture 18" descr="엔진 성능에 대 한 그림 아이콘 개발에 대한 스톡 벡터 아트 및 기타 이미지 - iStock">
            <a:extLst>
              <a:ext uri="{FF2B5EF4-FFF2-40B4-BE49-F238E27FC236}">
                <a16:creationId xmlns:a16="http://schemas.microsoft.com/office/drawing/2014/main" id="{A6E436E0-3D14-438D-BCC5-9B12EED1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57" y="3890728"/>
            <a:ext cx="1512200" cy="15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AE21F118-890B-408D-AD92-8FFC7FB2F3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30" y="4174931"/>
            <a:ext cx="1111680" cy="94379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37D8731-4F33-46FA-89AD-081863C91F27}"/>
              </a:ext>
            </a:extLst>
          </p:cNvPr>
          <p:cNvSpPr/>
          <p:nvPr/>
        </p:nvSpPr>
        <p:spPr>
          <a:xfrm>
            <a:off x="3960964" y="2310657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92CD77EA-3B62-4781-95AC-9B79794E8DE0}"/>
              </a:ext>
            </a:extLst>
          </p:cNvPr>
          <p:cNvSpPr/>
          <p:nvPr/>
        </p:nvSpPr>
        <p:spPr>
          <a:xfrm>
            <a:off x="7466399" y="2258111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0D12ED6A-04F2-413B-9340-1A694C41E746}"/>
              </a:ext>
            </a:extLst>
          </p:cNvPr>
          <p:cNvSpPr/>
          <p:nvPr/>
        </p:nvSpPr>
        <p:spPr>
          <a:xfrm>
            <a:off x="802634" y="4639626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EE060D08-059B-4E2F-9742-4FD7B39DEA87}"/>
              </a:ext>
            </a:extLst>
          </p:cNvPr>
          <p:cNvSpPr/>
          <p:nvPr/>
        </p:nvSpPr>
        <p:spPr>
          <a:xfrm>
            <a:off x="4084120" y="4637058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D3EACE-F634-4C88-ACA3-EAF9A0879ED6}"/>
              </a:ext>
            </a:extLst>
          </p:cNvPr>
          <p:cNvSpPr/>
          <p:nvPr/>
        </p:nvSpPr>
        <p:spPr>
          <a:xfrm>
            <a:off x="8026901" y="5331299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진행상황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BBF67AED-AAE3-4A36-A843-79C13A46A908}"/>
              </a:ext>
            </a:extLst>
          </p:cNvPr>
          <p:cNvSpPr/>
          <p:nvPr/>
        </p:nvSpPr>
        <p:spPr>
          <a:xfrm>
            <a:off x="7585950" y="4591765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Blue Progress Icon - Progress Icon Blue, HD Png Download - kindpng">
            <a:extLst>
              <a:ext uri="{FF2B5EF4-FFF2-40B4-BE49-F238E27FC236}">
                <a16:creationId xmlns:a16="http://schemas.microsoft.com/office/drawing/2014/main" id="{CFA6491F-351A-488E-9069-366DE43F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083" y="3833436"/>
            <a:ext cx="1535811" cy="160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90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11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MLP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4668" y="1756485"/>
            <a:ext cx="4032718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[0.795 0.7475 0.78 0.79 0.77 ]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C96B25-06E8-4C3B-8682-BCA46F50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521707472">
            <a:extLst>
              <a:ext uri="{FF2B5EF4-FFF2-40B4-BE49-F238E27FC236}">
                <a16:creationId xmlns:a16="http://schemas.microsoft.com/office/drawing/2014/main" id="{AC560BF9-394F-4A09-9B55-F0D0655D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54" y="2679254"/>
            <a:ext cx="5114890" cy="8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_x326440400">
            <a:extLst>
              <a:ext uri="{FF2B5EF4-FFF2-40B4-BE49-F238E27FC236}">
                <a16:creationId xmlns:a16="http://schemas.microsoft.com/office/drawing/2014/main" id="{1F1C2505-15F9-427F-84B0-7B0DC3EA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331" y="2679254"/>
            <a:ext cx="4209323" cy="25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0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11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MLP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4668" y="1756485"/>
            <a:ext cx="4032718" cy="916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[0.815 0.79 0.805 0.77 0.7975]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C96B25-06E8-4C3B-8682-BCA46F50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1" name="_x525172128">
            <a:extLst>
              <a:ext uri="{FF2B5EF4-FFF2-40B4-BE49-F238E27FC236}">
                <a16:creationId xmlns:a16="http://schemas.microsoft.com/office/drawing/2014/main" id="{7F4E5500-1DB2-46AD-B96D-739D95A3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5" y="1558251"/>
            <a:ext cx="4376739" cy="32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" name="_x525178608">
            <a:extLst>
              <a:ext uri="{FF2B5EF4-FFF2-40B4-BE49-F238E27FC236}">
                <a16:creationId xmlns:a16="http://schemas.microsoft.com/office/drawing/2014/main" id="{12528287-9D33-40BC-84E2-5D347815A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54" y="2647509"/>
            <a:ext cx="5759795" cy="9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3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11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MLP,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검증 데이터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4668" y="1756485"/>
            <a:ext cx="4032718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[0.815 0.7875 0.7975 0.795 0.81 ]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C96B25-06E8-4C3B-8682-BCA46F50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5" name="_x181484680">
            <a:extLst>
              <a:ext uri="{FF2B5EF4-FFF2-40B4-BE49-F238E27FC236}">
                <a16:creationId xmlns:a16="http://schemas.microsoft.com/office/drawing/2014/main" id="{EC9A7117-A2D6-4589-A9BA-662BB0F3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14" y="1515922"/>
            <a:ext cx="4643455" cy="341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3" name="_x181484392">
            <a:extLst>
              <a:ext uri="{FF2B5EF4-FFF2-40B4-BE49-F238E27FC236}">
                <a16:creationId xmlns:a16="http://schemas.microsoft.com/office/drawing/2014/main" id="{B75B8D90-EC94-4D90-8A3D-C56DE780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53" y="2543003"/>
            <a:ext cx="5465423" cy="8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0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11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MLP,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검증 데이터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E7ADC-50A3-4C22-8056-392151103BF5}"/>
              </a:ext>
            </a:extLst>
          </p:cNvPr>
          <p:cNvSpPr txBox="1"/>
          <p:nvPr/>
        </p:nvSpPr>
        <p:spPr>
          <a:xfrm>
            <a:off x="1424668" y="1756485"/>
            <a:ext cx="4032718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[0.8445 0.842 0.853 0.838 0.863 ]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C96B25-06E8-4C3B-8682-BCA46F50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525464840">
            <a:extLst>
              <a:ext uri="{FF2B5EF4-FFF2-40B4-BE49-F238E27FC236}">
                <a16:creationId xmlns:a16="http://schemas.microsoft.com/office/drawing/2014/main" id="{4617F6E6-7BBE-420D-81B8-57221BAF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45" y="1188060"/>
            <a:ext cx="4032718" cy="51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F5C258-A745-4A64-8D14-E7F9E2CEE6FB}"/>
              </a:ext>
            </a:extLst>
          </p:cNvPr>
          <p:cNvSpPr txBox="1"/>
          <p:nvPr/>
        </p:nvSpPr>
        <p:spPr>
          <a:xfrm>
            <a:off x="1241649" y="3578834"/>
            <a:ext cx="6098720" cy="1812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MLP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파라미터 튜닝에 크게 영향을 받음을 확인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은닉층의 수가 적을 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한 클래스로만 예측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정확도가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XGBoost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에 비해서 크게 좋지 않음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20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5761" y="326047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12</a:t>
            </a:r>
            <a:endParaRPr lang="ko-KR" altLang="en-US" sz="14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4" y="1067676"/>
            <a:ext cx="6318389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계획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C96B25-06E8-4C3B-8682-BCA46F50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F5C258-A745-4A64-8D14-E7F9E2CEE6FB}"/>
              </a:ext>
            </a:extLst>
          </p:cNvPr>
          <p:cNvSpPr txBox="1"/>
          <p:nvPr/>
        </p:nvSpPr>
        <p:spPr>
          <a:xfrm>
            <a:off x="1816326" y="1969502"/>
            <a:ext cx="6691569" cy="249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VotingClassifier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한컴 윤고딕 740"/>
                <a:ea typeface="한컴 윤고딕 740"/>
              </a:rPr>
              <a:t>,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PCA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적용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파라미터 튜닝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kern="0" dirty="0">
              <a:solidFill>
                <a:srgbClr val="000000"/>
              </a:solidFill>
              <a:latin typeface="한컴 윤고딕 740"/>
              <a:ea typeface="한컴 윤고딕 740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이미지 처리 후 분류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</p:txBody>
      </p:sp>
    </p:spTree>
    <p:extLst>
      <p:ext uri="{BB962C8B-B14F-4D97-AF65-F5344CB8AC3E}">
        <p14:creationId xmlns:p14="http://schemas.microsoft.com/office/powerpoint/2010/main" val="76758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3000"/>
              </a:lnSpc>
              <a:defRPr/>
            </a:pPr>
            <a:r>
              <a:rPr lang="ko-KR" altLang="en-US" sz="54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감 사 합 </a:t>
            </a:r>
            <a:r>
              <a:rPr lang="ko-KR" altLang="en-US" sz="5400" b="1" i="1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니</a:t>
            </a:r>
            <a:r>
              <a:rPr lang="ko-KR" altLang="en-US" sz="54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다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8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6" y="357766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185FA799-7D5E-4C99-90CE-96135BB5F119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" name="Picture 2" descr="우리티 - 단체티셔츠주문제작">
            <a:extLst>
              <a:ext uri="{FF2B5EF4-FFF2-40B4-BE49-F238E27FC236}">
                <a16:creationId xmlns:a16="http://schemas.microsoft.com/office/drawing/2014/main" id="{B3DD04E4-2082-4EFE-B490-9780CAA5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09" y="11471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A2140B-70EC-42C3-8A6E-330DC870A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0" y="1746489"/>
            <a:ext cx="2143125" cy="2143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92F1E0-66ED-4F46-A24A-C6AF7ECE33F9}"/>
              </a:ext>
            </a:extLst>
          </p:cNvPr>
          <p:cNvSpPr txBox="1"/>
          <p:nvPr/>
        </p:nvSpPr>
        <p:spPr>
          <a:xfrm>
            <a:off x="1327165" y="978203"/>
            <a:ext cx="833412" cy="515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목표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076" name="Picture 4" descr="티셔츠 일러스트 PNG, AI 무료 다운로드 (2021년) - 리틀딥">
            <a:extLst>
              <a:ext uri="{FF2B5EF4-FFF2-40B4-BE49-F238E27FC236}">
                <a16:creationId xmlns:a16="http://schemas.microsoft.com/office/drawing/2014/main" id="{D43C0DB4-5D5B-40EB-A43B-269006789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04" y="3522848"/>
            <a:ext cx="3412494" cy="28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704945D-4A8E-4E10-BAF0-F0E2C7A147AC}"/>
              </a:ext>
            </a:extLst>
          </p:cNvPr>
          <p:cNvSpPr/>
          <p:nvPr/>
        </p:nvSpPr>
        <p:spPr>
          <a:xfrm>
            <a:off x="6943470" y="3381304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_x181649616">
            <a:extLst>
              <a:ext uri="{FF2B5EF4-FFF2-40B4-BE49-F238E27FC236}">
                <a16:creationId xmlns:a16="http://schemas.microsoft.com/office/drawing/2014/main" id="{E339433D-D7F9-4272-8B02-F898242F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30" y="2483224"/>
            <a:ext cx="3514165" cy="22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4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B28B002-78D7-479C-B347-E4CDC1FCD750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0AF398-471F-4F35-BEED-E72A7B1E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81712"/>
              </p:ext>
            </p:extLst>
          </p:nvPr>
        </p:nvGraphicFramePr>
        <p:xfrm>
          <a:off x="1191083" y="1811091"/>
          <a:ext cx="8459466" cy="4184897"/>
        </p:xfrm>
        <a:graphic>
          <a:graphicData uri="http://schemas.openxmlformats.org/drawingml/2006/table">
            <a:tbl>
              <a:tblPr/>
              <a:tblGrid>
                <a:gridCol w="678066">
                  <a:extLst>
                    <a:ext uri="{9D8B030D-6E8A-4147-A177-3AD203B41FA5}">
                      <a16:colId xmlns:a16="http://schemas.microsoft.com/office/drawing/2014/main" val="571059414"/>
                    </a:ext>
                  </a:extLst>
                </a:gridCol>
                <a:gridCol w="1543014">
                  <a:extLst>
                    <a:ext uri="{9D8B030D-6E8A-4147-A177-3AD203B41FA5}">
                      <a16:colId xmlns:a16="http://schemas.microsoft.com/office/drawing/2014/main" val="3961323063"/>
                    </a:ext>
                  </a:extLst>
                </a:gridCol>
                <a:gridCol w="6238386">
                  <a:extLst>
                    <a:ext uri="{9D8B030D-6E8A-4147-A177-3AD203B41FA5}">
                      <a16:colId xmlns:a16="http://schemas.microsoft.com/office/drawing/2014/main" val="2346259399"/>
                    </a:ext>
                  </a:extLst>
                </a:gridCol>
              </a:tblGrid>
              <a:tr h="117819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28 X 28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픽셀들로 구성된 이미지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8-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bit gray scale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된 그림이므로 각 픽셀의 값은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~ 256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값을 가짐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가지 클래스로 구별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71924"/>
                  </a:ext>
                </a:extLst>
              </a:tr>
              <a:tr h="373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수집 방안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https://www.kaggle.com/zalando-research/fashionmnist?select=fashion-mnist_train.csv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746675"/>
                  </a:ext>
                </a:extLst>
              </a:tr>
              <a:tr h="877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형태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(label, pixel1, pixel2, ..., pixel783, pixel784)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label 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pixel(n) : 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번째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pixel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793304"/>
                  </a:ext>
                </a:extLst>
              </a:tr>
              <a:tr h="577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사이즈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학습 데이터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60000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테스트 데이터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10000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729771"/>
                  </a:ext>
                </a:extLst>
              </a:tr>
              <a:tr h="1178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전처리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각각의 픽셀이 모두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 ~ 256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의 값으로 범위가 고정되어 있기 때문 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Scaler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사용할 필요가 없음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- 60000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데이터를 모두 사용하기에는 너무 많은 시간이 소요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따라서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클래스별로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데이터를 임의로 뽑아서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학습 데이터와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테스트 데이터를 활용하고자 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기존의 데이터는 클래스당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개씩 총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60000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데이터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984498"/>
                  </a:ext>
                </a:extLst>
              </a:tr>
            </a:tbl>
          </a:graphicData>
        </a:graphic>
      </p:graphicFrame>
      <p:pic>
        <p:nvPicPr>
          <p:cNvPr id="1025" name="_x522508224">
            <a:extLst>
              <a:ext uri="{FF2B5EF4-FFF2-40B4-BE49-F238E27FC236}">
                <a16:creationId xmlns:a16="http://schemas.microsoft.com/office/drawing/2014/main" id="{C8E3E057-3174-4A12-B1C0-345E3951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527" y="1894158"/>
            <a:ext cx="958286" cy="9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E75D5-50D2-4667-A3B7-805589FB9B39}"/>
              </a:ext>
            </a:extLst>
          </p:cNvPr>
          <p:cNvSpPr txBox="1"/>
          <p:nvPr/>
        </p:nvSpPr>
        <p:spPr>
          <a:xfrm>
            <a:off x="9852211" y="1811091"/>
            <a:ext cx="1434354" cy="2820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 T-shirt/top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 Trouser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 Pullover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 Dress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 Coat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 Sandal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6 Shirt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 Sneaker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8 Bag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9 Ankle boot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74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B99F321-C9BB-4AFA-8810-EC610FA40BE4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5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E1163-A603-4C61-BC16-1B7287E35995}"/>
              </a:ext>
            </a:extLst>
          </p:cNvPr>
          <p:cNvSpPr txBox="1"/>
          <p:nvPr/>
        </p:nvSpPr>
        <p:spPr>
          <a:xfrm>
            <a:off x="1497929" y="1558251"/>
            <a:ext cx="7628965" cy="393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알고리즘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분류기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KNN,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RandomForest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XGBoost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MLP, Voting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검증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CrossValidation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Confusion_matrix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Classification_report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변환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PCA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튜닝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GridSearch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72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081AE62-F270-47C3-B57B-DFE0CA3AE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10539"/>
              </p:ext>
            </p:extLst>
          </p:nvPr>
        </p:nvGraphicFramePr>
        <p:xfrm>
          <a:off x="1191083" y="1572736"/>
          <a:ext cx="9722784" cy="457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093">
                  <a:extLst>
                    <a:ext uri="{9D8B030D-6E8A-4147-A177-3AD203B41FA5}">
                      <a16:colId xmlns:a16="http://schemas.microsoft.com/office/drawing/2014/main" val="4198447113"/>
                    </a:ext>
                  </a:extLst>
                </a:gridCol>
                <a:gridCol w="4862691">
                  <a:extLst>
                    <a:ext uri="{9D8B030D-6E8A-4147-A177-3AD203B41FA5}">
                      <a16:colId xmlns:a16="http://schemas.microsoft.com/office/drawing/2014/main" val="3498320250"/>
                    </a:ext>
                  </a:extLst>
                </a:gridCol>
              </a:tblGrid>
              <a:tr h="41071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80672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 검색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인상착의 파악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889263"/>
                  </a:ext>
                </a:extLst>
              </a:tr>
            </a:tbl>
          </a:graphicData>
        </a:graphic>
      </p:graphicFrame>
      <p:pic>
        <p:nvPicPr>
          <p:cNvPr id="4098" name="Picture 2" descr="데니스 텐 살해 용의자 CCTV 공개… '환한 대낮인데'">
            <a:extLst>
              <a:ext uri="{FF2B5EF4-FFF2-40B4-BE49-F238E27FC236}">
                <a16:creationId xmlns:a16="http://schemas.microsoft.com/office/drawing/2014/main" id="{3DAE7553-9CB2-4A0B-BF2D-C866B5391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51" y="2321298"/>
            <a:ext cx="3629914" cy="256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이미지로 검색 | 구글 이미지 검색 | 수업 시간 활용 이미지로 검색 | 그림 유사 이미지 검색 | - YouTube">
            <a:extLst>
              <a:ext uri="{FF2B5EF4-FFF2-40B4-BE49-F238E27FC236}">
                <a16:creationId xmlns:a16="http://schemas.microsoft.com/office/drawing/2014/main" id="{4B2F8DD5-B1FF-430D-ACA2-CD7BCD8F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27" y="2257144"/>
            <a:ext cx="3594847" cy="269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3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7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66752" y="1119049"/>
            <a:ext cx="83275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1" name="_x524331200">
            <a:extLst>
              <a:ext uri="{FF2B5EF4-FFF2-40B4-BE49-F238E27FC236}">
                <a16:creationId xmlns:a16="http://schemas.microsoft.com/office/drawing/2014/main" id="{DD4BADDA-7EFA-442F-B974-2F619BDC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3" y="1935316"/>
            <a:ext cx="3242651" cy="34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524331848">
            <a:extLst>
              <a:ext uri="{FF2B5EF4-FFF2-40B4-BE49-F238E27FC236}">
                <a16:creationId xmlns:a16="http://schemas.microsoft.com/office/drawing/2014/main" id="{1E9F2654-59C9-4056-A10E-5F023128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27" y="1759329"/>
            <a:ext cx="5285410" cy="20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_x522674736">
            <a:extLst>
              <a:ext uri="{FF2B5EF4-FFF2-40B4-BE49-F238E27FC236}">
                <a16:creationId xmlns:a16="http://schemas.microsoft.com/office/drawing/2014/main" id="{0BAAEDBF-ED9B-4785-AF3A-B348DD445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95" y="4315845"/>
            <a:ext cx="4972276" cy="4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_x324884448">
            <a:extLst>
              <a:ext uri="{FF2B5EF4-FFF2-40B4-BE49-F238E27FC236}">
                <a16:creationId xmlns:a16="http://schemas.microsoft.com/office/drawing/2014/main" id="{E4778C84-836B-47C6-BC41-D5FC8404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34" y="4858572"/>
            <a:ext cx="7394550" cy="113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0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8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5" y="1067676"/>
            <a:ext cx="4163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KNN(n = 3)</a:t>
            </a:r>
          </a:p>
        </p:txBody>
      </p:sp>
      <p:pic>
        <p:nvPicPr>
          <p:cNvPr id="6145" name="_x324884808">
            <a:extLst>
              <a:ext uri="{FF2B5EF4-FFF2-40B4-BE49-F238E27FC236}">
                <a16:creationId xmlns:a16="http://schemas.microsoft.com/office/drawing/2014/main" id="{DF8EDD98-F6DC-434F-8C27-6AD77FD2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3" y="1837595"/>
            <a:ext cx="9681740" cy="315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7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8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8E5EAB-23C1-4932-89DB-F42D1FEEC495}"/>
              </a:ext>
            </a:extLst>
          </p:cNvPr>
          <p:cNvSpPr/>
          <p:nvPr/>
        </p:nvSpPr>
        <p:spPr>
          <a:xfrm>
            <a:off x="1421355" y="1067676"/>
            <a:ext cx="4163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KNN(n = 3),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검증 데이터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F460E-2E96-4CD1-B7F2-8A52E6EAE61F}"/>
              </a:ext>
            </a:extLst>
          </p:cNvPr>
          <p:cNvSpPr txBox="1"/>
          <p:nvPr/>
        </p:nvSpPr>
        <p:spPr>
          <a:xfrm>
            <a:off x="1421355" y="1687363"/>
            <a:ext cx="6098720" cy="48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[0.79 0.7575 0.775 0.77 0.8025]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7169" name="_x522674880">
            <a:extLst>
              <a:ext uri="{FF2B5EF4-FFF2-40B4-BE49-F238E27FC236}">
                <a16:creationId xmlns:a16="http://schemas.microsoft.com/office/drawing/2014/main" id="{AAC2D711-17BC-4C9D-B2A0-5FF74629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71" y="1200016"/>
            <a:ext cx="4163015" cy="52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86545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766</Words>
  <Application>Microsoft Office PowerPoint</Application>
  <PresentationFormat>와이드스크린</PresentationFormat>
  <Paragraphs>213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한컴 윤고딕 740</vt:lpstr>
      <vt:lpstr>함초롬바탕</vt:lpstr>
      <vt:lpstr>휴먼편지체</vt:lpstr>
      <vt:lpstr>Arial</vt:lpstr>
      <vt:lpstr>Wingdings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최지성</cp:lastModifiedBy>
  <cp:revision>49</cp:revision>
  <dcterms:created xsi:type="dcterms:W3CDTF">2021-04-26T15:06:02Z</dcterms:created>
  <dcterms:modified xsi:type="dcterms:W3CDTF">2021-05-18T07:35:12Z</dcterms:modified>
</cp:coreProperties>
</file>