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12192000"/>
  <p:notesSz cx="6858000" cy="9144000"/>
  <p:embeddedFontLst>
    <p:embeddedFont>
      <p:font typeface="Montserrat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iSrSF46PFPvS8NDohWBrwiZPdL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Montserra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Introduce yourself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State the title of your research paper</a:t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Remember to stop the timer when it goes off.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Ask the audience if there are any questions.</a:t>
            </a:r>
            <a:endParaRPr/>
          </a:p>
        </p:txBody>
      </p:sp>
      <p:sp>
        <p:nvSpPr>
          <p:cNvPr id="159" name="Google Shape;15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704e3d0736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2704e3d0736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Traditional SQL databases, while powerful, faced scalability challenges in the era of Web 2.0.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This led to NoSQL solutions that prioritized scalability, often sacrificing ACID guarantees familiar to SQL developers.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To bridge this gap, NewSQL technologies like FoundationDB offer scalable, distributed storage with ACID compliance. FoundationDB's layered architecture allows flexibility, with its Record Layer providing a record-oriented data model similar to relational databases.</a:t>
            </a:r>
            <a:endParaRPr/>
          </a:p>
        </p:txBody>
      </p:sp>
      <p:sp>
        <p:nvSpPr>
          <p:cNvPr id="52" name="Google Shape;52;g2704e3d0736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04e3d0736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704e3d0736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However, the Record Layer's Java-only implementation and network co-location requirement limit its wider adoption.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This research explores how encapsulating the Record Layer within a microservice could enhance its accessibility and deployment flexibility, aiming to address these limitations without compromising performance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" name="Google Shape;73;g2704e3d0736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04e3d0736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704e3d0736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Add important points here</a:t>
            </a:r>
            <a:endParaRPr/>
          </a:p>
        </p:txBody>
      </p:sp>
      <p:sp>
        <p:nvSpPr>
          <p:cNvPr id="99" name="Google Shape;99;g2704e3d0736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04e3d0736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704e3d0736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Add important points here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g2704e3d0736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4e3d0736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704e3d0736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Add important points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704e3d0736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04e3d0736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704e3d0736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Add important points here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g2704e3d0736_0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Add important points here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04e3d0736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704e3d0736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Remember to stop the timer when it goes off.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Ask the audience if there are any questions.</a:t>
            </a:r>
            <a:endParaRPr/>
          </a:p>
        </p:txBody>
      </p:sp>
      <p:sp>
        <p:nvSpPr>
          <p:cNvPr id="152" name="Google Shape;152;g2704e3d0736_0_1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/>
        </p:nvSpPr>
        <p:spPr>
          <a:xfrm>
            <a:off x="8709973" y="6431282"/>
            <a:ext cx="2743200" cy="31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75787B"/>
                </a:solidFill>
                <a:latin typeface="Arial"/>
                <a:ea typeface="Arial"/>
                <a:cs typeface="Arial"/>
                <a:sym typeface="Arial"/>
              </a:rPr>
              <a:t>Page #</a:t>
            </a:r>
            <a:endParaRPr/>
          </a:p>
        </p:txBody>
      </p:sp>
      <p:sp>
        <p:nvSpPr>
          <p:cNvPr id="23" name="Google Shape;23;p14"/>
          <p:cNvSpPr txBox="1"/>
          <p:nvPr/>
        </p:nvSpPr>
        <p:spPr>
          <a:xfrm>
            <a:off x="6125457" y="6431282"/>
            <a:ext cx="2743200" cy="31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75787B"/>
                </a:solidFill>
                <a:latin typeface="Arial"/>
                <a:ea typeface="Arial"/>
                <a:cs typeface="Arial"/>
                <a:sym typeface="Arial"/>
              </a:rPr>
              <a:t>Insert Section Title Here</a:t>
            </a:r>
            <a:endParaRPr/>
          </a:p>
        </p:txBody>
      </p:sp>
      <p:sp>
        <p:nvSpPr>
          <p:cNvPr id="24" name="Google Shape;24;p14"/>
          <p:cNvSpPr txBox="1"/>
          <p:nvPr/>
        </p:nvSpPr>
        <p:spPr>
          <a:xfrm>
            <a:off x="779721" y="442655"/>
            <a:ext cx="8895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9D2235"/>
                </a:solidFill>
                <a:latin typeface="Georgia"/>
                <a:ea typeface="Georgia"/>
                <a:cs typeface="Georgia"/>
                <a:sym typeface="Georgia"/>
              </a:rPr>
              <a:t>Insert</a:t>
            </a:r>
            <a:r>
              <a:rPr b="1" i="0" lang="en-US" sz="2800">
                <a:solidFill>
                  <a:srgbClr val="9D2235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0" lang="en-US" sz="2800">
                <a:solidFill>
                  <a:srgbClr val="9D2235"/>
                </a:solidFill>
                <a:latin typeface="Georgia"/>
                <a:ea typeface="Georgia"/>
                <a:cs typeface="Georgia"/>
                <a:sym typeface="Georgia"/>
              </a:rPr>
              <a:t>Headline</a:t>
            </a:r>
            <a:r>
              <a:rPr b="1" i="0" lang="en-US" sz="2800">
                <a:solidFill>
                  <a:srgbClr val="9D2235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0" lang="en-US" sz="2800">
                <a:solidFill>
                  <a:srgbClr val="9D2235"/>
                </a:solidFill>
                <a:latin typeface="Georgia"/>
                <a:ea typeface="Georgia"/>
                <a:cs typeface="Georgia"/>
                <a:sym typeface="Georgia"/>
              </a:rPr>
              <a:t>Here</a:t>
            </a:r>
            <a:endParaRPr/>
          </a:p>
        </p:txBody>
      </p:sp>
      <p:sp>
        <p:nvSpPr>
          <p:cNvPr id="25" name="Google Shape;25;p14"/>
          <p:cNvSpPr txBox="1"/>
          <p:nvPr/>
        </p:nvSpPr>
        <p:spPr>
          <a:xfrm>
            <a:off x="779721" y="1579897"/>
            <a:ext cx="10673469" cy="4124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i="0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Lorem Ipsum Dalor</a:t>
            </a:r>
            <a:br>
              <a:rPr b="1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sed do eiusmod tempor incididunt ut labore et dolore magna aliqua. Ut enim ad minim veniam,</a:t>
            </a:r>
            <a:b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i="0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Lorem Ipsum Dalor</a:t>
            </a:r>
            <a:br>
              <a:rPr b="1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sed do eiusmod tempor incididunt ut labore et dolore magna aliqua. Ut enim ad minim veniam,</a:t>
            </a:r>
            <a:b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i="0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Lorem Ipsum Dalor</a:t>
            </a:r>
            <a:br>
              <a:rPr b="1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sed do eiusmod tempor incididunt ut labore et dolore magna aliqua. Ut enim ad minim veniam,</a:t>
            </a:r>
            <a:b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i="0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Lorem Ipsum Dalor</a:t>
            </a:r>
            <a:br>
              <a:rPr b="1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sed do eiusmod tempor incididunt ut labore et dolore magna aliqua. Ut enim ad minim veniam,</a:t>
            </a:r>
            <a:b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i="0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Lorem Ipsum Dalor</a:t>
            </a:r>
            <a:br>
              <a:rPr b="1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sed do eiusmod tempor incididunt ut labore et dolore magna aliqua. Ut enim ad minim veniam,</a:t>
            </a:r>
            <a:b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i="0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Lorem Ipsum Dalor</a:t>
            </a:r>
            <a:br>
              <a:rPr i="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b="1" i="0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sed do eiusmod tempor incididunt ut labore et dolore magna aliqua. Ut enim ad minim veniam,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5143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/>
        </p:nvSpPr>
        <p:spPr>
          <a:xfrm>
            <a:off x="838200" y="1562100"/>
            <a:ext cx="245451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Lorem Ipsum </a:t>
            </a:r>
            <a:br>
              <a:rPr b="0" i="0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Dalor Sit</a:t>
            </a:r>
            <a:endParaRPr/>
          </a:p>
        </p:txBody>
      </p:sp>
      <p:sp>
        <p:nvSpPr>
          <p:cNvPr id="28" name="Google Shape;28;p15"/>
          <p:cNvSpPr txBox="1"/>
          <p:nvPr/>
        </p:nvSpPr>
        <p:spPr>
          <a:xfrm>
            <a:off x="8709973" y="6431282"/>
            <a:ext cx="2743200" cy="31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75787B"/>
                </a:solidFill>
                <a:latin typeface="Arial"/>
                <a:ea typeface="Arial"/>
                <a:cs typeface="Arial"/>
                <a:sym typeface="Arial"/>
              </a:rPr>
              <a:t>Page #</a:t>
            </a:r>
            <a:endParaRPr/>
          </a:p>
        </p:txBody>
      </p:sp>
      <p:sp>
        <p:nvSpPr>
          <p:cNvPr id="29" name="Google Shape;29;p15"/>
          <p:cNvSpPr txBox="1"/>
          <p:nvPr/>
        </p:nvSpPr>
        <p:spPr>
          <a:xfrm>
            <a:off x="6125457" y="6431282"/>
            <a:ext cx="2743200" cy="31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75787B"/>
                </a:solidFill>
                <a:latin typeface="Arial"/>
                <a:ea typeface="Arial"/>
                <a:cs typeface="Arial"/>
                <a:sym typeface="Arial"/>
              </a:rPr>
              <a:t>Insert Section Title Here</a:t>
            </a:r>
            <a:endParaRPr/>
          </a:p>
        </p:txBody>
      </p:sp>
      <p:sp>
        <p:nvSpPr>
          <p:cNvPr id="30" name="Google Shape;30;p15"/>
          <p:cNvSpPr txBox="1"/>
          <p:nvPr/>
        </p:nvSpPr>
        <p:spPr>
          <a:xfrm>
            <a:off x="779721" y="442655"/>
            <a:ext cx="8895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rgbClr val="9D2235"/>
                </a:solidFill>
                <a:latin typeface="Georgia"/>
                <a:ea typeface="Georgia"/>
                <a:cs typeface="Georgia"/>
                <a:sym typeface="Georgia"/>
              </a:rPr>
              <a:t>Insert Headline Here</a:t>
            </a:r>
            <a:endParaRPr/>
          </a:p>
        </p:txBody>
      </p:sp>
      <p:sp>
        <p:nvSpPr>
          <p:cNvPr id="31" name="Google Shape;31;p15"/>
          <p:cNvSpPr txBox="1"/>
          <p:nvPr/>
        </p:nvSpPr>
        <p:spPr>
          <a:xfrm>
            <a:off x="3543299" y="1562100"/>
            <a:ext cx="6608885" cy="226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sed do eiusmod tempor incididunt ut labore et dolore magna aliqua. Ut enim ad minim veniam, quis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nostrud exercitation ullamco laboris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nisi ut aliquip ex ea commodo consequat. Duis aute irure dolor in reprehenderit in voluptate velit esse cillum dolore eu fugiat nulla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232">
          <p15:clr>
            <a:srgbClr val="FBAE40"/>
          </p15:clr>
        </p15:guide>
        <p15:guide id="2" pos="20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/>
        </p:nvSpPr>
        <p:spPr>
          <a:xfrm>
            <a:off x="8709973" y="6431282"/>
            <a:ext cx="2743200" cy="31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75787B"/>
                </a:solidFill>
                <a:latin typeface="Arial"/>
                <a:ea typeface="Arial"/>
                <a:cs typeface="Arial"/>
                <a:sym typeface="Arial"/>
              </a:rPr>
              <a:t>Page #</a:t>
            </a:r>
            <a:endParaRPr/>
          </a:p>
        </p:txBody>
      </p:sp>
      <p:sp>
        <p:nvSpPr>
          <p:cNvPr id="34" name="Google Shape;34;p16"/>
          <p:cNvSpPr txBox="1"/>
          <p:nvPr/>
        </p:nvSpPr>
        <p:spPr>
          <a:xfrm>
            <a:off x="6125457" y="6431282"/>
            <a:ext cx="2743200" cy="31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75787B"/>
                </a:solidFill>
                <a:latin typeface="Arial"/>
                <a:ea typeface="Arial"/>
                <a:cs typeface="Arial"/>
                <a:sym typeface="Arial"/>
              </a:rPr>
              <a:t>Insert Section Title Here</a:t>
            </a:r>
            <a:endParaRPr/>
          </a:p>
        </p:txBody>
      </p:sp>
      <p:sp>
        <p:nvSpPr>
          <p:cNvPr id="35" name="Google Shape;35;p16"/>
          <p:cNvSpPr txBox="1"/>
          <p:nvPr/>
        </p:nvSpPr>
        <p:spPr>
          <a:xfrm>
            <a:off x="2511669" y="1825692"/>
            <a:ext cx="7168662" cy="2819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Lorem Ipsum Dalor</a:t>
            </a:r>
            <a:endParaRPr b="0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sed do eiusmod tempor incididunt ut labore et dolore magna aliqua. Ut enim ad minim veniam, quis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nostrud exercitation ullamco laboris </a:t>
            </a: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nisi ut aliquip ex ea commodo consequat. Duis aute irure dolor in reprehenderit in voluptate velit esse cillum dolore eu fugiat nulla</a:t>
            </a:r>
            <a:b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6"/>
          <p:cNvSpPr txBox="1"/>
          <p:nvPr/>
        </p:nvSpPr>
        <p:spPr>
          <a:xfrm>
            <a:off x="779721" y="442655"/>
            <a:ext cx="8895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rgbClr val="9D2235"/>
                </a:solidFill>
                <a:latin typeface="Georgia"/>
                <a:ea typeface="Georgia"/>
                <a:cs typeface="Georgia"/>
                <a:sym typeface="Georgia"/>
              </a:rPr>
              <a:t>Insert Headline Here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7"/>
          <p:cNvCxnSpPr/>
          <p:nvPr/>
        </p:nvCxnSpPr>
        <p:spPr>
          <a:xfrm>
            <a:off x="838200" y="6172200"/>
            <a:ext cx="10515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" name="Google Shape;11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42158" y="475571"/>
            <a:ext cx="2707684" cy="19538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 txBox="1"/>
          <p:nvPr/>
        </p:nvSpPr>
        <p:spPr>
          <a:xfrm>
            <a:off x="731668" y="6365289"/>
            <a:ext cx="42629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/>
          </a:p>
        </p:txBody>
      </p:sp>
      <p:sp>
        <p:nvSpPr>
          <p:cNvPr id="13" name="Google Shape;13;p7"/>
          <p:cNvSpPr txBox="1"/>
          <p:nvPr/>
        </p:nvSpPr>
        <p:spPr>
          <a:xfrm>
            <a:off x="5503653" y="6363800"/>
            <a:ext cx="59566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CSCI 693, </a:t>
            </a:r>
            <a:r>
              <a:rPr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 Methods in Computer Science – </a:t>
            </a:r>
            <a:r>
              <a:rPr i="0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 2024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28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orient="horz" pos="2016">
          <p15:clr>
            <a:srgbClr val="F26B43"/>
          </p15:clr>
        </p15:guide>
        <p15:guide id="6" pos="3840">
          <p15:clr>
            <a:srgbClr val="F26B43"/>
          </p15:clr>
        </p15:guide>
        <p15:guide id="7" pos="54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9"/>
          <p:cNvCxnSpPr/>
          <p:nvPr/>
        </p:nvCxnSpPr>
        <p:spPr>
          <a:xfrm>
            <a:off x="838200" y="6172200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9D223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" name="Google Shape;18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0832" y="6222083"/>
            <a:ext cx="2390294" cy="59856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9"/>
          <p:cNvSpPr txBox="1"/>
          <p:nvPr/>
        </p:nvSpPr>
        <p:spPr>
          <a:xfrm>
            <a:off x="5650303" y="6363800"/>
            <a:ext cx="58100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D2235"/>
                </a:solidFill>
                <a:latin typeface="Calibri"/>
                <a:ea typeface="Calibri"/>
                <a:cs typeface="Calibri"/>
                <a:sym typeface="Calibri"/>
              </a:rPr>
              <a:t>CSCI 693, </a:t>
            </a:r>
            <a:r>
              <a:rPr i="1" lang="en-US" sz="1400">
                <a:solidFill>
                  <a:srgbClr val="9D2235"/>
                </a:solidFill>
                <a:latin typeface="Calibri"/>
                <a:ea typeface="Calibri"/>
                <a:cs typeface="Calibri"/>
                <a:sym typeface="Calibri"/>
              </a:rPr>
              <a:t>Research Methods in Computer Science – </a:t>
            </a:r>
            <a:r>
              <a:rPr i="0" lang="en-US" sz="1400">
                <a:solidFill>
                  <a:srgbClr val="9D2235"/>
                </a:solidFill>
                <a:latin typeface="Calibri"/>
                <a:ea typeface="Calibri"/>
                <a:cs typeface="Calibri"/>
                <a:sym typeface="Calibri"/>
              </a:rPr>
              <a:t>Spring 2024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28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orient="horz" pos="2016">
          <p15:clr>
            <a:srgbClr val="F26B43"/>
          </p15:clr>
        </p15:guide>
        <p15:guide id="6" pos="3768">
          <p15:clr>
            <a:srgbClr val="F26B43"/>
          </p15:clr>
        </p15:guide>
        <p15:guide id="7" pos="3912">
          <p15:clr>
            <a:srgbClr val="F26B43"/>
          </p15:clr>
        </p15:guide>
        <p15:guide id="8" orient="horz" pos="9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11"/>
          <p:cNvCxnSpPr/>
          <p:nvPr/>
        </p:nvCxnSpPr>
        <p:spPr>
          <a:xfrm>
            <a:off x="838200" y="6172200"/>
            <a:ext cx="10515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11"/>
          <p:cNvSpPr txBox="1"/>
          <p:nvPr/>
        </p:nvSpPr>
        <p:spPr>
          <a:xfrm>
            <a:off x="731668" y="6365289"/>
            <a:ext cx="42629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/>
          </a:p>
        </p:txBody>
      </p:sp>
      <p:sp>
        <p:nvSpPr>
          <p:cNvPr id="40" name="Google Shape;40;p11"/>
          <p:cNvSpPr txBox="1"/>
          <p:nvPr/>
        </p:nvSpPr>
        <p:spPr>
          <a:xfrm>
            <a:off x="5917721" y="6363800"/>
            <a:ext cx="55426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CSCI 693, </a:t>
            </a:r>
            <a:r>
              <a:rPr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 Methods in Computer Science – </a:t>
            </a:r>
            <a:r>
              <a:rPr i="0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 2024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28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orient="horz" pos="2016">
          <p15:clr>
            <a:srgbClr val="F26B43"/>
          </p15:clr>
        </p15:guide>
        <p15:guide id="6" pos="3840">
          <p15:clr>
            <a:srgbClr val="F26B43"/>
          </p15:clr>
        </p15:guide>
        <p15:guide id="7" pos="54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0" Type="http://schemas.openxmlformats.org/officeDocument/2006/relationships/image" Target="../media/image18.png"/><Relationship Id="rId9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/>
        </p:nvSpPr>
        <p:spPr>
          <a:xfrm>
            <a:off x="751642" y="2616347"/>
            <a:ext cx="1068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Unlock the FoundationDB Record Layer:</a:t>
            </a:r>
            <a:endParaRPr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Language Flexibility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and Network Freedom with a gRPC Microservice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James Krepelka</a:t>
            </a:r>
            <a:endParaRPr b="1"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6"/>
          <p:cNvCxnSpPr/>
          <p:nvPr/>
        </p:nvCxnSpPr>
        <p:spPr>
          <a:xfrm>
            <a:off x="838200" y="6172200"/>
            <a:ext cx="10515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6"/>
          <p:cNvSpPr txBox="1"/>
          <p:nvPr/>
        </p:nvSpPr>
        <p:spPr>
          <a:xfrm>
            <a:off x="3986083" y="3105834"/>
            <a:ext cx="42198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704e3d0736_0_23"/>
          <p:cNvSpPr txBox="1"/>
          <p:nvPr/>
        </p:nvSpPr>
        <p:spPr>
          <a:xfrm>
            <a:off x="779721" y="442655"/>
            <a:ext cx="889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D2235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/>
          </a:p>
        </p:txBody>
      </p:sp>
      <p:pic>
        <p:nvPicPr>
          <p:cNvPr id="55" name="Google Shape;55;g2704e3d0736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349" y="4297476"/>
            <a:ext cx="5981698" cy="126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2704e3d0736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349" y="2736426"/>
            <a:ext cx="5981698" cy="126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2704e3d0736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7350" y="1175368"/>
            <a:ext cx="5981698" cy="126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2704e3d0736_0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28319" y="1822373"/>
            <a:ext cx="36381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2704e3d0736_0_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28323" y="1393676"/>
            <a:ext cx="32136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2704e3d0736_0_23"/>
          <p:cNvSpPr txBox="1"/>
          <p:nvPr/>
        </p:nvSpPr>
        <p:spPr>
          <a:xfrm>
            <a:off x="8810225" y="1393675"/>
            <a:ext cx="23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Horizontally Scalable</a:t>
            </a:r>
            <a:endParaRPr/>
          </a:p>
        </p:txBody>
      </p:sp>
      <p:sp>
        <p:nvSpPr>
          <p:cNvPr id="61" name="Google Shape;61;g2704e3d0736_0_23"/>
          <p:cNvSpPr txBox="1"/>
          <p:nvPr/>
        </p:nvSpPr>
        <p:spPr>
          <a:xfrm>
            <a:off x="8810225" y="1822375"/>
            <a:ext cx="23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Data Consistency</a:t>
            </a:r>
            <a:endParaRPr/>
          </a:p>
        </p:txBody>
      </p:sp>
      <p:pic>
        <p:nvPicPr>
          <p:cNvPr id="62" name="Google Shape;62;g2704e3d0736_0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85844" y="3014548"/>
            <a:ext cx="36381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2704e3d0736_0_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85848" y="3443239"/>
            <a:ext cx="32136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2704e3d0736_0_23"/>
          <p:cNvSpPr txBox="1"/>
          <p:nvPr/>
        </p:nvSpPr>
        <p:spPr>
          <a:xfrm>
            <a:off x="8767750" y="3014550"/>
            <a:ext cx="23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Horizontally Scalable</a:t>
            </a:r>
            <a:endParaRPr/>
          </a:p>
        </p:txBody>
      </p:sp>
      <p:sp>
        <p:nvSpPr>
          <p:cNvPr id="65" name="Google Shape;65;g2704e3d0736_0_23"/>
          <p:cNvSpPr txBox="1"/>
          <p:nvPr/>
        </p:nvSpPr>
        <p:spPr>
          <a:xfrm>
            <a:off x="8767750" y="3443250"/>
            <a:ext cx="23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Data Consistency</a:t>
            </a:r>
            <a:endParaRPr/>
          </a:p>
        </p:txBody>
      </p:sp>
      <p:pic>
        <p:nvPicPr>
          <p:cNvPr id="66" name="Google Shape;66;g2704e3d0736_0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28319" y="4944486"/>
            <a:ext cx="363818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2704e3d0736_0_23"/>
          <p:cNvSpPr txBox="1"/>
          <p:nvPr/>
        </p:nvSpPr>
        <p:spPr>
          <a:xfrm>
            <a:off x="8810225" y="4515788"/>
            <a:ext cx="23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Horizontally Scalable</a:t>
            </a:r>
            <a:endParaRPr/>
          </a:p>
        </p:txBody>
      </p:sp>
      <p:sp>
        <p:nvSpPr>
          <p:cNvPr id="68" name="Google Shape;68;g2704e3d0736_0_23"/>
          <p:cNvSpPr txBox="1"/>
          <p:nvPr/>
        </p:nvSpPr>
        <p:spPr>
          <a:xfrm>
            <a:off x="8810225" y="4944488"/>
            <a:ext cx="23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Data Consistency</a:t>
            </a:r>
            <a:endParaRPr/>
          </a:p>
        </p:txBody>
      </p:sp>
      <p:pic>
        <p:nvPicPr>
          <p:cNvPr id="69" name="Google Shape;69;g2704e3d0736_0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28332" y="4515811"/>
            <a:ext cx="363818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04e3d0736_0_52"/>
          <p:cNvSpPr txBox="1"/>
          <p:nvPr/>
        </p:nvSpPr>
        <p:spPr>
          <a:xfrm>
            <a:off x="779721" y="442655"/>
            <a:ext cx="889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D2235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/>
          </a:p>
        </p:txBody>
      </p:sp>
      <p:pic>
        <p:nvPicPr>
          <p:cNvPr id="76" name="Google Shape;76;g2704e3d0736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739" y="408163"/>
            <a:ext cx="1610910" cy="558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2704e3d0736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349" y="4297476"/>
            <a:ext cx="5981698" cy="126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2704e3d0736_0_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7349" y="2736426"/>
            <a:ext cx="5981698" cy="126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2704e3d0736_0_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7350" y="1175368"/>
            <a:ext cx="5981698" cy="126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2704e3d0736_0_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28319" y="1822373"/>
            <a:ext cx="36381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2704e3d0736_0_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28323" y="1393676"/>
            <a:ext cx="32136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2704e3d0736_0_52"/>
          <p:cNvSpPr txBox="1"/>
          <p:nvPr/>
        </p:nvSpPr>
        <p:spPr>
          <a:xfrm>
            <a:off x="8810225" y="1393675"/>
            <a:ext cx="23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Horizontally Scalable</a:t>
            </a:r>
            <a:endParaRPr/>
          </a:p>
        </p:txBody>
      </p:sp>
      <p:sp>
        <p:nvSpPr>
          <p:cNvPr id="83" name="Google Shape;83;g2704e3d0736_0_52"/>
          <p:cNvSpPr txBox="1"/>
          <p:nvPr/>
        </p:nvSpPr>
        <p:spPr>
          <a:xfrm>
            <a:off x="8810225" y="1822375"/>
            <a:ext cx="23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Data Consistency</a:t>
            </a:r>
            <a:endParaRPr/>
          </a:p>
        </p:txBody>
      </p:sp>
      <p:pic>
        <p:nvPicPr>
          <p:cNvPr id="84" name="Google Shape;84;g2704e3d0736_0_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85844" y="3014548"/>
            <a:ext cx="36381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704e3d0736_0_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85848" y="3443239"/>
            <a:ext cx="32136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704e3d0736_0_52"/>
          <p:cNvSpPr txBox="1"/>
          <p:nvPr/>
        </p:nvSpPr>
        <p:spPr>
          <a:xfrm>
            <a:off x="8767750" y="3014550"/>
            <a:ext cx="23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Horizontally Scalable</a:t>
            </a:r>
            <a:endParaRPr/>
          </a:p>
        </p:txBody>
      </p:sp>
      <p:sp>
        <p:nvSpPr>
          <p:cNvPr id="87" name="Google Shape;87;g2704e3d0736_0_52"/>
          <p:cNvSpPr txBox="1"/>
          <p:nvPr/>
        </p:nvSpPr>
        <p:spPr>
          <a:xfrm>
            <a:off x="8767750" y="3443250"/>
            <a:ext cx="23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Data Consistency</a:t>
            </a:r>
            <a:endParaRPr/>
          </a:p>
        </p:txBody>
      </p:sp>
      <p:pic>
        <p:nvPicPr>
          <p:cNvPr id="88" name="Google Shape;88;g2704e3d0736_0_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28319" y="4944486"/>
            <a:ext cx="363818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704e3d0736_0_52"/>
          <p:cNvSpPr txBox="1"/>
          <p:nvPr/>
        </p:nvSpPr>
        <p:spPr>
          <a:xfrm>
            <a:off x="8810225" y="4515788"/>
            <a:ext cx="23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Horizontally Scalable</a:t>
            </a:r>
            <a:endParaRPr/>
          </a:p>
        </p:txBody>
      </p:sp>
      <p:sp>
        <p:nvSpPr>
          <p:cNvPr id="90" name="Google Shape;90;g2704e3d0736_0_52"/>
          <p:cNvSpPr txBox="1"/>
          <p:nvPr/>
        </p:nvSpPr>
        <p:spPr>
          <a:xfrm>
            <a:off x="8810225" y="4944488"/>
            <a:ext cx="23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Data Consistency</a:t>
            </a:r>
            <a:endParaRPr/>
          </a:p>
        </p:txBody>
      </p:sp>
      <p:pic>
        <p:nvPicPr>
          <p:cNvPr id="91" name="Google Shape;91;g2704e3d0736_0_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28332" y="4515811"/>
            <a:ext cx="36381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2704e3d0736_0_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0282" y="1608023"/>
            <a:ext cx="36381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704e3d0736_0_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0282" y="3169073"/>
            <a:ext cx="36381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704e3d0736_0_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41523" y="4730139"/>
            <a:ext cx="32136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704e3d0736_0_52"/>
          <p:cNvSpPr txBox="1"/>
          <p:nvPr/>
        </p:nvSpPr>
        <p:spPr>
          <a:xfrm rot="-1799560">
            <a:off x="1307375" y="4691746"/>
            <a:ext cx="1350900" cy="430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Java Only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04e3d0736_0_4"/>
          <p:cNvSpPr txBox="1"/>
          <p:nvPr/>
        </p:nvSpPr>
        <p:spPr>
          <a:xfrm>
            <a:off x="838200" y="1562100"/>
            <a:ext cx="2454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"Unlocking" the FoundationDB Record Layer</a:t>
            </a:r>
            <a:endParaRPr/>
          </a:p>
        </p:txBody>
      </p:sp>
      <p:sp>
        <p:nvSpPr>
          <p:cNvPr id="102" name="Google Shape;102;g2704e3d0736_0_4"/>
          <p:cNvSpPr txBox="1"/>
          <p:nvPr/>
        </p:nvSpPr>
        <p:spPr>
          <a:xfrm>
            <a:off x="779721" y="442655"/>
            <a:ext cx="889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9D2235"/>
                </a:solidFill>
                <a:latin typeface="Georgia"/>
                <a:ea typeface="Georgia"/>
                <a:cs typeface="Georgia"/>
                <a:sym typeface="Georgia"/>
              </a:rPr>
              <a:t>Problem Statement</a:t>
            </a:r>
            <a:endParaRPr/>
          </a:p>
        </p:txBody>
      </p:sp>
      <p:sp>
        <p:nvSpPr>
          <p:cNvPr id="103" name="Google Shape;103;g2704e3d0736_0_4"/>
          <p:cNvSpPr txBox="1"/>
          <p:nvPr/>
        </p:nvSpPr>
        <p:spPr>
          <a:xfrm>
            <a:off x="3543299" y="1562100"/>
            <a:ext cx="7810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This research works to show that encapsulating the Record Layer within a microservice could enhance its accessibility and deployment flexibility, without compromising performance.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g2704e3d073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350" y="2917150"/>
            <a:ext cx="5139566" cy="315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704e3d0736_0_4"/>
          <p:cNvSpPr txBox="1"/>
          <p:nvPr/>
        </p:nvSpPr>
        <p:spPr>
          <a:xfrm>
            <a:off x="2819625" y="3784250"/>
            <a:ext cx="7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D2235"/>
                </a:solidFill>
              </a:rPr>
              <a:t>From:</a:t>
            </a:r>
            <a:endParaRPr b="1">
              <a:solidFill>
                <a:srgbClr val="9D2235"/>
              </a:solidFill>
            </a:endParaRPr>
          </a:p>
        </p:txBody>
      </p:sp>
      <p:sp>
        <p:nvSpPr>
          <p:cNvPr id="106" name="Google Shape;106;g2704e3d0736_0_4"/>
          <p:cNvSpPr txBox="1"/>
          <p:nvPr/>
        </p:nvSpPr>
        <p:spPr>
          <a:xfrm>
            <a:off x="2819625" y="5206000"/>
            <a:ext cx="7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D2235"/>
                </a:solidFill>
              </a:rPr>
              <a:t>To</a:t>
            </a:r>
            <a:r>
              <a:rPr b="1" lang="en-US">
                <a:solidFill>
                  <a:srgbClr val="9D2235"/>
                </a:solidFill>
              </a:rPr>
              <a:t>:</a:t>
            </a:r>
            <a:endParaRPr b="1">
              <a:solidFill>
                <a:srgbClr val="9D2235"/>
              </a:solidFill>
            </a:endParaRPr>
          </a:p>
        </p:txBody>
      </p:sp>
      <p:pic>
        <p:nvPicPr>
          <p:cNvPr id="107" name="Google Shape;107;g2704e3d0736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582" y="5268898"/>
            <a:ext cx="36381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704e3d0736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1573" y="3750589"/>
            <a:ext cx="32136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704e3d0736_0_4"/>
          <p:cNvSpPr txBox="1"/>
          <p:nvPr/>
        </p:nvSpPr>
        <p:spPr>
          <a:xfrm rot="-902720">
            <a:off x="4014911" y="4009250"/>
            <a:ext cx="1351012" cy="4003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Java Only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04e3d0736_0_104"/>
          <p:cNvSpPr txBox="1"/>
          <p:nvPr/>
        </p:nvSpPr>
        <p:spPr>
          <a:xfrm>
            <a:off x="779721" y="442655"/>
            <a:ext cx="889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D2235"/>
                </a:solidFill>
                <a:latin typeface="Georgia"/>
                <a:ea typeface="Georgia"/>
                <a:cs typeface="Georgia"/>
                <a:sym typeface="Georgia"/>
              </a:rPr>
              <a:t>Research Methodology</a:t>
            </a:r>
            <a:endParaRPr sz="2800">
              <a:solidFill>
                <a:srgbClr val="9D223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g2704e3d0736_0_104"/>
          <p:cNvSpPr txBox="1"/>
          <p:nvPr/>
        </p:nvSpPr>
        <p:spPr>
          <a:xfrm>
            <a:off x="779721" y="1562100"/>
            <a:ext cx="105741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Development: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Created a benchmark application directly utilizing the FoundationDB Record Layer.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Developed a functionally equivalent application interacting with the Record Layer via a gRPC microservice.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Experiment Design: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Defined a suite of read and write operations with varying data sizes.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Established </a:t>
            </a:r>
            <a:r>
              <a:rPr lang="en-US" sz="2000">
                <a:solidFill>
                  <a:schemeClr val="dk1"/>
                </a:solidFill>
              </a:rPr>
              <a:t>performance metrics (</a:t>
            </a:r>
            <a:r>
              <a:rPr lang="en-US" sz="2000">
                <a:solidFill>
                  <a:schemeClr val="dk1"/>
                </a:solidFill>
              </a:rPr>
              <a:t>latency</a:t>
            </a:r>
            <a:r>
              <a:rPr lang="en-US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Evaluation: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Executed the benchmark applications against a FoundationDB cluster, measuring performance metrics for both the direct Record Layer and gRPC-based approaches.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Analyzed results to quantify the overhead introduced by the gRPC microservice layer across different workloads.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04e3d0736_0_88"/>
          <p:cNvSpPr txBox="1"/>
          <p:nvPr/>
        </p:nvSpPr>
        <p:spPr>
          <a:xfrm>
            <a:off x="779721" y="442655"/>
            <a:ext cx="889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9D2235"/>
                </a:solidFill>
                <a:latin typeface="Georgia"/>
                <a:ea typeface="Georgia"/>
                <a:cs typeface="Georgia"/>
                <a:sym typeface="Georgia"/>
              </a:rPr>
              <a:t>Research Methodology </a:t>
            </a:r>
            <a:r>
              <a:rPr lang="en-US" sz="2800">
                <a:solidFill>
                  <a:srgbClr val="9D2235"/>
                </a:solidFill>
                <a:latin typeface="Georgia"/>
                <a:ea typeface="Georgia"/>
                <a:cs typeface="Georgia"/>
                <a:sym typeface="Georgia"/>
              </a:rPr>
              <a:t>- System Design</a:t>
            </a:r>
            <a:endParaRPr/>
          </a:p>
        </p:txBody>
      </p:sp>
      <p:pic>
        <p:nvPicPr>
          <p:cNvPr id="123" name="Google Shape;123;g2704e3d0736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900" y="1218300"/>
            <a:ext cx="8834202" cy="44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04e3d0736_0_140"/>
          <p:cNvSpPr txBox="1"/>
          <p:nvPr/>
        </p:nvSpPr>
        <p:spPr>
          <a:xfrm>
            <a:off x="779721" y="442655"/>
            <a:ext cx="889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9D2235"/>
                </a:solidFill>
                <a:latin typeface="Georgia"/>
                <a:ea typeface="Georgia"/>
                <a:cs typeface="Georgia"/>
                <a:sym typeface="Georgia"/>
              </a:rPr>
              <a:t>Results and Findings</a:t>
            </a:r>
            <a:endParaRPr/>
          </a:p>
        </p:txBody>
      </p:sp>
      <p:pic>
        <p:nvPicPr>
          <p:cNvPr id="130" name="Google Shape;130;g2704e3d0736_0_140"/>
          <p:cNvPicPr preferRelativeResize="0"/>
          <p:nvPr/>
        </p:nvPicPr>
        <p:blipFill rotWithShape="1">
          <a:blip r:embed="rId3">
            <a:alphaModFix/>
          </a:blip>
          <a:srcRect b="12487" l="9750" r="9532" t="0"/>
          <a:stretch/>
        </p:blipFill>
        <p:spPr>
          <a:xfrm>
            <a:off x="6378875" y="1199175"/>
            <a:ext cx="2395675" cy="233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704e3d0736_0_140"/>
          <p:cNvPicPr preferRelativeResize="0"/>
          <p:nvPr/>
        </p:nvPicPr>
        <p:blipFill rotWithShape="1">
          <a:blip r:embed="rId4">
            <a:alphaModFix/>
          </a:blip>
          <a:srcRect b="10354" l="11056" r="9966" t="0"/>
          <a:stretch/>
        </p:blipFill>
        <p:spPr>
          <a:xfrm>
            <a:off x="3530975" y="1199175"/>
            <a:ext cx="2349000" cy="2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704e3d0736_0_140"/>
          <p:cNvPicPr preferRelativeResize="0"/>
          <p:nvPr/>
        </p:nvPicPr>
        <p:blipFill rotWithShape="1">
          <a:blip r:embed="rId5">
            <a:alphaModFix/>
          </a:blip>
          <a:srcRect b="11902" l="10049" r="9623" t="0"/>
          <a:stretch/>
        </p:blipFill>
        <p:spPr>
          <a:xfrm>
            <a:off x="519550" y="1208025"/>
            <a:ext cx="2395675" cy="233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704e3d0736_0_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5141" y="4855625"/>
            <a:ext cx="3668284" cy="11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704e3d0736_0_140"/>
          <p:cNvPicPr preferRelativeResize="0"/>
          <p:nvPr/>
        </p:nvPicPr>
        <p:blipFill rotWithShape="1">
          <a:blip r:embed="rId7">
            <a:alphaModFix/>
          </a:blip>
          <a:srcRect b="0" l="2695" r="3697" t="5997"/>
          <a:stretch/>
        </p:blipFill>
        <p:spPr>
          <a:xfrm>
            <a:off x="70375" y="3588699"/>
            <a:ext cx="3785467" cy="11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704e3d0736_0_1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83130" y="4788276"/>
            <a:ext cx="3788995" cy="11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704e3d0736_0_1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59104" y="3584271"/>
            <a:ext cx="4228809" cy="11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704e3d0736_0_140"/>
          <p:cNvSpPr txBox="1"/>
          <p:nvPr/>
        </p:nvSpPr>
        <p:spPr>
          <a:xfrm>
            <a:off x="133250" y="4735750"/>
            <a:ext cx="2349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D2235"/>
                </a:solidFill>
              </a:rPr>
              <a:t>^ </a:t>
            </a:r>
            <a:r>
              <a:rPr b="1" lang="en-US">
                <a:solidFill>
                  <a:srgbClr val="9D2235"/>
                </a:solidFill>
              </a:rPr>
              <a:t>Single Random Reads</a:t>
            </a:r>
            <a:endParaRPr b="1">
              <a:solidFill>
                <a:srgbClr val="9D2235"/>
              </a:solidFill>
            </a:endParaRPr>
          </a:p>
        </p:txBody>
      </p:sp>
      <p:sp>
        <p:nvSpPr>
          <p:cNvPr id="138" name="Google Shape;138;g2704e3d0736_0_140"/>
          <p:cNvSpPr txBox="1"/>
          <p:nvPr/>
        </p:nvSpPr>
        <p:spPr>
          <a:xfrm>
            <a:off x="669650" y="5638400"/>
            <a:ext cx="2185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D2235"/>
                </a:solidFill>
              </a:rPr>
              <a:t>Large Batch </a:t>
            </a:r>
            <a:r>
              <a:rPr b="1" lang="en-US">
                <a:solidFill>
                  <a:srgbClr val="9D2235"/>
                </a:solidFill>
              </a:rPr>
              <a:t>Reads &gt; </a:t>
            </a:r>
            <a:endParaRPr b="1">
              <a:solidFill>
                <a:srgbClr val="9D2235"/>
              </a:solidFill>
            </a:endParaRPr>
          </a:p>
        </p:txBody>
      </p:sp>
      <p:sp>
        <p:nvSpPr>
          <p:cNvPr id="139" name="Google Shape;139;g2704e3d0736_0_140"/>
          <p:cNvSpPr txBox="1"/>
          <p:nvPr/>
        </p:nvSpPr>
        <p:spPr>
          <a:xfrm>
            <a:off x="9675625" y="3588700"/>
            <a:ext cx="2185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D2235"/>
                </a:solidFill>
              </a:rPr>
              <a:t>&lt; </a:t>
            </a:r>
            <a:r>
              <a:rPr b="1" lang="en-US">
                <a:solidFill>
                  <a:srgbClr val="9D2235"/>
                </a:solidFill>
              </a:rPr>
              <a:t>Single Writes</a:t>
            </a:r>
            <a:endParaRPr b="1">
              <a:solidFill>
                <a:srgbClr val="9D2235"/>
              </a:solidFill>
            </a:endParaRPr>
          </a:p>
        </p:txBody>
      </p:sp>
      <p:sp>
        <p:nvSpPr>
          <p:cNvPr id="140" name="Google Shape;140;g2704e3d0736_0_140"/>
          <p:cNvSpPr txBox="1"/>
          <p:nvPr/>
        </p:nvSpPr>
        <p:spPr>
          <a:xfrm>
            <a:off x="9786625" y="4419575"/>
            <a:ext cx="2185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D2235"/>
                </a:solidFill>
              </a:rPr>
              <a:t>v Large Batch </a:t>
            </a:r>
            <a:r>
              <a:rPr b="1" lang="en-US">
                <a:solidFill>
                  <a:srgbClr val="9D2235"/>
                </a:solidFill>
              </a:rPr>
              <a:t>Writes</a:t>
            </a:r>
            <a:endParaRPr b="1">
              <a:solidFill>
                <a:srgbClr val="9D2235"/>
              </a:solidFill>
            </a:endParaRPr>
          </a:p>
        </p:txBody>
      </p:sp>
      <p:pic>
        <p:nvPicPr>
          <p:cNvPr id="141" name="Google Shape;141;g2704e3d0736_0_140"/>
          <p:cNvPicPr preferRelativeResize="0"/>
          <p:nvPr/>
        </p:nvPicPr>
        <p:blipFill rotWithShape="1">
          <a:blip r:embed="rId10">
            <a:alphaModFix/>
          </a:blip>
          <a:srcRect b="13194" l="10518" r="8568" t="0"/>
          <a:stretch/>
        </p:blipFill>
        <p:spPr>
          <a:xfrm>
            <a:off x="9273450" y="1159575"/>
            <a:ext cx="2395676" cy="23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/>
        </p:nvSpPr>
        <p:spPr>
          <a:xfrm>
            <a:off x="779721" y="442655"/>
            <a:ext cx="8895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9D2235"/>
                </a:solidFill>
                <a:latin typeface="Georgia"/>
                <a:ea typeface="Georgia"/>
                <a:cs typeface="Georgia"/>
                <a:sym typeface="Georgia"/>
              </a:rPr>
              <a:t>Summary and Conclusions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779721" y="1562100"/>
            <a:ext cx="105741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This research demonstrates that a gRPC microservice wrapper for the FoundationDB </a:t>
            </a:r>
            <a:r>
              <a:rPr lang="en-US" sz="2000">
                <a:solidFill>
                  <a:schemeClr val="dk1"/>
                </a:solidFill>
              </a:rPr>
              <a:t>Record Layer </a:t>
            </a:r>
            <a:r>
              <a:rPr lang="en-US" sz="2000">
                <a:solidFill>
                  <a:schemeClr val="dk1"/>
                </a:solidFill>
              </a:rPr>
              <a:t>introduces likely acceptable performance overheads.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This gRPC approach addresses language limitations with minimal impact, particularly in write-heavy scenarios (1-6% latency increase).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Furthermore, by handling direct FoundationDB connections within a horizontally scalable microservice, this approach overcomes network co-location restrictions. This empowers organizations to adopt FoundationDB's open-source NewSQL capabilities within modern security-conscious architectures, making the Record Layer a more compelling data storage solution across a wider range of applications.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g2704e3d0736_0_169"/>
          <p:cNvCxnSpPr/>
          <p:nvPr/>
        </p:nvCxnSpPr>
        <p:spPr>
          <a:xfrm>
            <a:off x="838200" y="6172200"/>
            <a:ext cx="10515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g2704e3d0736_0_169"/>
          <p:cNvSpPr txBox="1"/>
          <p:nvPr/>
        </p:nvSpPr>
        <p:spPr>
          <a:xfrm>
            <a:off x="3986083" y="3105834"/>
            <a:ext cx="421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Any Questions?</a:t>
            </a:r>
            <a:endParaRPr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9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Chico State">
      <a:dk1>
        <a:srgbClr val="000000"/>
      </a:dk1>
      <a:lt1>
        <a:srgbClr val="FFFFFF"/>
      </a:lt1>
      <a:dk2>
        <a:srgbClr val="9D2234"/>
      </a:dk2>
      <a:lt2>
        <a:srgbClr val="75787B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Office Theme">
  <a:themeElements>
    <a:clrScheme name="Chico State">
      <a:dk1>
        <a:srgbClr val="000000"/>
      </a:dk1>
      <a:lt1>
        <a:srgbClr val="FFFFFF"/>
      </a:lt1>
      <a:dk2>
        <a:srgbClr val="9D2234"/>
      </a:dk2>
      <a:lt2>
        <a:srgbClr val="75787B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2023-04-16T17:49:32Z</dcterms:created>
  <dc:creator>Ben Juliano</dc:creator>
</cp:coreProperties>
</file>