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8486775" cy="12001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B6C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D5B7C-B7B7-4C72-BB44-212A429F8689}" v="520" dt="2022-06-11T14:36:29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6508" y="1964135"/>
            <a:ext cx="7213759" cy="4178300"/>
          </a:xfrm>
        </p:spPr>
        <p:txBody>
          <a:bodyPr anchor="b"/>
          <a:lstStyle>
            <a:lvl1pPr algn="ctr">
              <a:defRPr sz="55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847" y="6303566"/>
            <a:ext cx="6365081" cy="2897584"/>
          </a:xfrm>
        </p:spPr>
        <p:txBody>
          <a:bodyPr/>
          <a:lstStyle>
            <a:lvl1pPr marL="0" indent="0" algn="ctr">
              <a:buNone/>
              <a:defRPr sz="2227"/>
            </a:lvl1pPr>
            <a:lvl2pPr marL="424327" indent="0" algn="ctr">
              <a:buNone/>
              <a:defRPr sz="1856"/>
            </a:lvl2pPr>
            <a:lvl3pPr marL="848655" indent="0" algn="ctr">
              <a:buNone/>
              <a:defRPr sz="1671"/>
            </a:lvl3pPr>
            <a:lvl4pPr marL="1272982" indent="0" algn="ctr">
              <a:buNone/>
              <a:defRPr sz="1485"/>
            </a:lvl4pPr>
            <a:lvl5pPr marL="1697309" indent="0" algn="ctr">
              <a:buNone/>
              <a:defRPr sz="1485"/>
            </a:lvl5pPr>
            <a:lvl6pPr marL="2121637" indent="0" algn="ctr">
              <a:buNone/>
              <a:defRPr sz="1485"/>
            </a:lvl6pPr>
            <a:lvl7pPr marL="2545964" indent="0" algn="ctr">
              <a:buNone/>
              <a:defRPr sz="1485"/>
            </a:lvl7pPr>
            <a:lvl8pPr marL="2970291" indent="0" algn="ctr">
              <a:buNone/>
              <a:defRPr sz="1485"/>
            </a:lvl8pPr>
            <a:lvl9pPr marL="3394619" indent="0" algn="ctr">
              <a:buNone/>
              <a:defRPr sz="148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8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73349" y="638969"/>
            <a:ext cx="1829961" cy="101707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3466" y="638969"/>
            <a:ext cx="5383798" cy="101707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1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8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046" y="2992044"/>
            <a:ext cx="7319843" cy="4992290"/>
          </a:xfrm>
        </p:spPr>
        <p:txBody>
          <a:bodyPr anchor="b"/>
          <a:lstStyle>
            <a:lvl1pPr>
              <a:defRPr sz="55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046" y="8031563"/>
            <a:ext cx="7319843" cy="2625327"/>
          </a:xfrm>
        </p:spPr>
        <p:txBody>
          <a:bodyPr/>
          <a:lstStyle>
            <a:lvl1pPr marL="0" indent="0">
              <a:buNone/>
              <a:defRPr sz="2227">
                <a:solidFill>
                  <a:schemeClr val="tx1"/>
                </a:solidFill>
              </a:defRPr>
            </a:lvl1pPr>
            <a:lvl2pPr marL="424327" indent="0">
              <a:buNone/>
              <a:defRPr sz="1856">
                <a:solidFill>
                  <a:schemeClr val="tx1">
                    <a:tint val="75000"/>
                  </a:schemeClr>
                </a:solidFill>
              </a:defRPr>
            </a:lvl2pPr>
            <a:lvl3pPr marL="848655" indent="0">
              <a:buNone/>
              <a:defRPr sz="1671">
                <a:solidFill>
                  <a:schemeClr val="tx1">
                    <a:tint val="75000"/>
                  </a:schemeClr>
                </a:solidFill>
              </a:defRPr>
            </a:lvl3pPr>
            <a:lvl4pPr marL="127298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4pPr>
            <a:lvl5pPr marL="1697309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5pPr>
            <a:lvl6pPr marL="2121637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6pPr>
            <a:lvl7pPr marL="2545964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7pPr>
            <a:lvl8pPr marL="2970291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8pPr>
            <a:lvl9pPr marL="3394619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6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3466" y="3194843"/>
            <a:ext cx="3606879" cy="76148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6430" y="3194843"/>
            <a:ext cx="3606879" cy="76148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2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71" y="638972"/>
            <a:ext cx="7319843" cy="23197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572" y="2942035"/>
            <a:ext cx="3590303" cy="1441846"/>
          </a:xfrm>
        </p:spPr>
        <p:txBody>
          <a:bodyPr anchor="b"/>
          <a:lstStyle>
            <a:lvl1pPr marL="0" indent="0">
              <a:buNone/>
              <a:defRPr sz="2227" b="1"/>
            </a:lvl1pPr>
            <a:lvl2pPr marL="424327" indent="0">
              <a:buNone/>
              <a:defRPr sz="1856" b="1"/>
            </a:lvl2pPr>
            <a:lvl3pPr marL="848655" indent="0">
              <a:buNone/>
              <a:defRPr sz="1671" b="1"/>
            </a:lvl3pPr>
            <a:lvl4pPr marL="1272982" indent="0">
              <a:buNone/>
              <a:defRPr sz="1485" b="1"/>
            </a:lvl4pPr>
            <a:lvl5pPr marL="1697309" indent="0">
              <a:buNone/>
              <a:defRPr sz="1485" b="1"/>
            </a:lvl5pPr>
            <a:lvl6pPr marL="2121637" indent="0">
              <a:buNone/>
              <a:defRPr sz="1485" b="1"/>
            </a:lvl6pPr>
            <a:lvl7pPr marL="2545964" indent="0">
              <a:buNone/>
              <a:defRPr sz="1485" b="1"/>
            </a:lvl7pPr>
            <a:lvl8pPr marL="2970291" indent="0">
              <a:buNone/>
              <a:defRPr sz="1485" b="1"/>
            </a:lvl8pPr>
            <a:lvl9pPr marL="3394619" indent="0">
              <a:buNone/>
              <a:defRPr sz="148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572" y="4383881"/>
            <a:ext cx="3590303" cy="64480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96430" y="2942035"/>
            <a:ext cx="3607985" cy="1441846"/>
          </a:xfrm>
        </p:spPr>
        <p:txBody>
          <a:bodyPr anchor="b"/>
          <a:lstStyle>
            <a:lvl1pPr marL="0" indent="0">
              <a:buNone/>
              <a:defRPr sz="2227" b="1"/>
            </a:lvl1pPr>
            <a:lvl2pPr marL="424327" indent="0">
              <a:buNone/>
              <a:defRPr sz="1856" b="1"/>
            </a:lvl2pPr>
            <a:lvl3pPr marL="848655" indent="0">
              <a:buNone/>
              <a:defRPr sz="1671" b="1"/>
            </a:lvl3pPr>
            <a:lvl4pPr marL="1272982" indent="0">
              <a:buNone/>
              <a:defRPr sz="1485" b="1"/>
            </a:lvl4pPr>
            <a:lvl5pPr marL="1697309" indent="0">
              <a:buNone/>
              <a:defRPr sz="1485" b="1"/>
            </a:lvl5pPr>
            <a:lvl6pPr marL="2121637" indent="0">
              <a:buNone/>
              <a:defRPr sz="1485" b="1"/>
            </a:lvl6pPr>
            <a:lvl7pPr marL="2545964" indent="0">
              <a:buNone/>
              <a:defRPr sz="1485" b="1"/>
            </a:lvl7pPr>
            <a:lvl8pPr marL="2970291" indent="0">
              <a:buNone/>
              <a:defRPr sz="1485" b="1"/>
            </a:lvl8pPr>
            <a:lvl9pPr marL="3394619" indent="0">
              <a:buNone/>
              <a:defRPr sz="148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96430" y="4383881"/>
            <a:ext cx="3607985" cy="64480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63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8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3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71" y="800100"/>
            <a:ext cx="2737206" cy="2800350"/>
          </a:xfrm>
        </p:spPr>
        <p:txBody>
          <a:bodyPr anchor="b"/>
          <a:lstStyle>
            <a:lvl1pPr>
              <a:defRPr sz="297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985" y="1727996"/>
            <a:ext cx="4296430" cy="8528844"/>
          </a:xfrm>
        </p:spPr>
        <p:txBody>
          <a:bodyPr/>
          <a:lstStyle>
            <a:lvl1pPr>
              <a:defRPr sz="2970"/>
            </a:lvl1pPr>
            <a:lvl2pPr>
              <a:defRPr sz="2599"/>
            </a:lvl2pPr>
            <a:lvl3pPr>
              <a:defRPr sz="2227"/>
            </a:lvl3pPr>
            <a:lvl4pPr>
              <a:defRPr sz="1856"/>
            </a:lvl4pPr>
            <a:lvl5pPr>
              <a:defRPr sz="1856"/>
            </a:lvl5pPr>
            <a:lvl6pPr>
              <a:defRPr sz="1856"/>
            </a:lvl6pPr>
            <a:lvl7pPr>
              <a:defRPr sz="1856"/>
            </a:lvl7pPr>
            <a:lvl8pPr>
              <a:defRPr sz="1856"/>
            </a:lvl8pPr>
            <a:lvl9pPr>
              <a:defRPr sz="18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571" y="3600450"/>
            <a:ext cx="2737206" cy="6670279"/>
          </a:xfrm>
        </p:spPr>
        <p:txBody>
          <a:bodyPr/>
          <a:lstStyle>
            <a:lvl1pPr marL="0" indent="0">
              <a:buNone/>
              <a:defRPr sz="1485"/>
            </a:lvl1pPr>
            <a:lvl2pPr marL="424327" indent="0">
              <a:buNone/>
              <a:defRPr sz="1299"/>
            </a:lvl2pPr>
            <a:lvl3pPr marL="848655" indent="0">
              <a:buNone/>
              <a:defRPr sz="1114"/>
            </a:lvl3pPr>
            <a:lvl4pPr marL="1272982" indent="0">
              <a:buNone/>
              <a:defRPr sz="928"/>
            </a:lvl4pPr>
            <a:lvl5pPr marL="1697309" indent="0">
              <a:buNone/>
              <a:defRPr sz="928"/>
            </a:lvl5pPr>
            <a:lvl6pPr marL="2121637" indent="0">
              <a:buNone/>
              <a:defRPr sz="928"/>
            </a:lvl6pPr>
            <a:lvl7pPr marL="2545964" indent="0">
              <a:buNone/>
              <a:defRPr sz="928"/>
            </a:lvl7pPr>
            <a:lvl8pPr marL="2970291" indent="0">
              <a:buNone/>
              <a:defRPr sz="928"/>
            </a:lvl8pPr>
            <a:lvl9pPr marL="3394619" indent="0">
              <a:buNone/>
              <a:defRPr sz="92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3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71" y="800100"/>
            <a:ext cx="2737206" cy="2800350"/>
          </a:xfrm>
        </p:spPr>
        <p:txBody>
          <a:bodyPr anchor="b"/>
          <a:lstStyle>
            <a:lvl1pPr>
              <a:defRPr sz="297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07985" y="1727996"/>
            <a:ext cx="4296430" cy="8528844"/>
          </a:xfrm>
        </p:spPr>
        <p:txBody>
          <a:bodyPr anchor="t"/>
          <a:lstStyle>
            <a:lvl1pPr marL="0" indent="0">
              <a:buNone/>
              <a:defRPr sz="2970"/>
            </a:lvl1pPr>
            <a:lvl2pPr marL="424327" indent="0">
              <a:buNone/>
              <a:defRPr sz="2599"/>
            </a:lvl2pPr>
            <a:lvl3pPr marL="848655" indent="0">
              <a:buNone/>
              <a:defRPr sz="2227"/>
            </a:lvl3pPr>
            <a:lvl4pPr marL="1272982" indent="0">
              <a:buNone/>
              <a:defRPr sz="1856"/>
            </a:lvl4pPr>
            <a:lvl5pPr marL="1697309" indent="0">
              <a:buNone/>
              <a:defRPr sz="1856"/>
            </a:lvl5pPr>
            <a:lvl6pPr marL="2121637" indent="0">
              <a:buNone/>
              <a:defRPr sz="1856"/>
            </a:lvl6pPr>
            <a:lvl7pPr marL="2545964" indent="0">
              <a:buNone/>
              <a:defRPr sz="1856"/>
            </a:lvl7pPr>
            <a:lvl8pPr marL="2970291" indent="0">
              <a:buNone/>
              <a:defRPr sz="1856"/>
            </a:lvl8pPr>
            <a:lvl9pPr marL="3394619" indent="0">
              <a:buNone/>
              <a:defRPr sz="18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571" y="3600450"/>
            <a:ext cx="2737206" cy="6670279"/>
          </a:xfrm>
        </p:spPr>
        <p:txBody>
          <a:bodyPr/>
          <a:lstStyle>
            <a:lvl1pPr marL="0" indent="0">
              <a:buNone/>
              <a:defRPr sz="1485"/>
            </a:lvl1pPr>
            <a:lvl2pPr marL="424327" indent="0">
              <a:buNone/>
              <a:defRPr sz="1299"/>
            </a:lvl2pPr>
            <a:lvl3pPr marL="848655" indent="0">
              <a:buNone/>
              <a:defRPr sz="1114"/>
            </a:lvl3pPr>
            <a:lvl4pPr marL="1272982" indent="0">
              <a:buNone/>
              <a:defRPr sz="928"/>
            </a:lvl4pPr>
            <a:lvl5pPr marL="1697309" indent="0">
              <a:buNone/>
              <a:defRPr sz="928"/>
            </a:lvl5pPr>
            <a:lvl6pPr marL="2121637" indent="0">
              <a:buNone/>
              <a:defRPr sz="928"/>
            </a:lvl6pPr>
            <a:lvl7pPr marL="2545964" indent="0">
              <a:buNone/>
              <a:defRPr sz="928"/>
            </a:lvl7pPr>
            <a:lvl8pPr marL="2970291" indent="0">
              <a:buNone/>
              <a:defRPr sz="928"/>
            </a:lvl8pPr>
            <a:lvl9pPr marL="3394619" indent="0">
              <a:buNone/>
              <a:defRPr sz="92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4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3466" y="638972"/>
            <a:ext cx="7319843" cy="231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466" y="3194843"/>
            <a:ext cx="7319843" cy="761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3466" y="11123615"/>
            <a:ext cx="1909524" cy="6389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930E2-0B16-4C74-9297-A419C2636E60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244" y="11123615"/>
            <a:ext cx="2864287" cy="6389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93785" y="11123615"/>
            <a:ext cx="1909524" cy="6389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BCF39-2CDD-41B6-818C-32CA66D54F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48655" rtl="0" eaLnBrk="1" latinLnBrk="1" hangingPunct="1">
        <a:lnSpc>
          <a:spcPct val="90000"/>
        </a:lnSpc>
        <a:spcBef>
          <a:spcPct val="0"/>
        </a:spcBef>
        <a:buNone/>
        <a:defRPr sz="4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164" indent="-212164" algn="l" defTabSz="848655" rtl="0" eaLnBrk="1" latinLnBrk="1" hangingPunct="1">
        <a:lnSpc>
          <a:spcPct val="90000"/>
        </a:lnSpc>
        <a:spcBef>
          <a:spcPts val="928"/>
        </a:spcBef>
        <a:buFont typeface="Arial" panose="020B0604020202020204" pitchFamily="34" charset="0"/>
        <a:buChar char="•"/>
        <a:defRPr sz="2599" kern="1200">
          <a:solidFill>
            <a:schemeClr val="tx1"/>
          </a:solidFill>
          <a:latin typeface="+mn-lt"/>
          <a:ea typeface="+mn-ea"/>
          <a:cs typeface="+mn-cs"/>
        </a:defRPr>
      </a:lvl1pPr>
      <a:lvl2pPr marL="636491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2227" kern="1200">
          <a:solidFill>
            <a:schemeClr val="tx1"/>
          </a:solidFill>
          <a:latin typeface="+mn-lt"/>
          <a:ea typeface="+mn-ea"/>
          <a:cs typeface="+mn-cs"/>
        </a:defRPr>
      </a:lvl2pPr>
      <a:lvl3pPr marL="1060818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856" kern="1200">
          <a:solidFill>
            <a:schemeClr val="tx1"/>
          </a:solidFill>
          <a:latin typeface="+mn-lt"/>
          <a:ea typeface="+mn-ea"/>
          <a:cs typeface="+mn-cs"/>
        </a:defRPr>
      </a:lvl3pPr>
      <a:lvl4pPr marL="1485146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1" kern="1200">
          <a:solidFill>
            <a:schemeClr val="tx1"/>
          </a:solidFill>
          <a:latin typeface="+mn-lt"/>
          <a:ea typeface="+mn-ea"/>
          <a:cs typeface="+mn-cs"/>
        </a:defRPr>
      </a:lvl4pPr>
      <a:lvl5pPr marL="1909473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1" kern="1200">
          <a:solidFill>
            <a:schemeClr val="tx1"/>
          </a:solidFill>
          <a:latin typeface="+mn-lt"/>
          <a:ea typeface="+mn-ea"/>
          <a:cs typeface="+mn-cs"/>
        </a:defRPr>
      </a:lvl5pPr>
      <a:lvl6pPr marL="2333800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1" kern="1200">
          <a:solidFill>
            <a:schemeClr val="tx1"/>
          </a:solidFill>
          <a:latin typeface="+mn-lt"/>
          <a:ea typeface="+mn-ea"/>
          <a:cs typeface="+mn-cs"/>
        </a:defRPr>
      </a:lvl6pPr>
      <a:lvl7pPr marL="2758128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1" kern="1200">
          <a:solidFill>
            <a:schemeClr val="tx1"/>
          </a:solidFill>
          <a:latin typeface="+mn-lt"/>
          <a:ea typeface="+mn-ea"/>
          <a:cs typeface="+mn-cs"/>
        </a:defRPr>
      </a:lvl7pPr>
      <a:lvl8pPr marL="3182455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1" kern="1200">
          <a:solidFill>
            <a:schemeClr val="tx1"/>
          </a:solidFill>
          <a:latin typeface="+mn-lt"/>
          <a:ea typeface="+mn-ea"/>
          <a:cs typeface="+mn-cs"/>
        </a:defRPr>
      </a:lvl8pPr>
      <a:lvl9pPr marL="3606782" indent="-212164" algn="l" defTabSz="848655" rtl="0" eaLnBrk="1" latinLnBrk="1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1pPr>
      <a:lvl2pPr marL="424327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2pPr>
      <a:lvl3pPr marL="848655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3pPr>
      <a:lvl4pPr marL="1272982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4pPr>
      <a:lvl5pPr marL="1697309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5pPr>
      <a:lvl6pPr marL="2121637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6pPr>
      <a:lvl7pPr marL="2545964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7pPr>
      <a:lvl8pPr marL="2970291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8pPr>
      <a:lvl9pPr marL="3394619" algn="l" defTabSz="848655" rtl="0" eaLnBrk="1" latinLnBrk="1" hangingPunct="1">
        <a:defRPr sz="16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03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DFCD4-9804-C524-FD63-7FF57A04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76680" cy="1907250"/>
          </a:xfrm>
          <a:solidFill>
            <a:srgbClr val="001B6C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  <a:latin typeface="+mj-ea"/>
              </a:rPr>
              <a:t>           RGB</a:t>
            </a:r>
            <a:r>
              <a:rPr lang="ko-KR" altLang="en-US" sz="3500" b="1" dirty="0">
                <a:solidFill>
                  <a:schemeClr val="bg1"/>
                </a:solidFill>
                <a:latin typeface="+mj-ea"/>
              </a:rPr>
              <a:t>를 이용한 색상추측 게임 </a:t>
            </a:r>
            <a:br>
              <a:rPr lang="en-US" altLang="ko-KR" dirty="0">
                <a:solidFill>
                  <a:schemeClr val="bg1"/>
                </a:solidFill>
              </a:rPr>
            </a:b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42F81-2DBE-F0B1-9807-D264DCA2EA96}"/>
              </a:ext>
            </a:extLst>
          </p:cNvPr>
          <p:cNvSpPr txBox="1"/>
          <p:nvPr/>
        </p:nvSpPr>
        <p:spPr>
          <a:xfrm>
            <a:off x="4563114" y="1156885"/>
            <a:ext cx="4881742" cy="351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82" dirty="0">
                <a:solidFill>
                  <a:schemeClr val="bg1"/>
                </a:solidFill>
              </a:rPr>
              <a:t>박현서</a:t>
            </a:r>
            <a:r>
              <a:rPr lang="en-US" altLang="ko-KR" sz="1682" dirty="0">
                <a:solidFill>
                  <a:schemeClr val="bg1"/>
                </a:solidFill>
              </a:rPr>
              <a:t>,  </a:t>
            </a:r>
            <a:r>
              <a:rPr lang="ko-KR" altLang="en-US" sz="1682" dirty="0">
                <a:solidFill>
                  <a:schemeClr val="bg1"/>
                </a:solidFill>
              </a:rPr>
              <a:t>오예준 </a:t>
            </a:r>
            <a:r>
              <a:rPr lang="en-US" altLang="ko-KR" sz="1682" dirty="0">
                <a:solidFill>
                  <a:schemeClr val="bg1"/>
                </a:solidFill>
              </a:rPr>
              <a:t>, </a:t>
            </a:r>
            <a:r>
              <a:rPr lang="ko-KR" altLang="en-US" sz="1682" dirty="0">
                <a:solidFill>
                  <a:schemeClr val="bg1"/>
                </a:solidFill>
              </a:rPr>
              <a:t>허윤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6A270-A042-B920-11C1-9BCD472DB0DB}"/>
              </a:ext>
            </a:extLst>
          </p:cNvPr>
          <p:cNvSpPr txBox="1"/>
          <p:nvPr/>
        </p:nvSpPr>
        <p:spPr>
          <a:xfrm>
            <a:off x="5853842" y="1529469"/>
            <a:ext cx="3963547" cy="351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82" dirty="0">
                <a:solidFill>
                  <a:schemeClr val="bg1"/>
                </a:solidFill>
              </a:rPr>
              <a:t>안동대학교 컴퓨터공학과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AB795E-DCAF-4325-50D8-8F73FF05DB0D}"/>
              </a:ext>
            </a:extLst>
          </p:cNvPr>
          <p:cNvSpPr/>
          <p:nvPr/>
        </p:nvSpPr>
        <p:spPr>
          <a:xfrm>
            <a:off x="-5011" y="4320278"/>
            <a:ext cx="8476679" cy="108330"/>
          </a:xfrm>
          <a:prstGeom prst="rect">
            <a:avLst/>
          </a:prstGeom>
          <a:solidFill>
            <a:srgbClr val="001B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6784CA-07E9-3477-4317-ED789E95166B}"/>
              </a:ext>
            </a:extLst>
          </p:cNvPr>
          <p:cNvSpPr txBox="1"/>
          <p:nvPr/>
        </p:nvSpPr>
        <p:spPr>
          <a:xfrm>
            <a:off x="0" y="4615042"/>
            <a:ext cx="49344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001B6C"/>
                </a:solidFill>
              </a:rPr>
              <a:t> 게임 구현  </a:t>
            </a:r>
            <a:r>
              <a:rPr lang="en-US" altLang="ko-KR" sz="2500" b="1" dirty="0">
                <a:solidFill>
                  <a:srgbClr val="001B6C"/>
                </a:solidFill>
              </a:rPr>
              <a:t>&amp; </a:t>
            </a:r>
            <a:r>
              <a:rPr lang="ko-KR" altLang="en-US" sz="2500" b="1" dirty="0">
                <a:solidFill>
                  <a:srgbClr val="001B6C"/>
                </a:solidFill>
              </a:rPr>
              <a:t>방법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E6CF05-3A2F-E21A-E7F5-647C3C4169A5}"/>
              </a:ext>
            </a:extLst>
          </p:cNvPr>
          <p:cNvSpPr/>
          <p:nvPr/>
        </p:nvSpPr>
        <p:spPr>
          <a:xfrm>
            <a:off x="0" y="5129431"/>
            <a:ext cx="84867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1003">
            <a:extLst>
              <a:ext uri="{FF2B5EF4-FFF2-40B4-BE49-F238E27FC236}">
                <a16:creationId xmlns:a16="http://schemas.microsoft.com/office/drawing/2014/main" id="{EB8D5B9F-BC2D-2618-967E-AB55A7401AF7}"/>
              </a:ext>
            </a:extLst>
          </p:cNvPr>
          <p:cNvGrpSpPr/>
          <p:nvPr/>
        </p:nvGrpSpPr>
        <p:grpSpPr>
          <a:xfrm>
            <a:off x="179387" y="98069"/>
            <a:ext cx="1721799" cy="1711111"/>
            <a:chOff x="0" y="-19048"/>
            <a:chExt cx="1721799" cy="1711111"/>
          </a:xfrm>
        </p:grpSpPr>
        <p:pic>
          <p:nvPicPr>
            <p:cNvPr id="34" name="Object 10">
              <a:extLst>
                <a:ext uri="{FF2B5EF4-FFF2-40B4-BE49-F238E27FC236}">
                  <a16:creationId xmlns:a16="http://schemas.microsoft.com/office/drawing/2014/main" id="{48616C33-6248-5655-320C-A52D81762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-19048"/>
              <a:ext cx="1721799" cy="1711111"/>
            </a:xfrm>
            <a:prstGeom prst="rect">
              <a:avLst/>
            </a:prstGeom>
          </p:spPr>
        </p:pic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D2BA883-F083-D68C-08BC-B54D52BB56C7}"/>
              </a:ext>
            </a:extLst>
          </p:cNvPr>
          <p:cNvSpPr/>
          <p:nvPr/>
        </p:nvSpPr>
        <p:spPr>
          <a:xfrm>
            <a:off x="0" y="2458852"/>
            <a:ext cx="8435817" cy="1502954"/>
          </a:xfrm>
          <a:prstGeom prst="roundRect">
            <a:avLst/>
          </a:prstGeom>
          <a:noFill/>
          <a:ln w="76200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B7A53EB-DAE5-F357-3894-747389AD4880}"/>
              </a:ext>
            </a:extLst>
          </p:cNvPr>
          <p:cNvSpPr/>
          <p:nvPr/>
        </p:nvSpPr>
        <p:spPr>
          <a:xfrm>
            <a:off x="3214896" y="2086268"/>
            <a:ext cx="2056981" cy="616023"/>
          </a:xfrm>
          <a:prstGeom prst="roundRect">
            <a:avLst/>
          </a:prstGeom>
          <a:solidFill>
            <a:srgbClr val="001B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A8FBA6-FE35-F2A3-BD4D-B3E5D1DAF347}"/>
              </a:ext>
            </a:extLst>
          </p:cNvPr>
          <p:cNvSpPr txBox="1"/>
          <p:nvPr/>
        </p:nvSpPr>
        <p:spPr>
          <a:xfrm>
            <a:off x="3868847" y="2187902"/>
            <a:ext cx="17102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요약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0B4873-F437-D065-4669-D7F8544A51BF}"/>
              </a:ext>
            </a:extLst>
          </p:cNvPr>
          <p:cNvSpPr txBox="1"/>
          <p:nvPr/>
        </p:nvSpPr>
        <p:spPr>
          <a:xfrm>
            <a:off x="-689614" y="9307211"/>
            <a:ext cx="259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rgbClr val="001B6C"/>
                </a:solidFill>
              </a:rPr>
              <a:t>결론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2E3B7C7-2050-C2B0-6DCB-9C3756904796}"/>
              </a:ext>
            </a:extLst>
          </p:cNvPr>
          <p:cNvCxnSpPr>
            <a:cxnSpLocks/>
          </p:cNvCxnSpPr>
          <p:nvPr/>
        </p:nvCxnSpPr>
        <p:spPr>
          <a:xfrm>
            <a:off x="179387" y="9219454"/>
            <a:ext cx="0" cy="64638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C259D97-395F-4DEA-ADC8-D7C1744CC6F7}"/>
              </a:ext>
            </a:extLst>
          </p:cNvPr>
          <p:cNvSpPr/>
          <p:nvPr/>
        </p:nvSpPr>
        <p:spPr>
          <a:xfrm>
            <a:off x="304800" y="9865841"/>
            <a:ext cx="7857058" cy="20375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C88571-5EEB-4D07-920C-0C8F3C9B990C}"/>
              </a:ext>
            </a:extLst>
          </p:cNvPr>
          <p:cNvSpPr txBox="1"/>
          <p:nvPr/>
        </p:nvSpPr>
        <p:spPr>
          <a:xfrm>
            <a:off x="50958" y="2802265"/>
            <a:ext cx="8384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본 프로젝트에서는 </a:t>
            </a:r>
            <a:r>
              <a:rPr lang="en-US" altLang="ko-KR" b="1" dirty="0"/>
              <a:t>RGB</a:t>
            </a:r>
            <a:r>
              <a:rPr lang="ko-KR" altLang="en-US" b="1" dirty="0"/>
              <a:t>를 이용하여 색상을 추측하는 게임을 개발하였다</a:t>
            </a:r>
            <a:r>
              <a:rPr lang="en-US" altLang="ko-KR" b="1" dirty="0"/>
              <a:t>. </a:t>
            </a:r>
            <a:r>
              <a:rPr lang="ko-KR" altLang="en-US" b="1" dirty="0"/>
              <a:t>무작위로 주어지는 </a:t>
            </a:r>
            <a:r>
              <a:rPr lang="en-US" altLang="ko-KR" b="1" dirty="0"/>
              <a:t>RGB </a:t>
            </a:r>
            <a:r>
              <a:rPr lang="ko-KR" altLang="en-US" b="1" dirty="0"/>
              <a:t>의 값을 기준으로 해당하는 색상의 사각형 블록을 고르면 점수를 다음 문제가 나오며</a:t>
            </a:r>
            <a:r>
              <a:rPr lang="en-US" altLang="ko-KR" b="1" dirty="0"/>
              <a:t>,</a:t>
            </a:r>
            <a:r>
              <a:rPr lang="ko-KR" altLang="en-US" b="1" dirty="0"/>
              <a:t> 오답을 눌렀을 경우 점수가 초기화 되는 스코어 보드를 함께 구현하였다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3F2919-7FE2-5982-51D2-F5EB17B8BCDD}"/>
              </a:ext>
            </a:extLst>
          </p:cNvPr>
          <p:cNvSpPr txBox="1"/>
          <p:nvPr/>
        </p:nvSpPr>
        <p:spPr>
          <a:xfrm>
            <a:off x="602930" y="10144423"/>
            <a:ext cx="728091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본 프로젝트에서는 </a:t>
            </a:r>
            <a:r>
              <a:rPr lang="en-US" altLang="ko-KR" sz="1700" b="1" dirty="0"/>
              <a:t>RGB </a:t>
            </a:r>
            <a:r>
              <a:rPr lang="ko-KR" altLang="en-US" sz="1700" b="1" dirty="0"/>
              <a:t>값을 이용하여 색상을 추측하는 게임을 개발하였다</a:t>
            </a:r>
            <a:r>
              <a:rPr lang="en-US" altLang="ko-KR" sz="1700" b="1" dirty="0"/>
              <a:t>.  RGB</a:t>
            </a:r>
            <a:r>
              <a:rPr lang="ko-KR" altLang="en-US" sz="1700" b="1" dirty="0"/>
              <a:t>값은 다양한 분야에서 널리 쓰이는 만큼 본 게임이 </a:t>
            </a:r>
            <a:r>
              <a:rPr lang="en-US" altLang="ko-KR" sz="1700" b="1" dirty="0"/>
              <a:t>RGB </a:t>
            </a:r>
            <a:r>
              <a:rPr lang="ko-KR" altLang="en-US" sz="1700" b="1" dirty="0"/>
              <a:t>값을 이해하는데 도움이 될 것으로 생각된다</a:t>
            </a:r>
            <a:r>
              <a:rPr lang="en-US" altLang="ko-KR" sz="1700" b="1" dirty="0"/>
              <a:t>. </a:t>
            </a:r>
            <a:r>
              <a:rPr lang="ko-KR" altLang="en-US" sz="1700" b="1" dirty="0"/>
              <a:t>또한 색상추측 게임에서 끝나는 것이 아니라 본 게임을 기반으로 변형을 한다면 색맹 테스트</a:t>
            </a:r>
            <a:r>
              <a:rPr lang="en-US" altLang="ko-KR" sz="1700" b="1" dirty="0"/>
              <a:t>, </a:t>
            </a:r>
            <a:r>
              <a:rPr lang="ko-KR" altLang="en-US" sz="1700" b="1" dirty="0"/>
              <a:t>아동용 색상 공부용 어플리케이션 등 다양한 방면으로 활용될 수 있을 것이라고 기대된다</a:t>
            </a:r>
            <a:r>
              <a:rPr lang="en-US" altLang="ko-KR" sz="1700" b="1" dirty="0"/>
              <a:t>. </a:t>
            </a:r>
            <a:endParaRPr lang="ko-KR" altLang="en-US" sz="1700" b="1" dirty="0"/>
          </a:p>
        </p:txBody>
      </p:sp>
      <p:pic>
        <p:nvPicPr>
          <p:cNvPr id="67" name="그림 66" descr="광장이(가) 표시된 사진&#10;&#10;자동 생성된 설명">
            <a:extLst>
              <a:ext uri="{FF2B5EF4-FFF2-40B4-BE49-F238E27FC236}">
                <a16:creationId xmlns:a16="http://schemas.microsoft.com/office/drawing/2014/main" id="{6C03E4D4-6FB8-0DE6-FFBF-0F980B468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0" y="5641083"/>
            <a:ext cx="1874282" cy="1796358"/>
          </a:xfrm>
          <a:prstGeom prst="rect">
            <a:avLst/>
          </a:prstGeom>
        </p:spPr>
      </p:pic>
      <p:pic>
        <p:nvPicPr>
          <p:cNvPr id="1028" name="Picture 4" descr="음악하는 집 - Home | Facebook">
            <a:extLst>
              <a:ext uri="{FF2B5EF4-FFF2-40B4-BE49-F238E27FC236}">
                <a16:creationId xmlns:a16="http://schemas.microsoft.com/office/drawing/2014/main" id="{C558A9A3-2596-1B3A-2375-9856EBA1E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113" y="5466592"/>
            <a:ext cx="2037590" cy="203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igh Score Game designs, themes, templates and downloadable graphic  elements on Dribbble">
            <a:extLst>
              <a:ext uri="{FF2B5EF4-FFF2-40B4-BE49-F238E27FC236}">
                <a16:creationId xmlns:a16="http://schemas.microsoft.com/office/drawing/2014/main" id="{441EA7E0-577E-FE81-9A54-77A97EFD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54" y="5675569"/>
            <a:ext cx="2207399" cy="16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C84B28B-4FA7-1684-5DF5-47C7AD52A7B7}"/>
              </a:ext>
            </a:extLst>
          </p:cNvPr>
          <p:cNvSpPr txBox="1"/>
          <p:nvPr/>
        </p:nvSpPr>
        <p:spPr>
          <a:xfrm>
            <a:off x="324917" y="7704667"/>
            <a:ext cx="7857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게임을 시작하게 되면 먼저 </a:t>
            </a:r>
            <a:r>
              <a:rPr lang="en-US" altLang="ko-KR" b="1" dirty="0"/>
              <a:t>RGB </a:t>
            </a:r>
            <a:r>
              <a:rPr lang="ko-KR" altLang="en-US" b="1" dirty="0"/>
              <a:t>값이 주어진다</a:t>
            </a:r>
            <a:r>
              <a:rPr lang="en-US" altLang="ko-KR" b="1" dirty="0"/>
              <a:t>. </a:t>
            </a:r>
            <a:r>
              <a:rPr lang="ko-KR" altLang="en-US" b="1" dirty="0"/>
              <a:t>주어진 </a:t>
            </a:r>
            <a:r>
              <a:rPr lang="en-US" altLang="ko-KR" b="1" dirty="0"/>
              <a:t>RGB</a:t>
            </a:r>
            <a:r>
              <a:rPr lang="ko-KR" altLang="en-US" b="1" dirty="0"/>
              <a:t>값을 바탕으로 사용자는 </a:t>
            </a:r>
            <a:r>
              <a:rPr lang="en-US" altLang="ko-KR" b="1" dirty="0"/>
              <a:t>3</a:t>
            </a:r>
            <a:r>
              <a:rPr lang="ko-KR" altLang="en-US" b="1" dirty="0"/>
              <a:t>개의 사각형 중에서 </a:t>
            </a:r>
            <a:r>
              <a:rPr lang="en-US" altLang="ko-KR" b="1" dirty="0"/>
              <a:t>RGB</a:t>
            </a:r>
            <a:r>
              <a:rPr lang="ko-KR" altLang="en-US" b="1" dirty="0"/>
              <a:t>값에 부합하는 색을 가지고 있는 사각형을 선택한다</a:t>
            </a:r>
            <a:r>
              <a:rPr lang="en-US" altLang="ko-KR" b="1" dirty="0"/>
              <a:t>. </a:t>
            </a:r>
            <a:r>
              <a:rPr lang="ko-KR" altLang="en-US" b="1" dirty="0"/>
              <a:t>이때 정답을 선택하면 </a:t>
            </a:r>
            <a:r>
              <a:rPr lang="en-US" altLang="ko-KR" b="1" dirty="0"/>
              <a:t>score</a:t>
            </a:r>
            <a:r>
              <a:rPr lang="ko-KR" altLang="en-US" b="1" dirty="0"/>
              <a:t>가 </a:t>
            </a:r>
            <a:r>
              <a:rPr lang="en-US" altLang="ko-KR" b="1" dirty="0"/>
              <a:t>1</a:t>
            </a:r>
            <a:r>
              <a:rPr lang="ko-KR" altLang="en-US" b="1" dirty="0"/>
              <a:t>점 오른다</a:t>
            </a:r>
            <a:r>
              <a:rPr lang="en-US" altLang="ko-KR" b="1" dirty="0"/>
              <a:t>. </a:t>
            </a:r>
            <a:r>
              <a:rPr lang="ko-KR" altLang="en-US" b="1" dirty="0"/>
              <a:t>사용자가 최고 점수에 도달하면 </a:t>
            </a:r>
            <a:r>
              <a:rPr lang="en-US" altLang="ko-KR" b="1" dirty="0"/>
              <a:t>HighScore</a:t>
            </a:r>
            <a:r>
              <a:rPr lang="ko-KR" altLang="en-US" b="1" dirty="0"/>
              <a:t>가 갱신되며</a:t>
            </a:r>
            <a:r>
              <a:rPr lang="en-US" altLang="ko-KR" b="1" dirty="0"/>
              <a:t>, </a:t>
            </a:r>
            <a:r>
              <a:rPr lang="ko-KR" altLang="en-US" b="1" dirty="0"/>
              <a:t>사용자가 오답을 선택하면 </a:t>
            </a:r>
            <a:r>
              <a:rPr lang="en-US" altLang="ko-KR" b="1" dirty="0"/>
              <a:t>score</a:t>
            </a:r>
            <a:r>
              <a:rPr lang="ko-KR" altLang="en-US" b="1" dirty="0"/>
              <a:t>가 초기화 된다</a:t>
            </a:r>
            <a:r>
              <a:rPr lang="en-US" altLang="ko-KR" b="1" dirty="0"/>
              <a:t>. </a:t>
            </a:r>
            <a:r>
              <a:rPr lang="ko-KR" altLang="en-US" b="1" dirty="0"/>
              <a:t>게임에 배경음악을 추가하여 게임에 더욱 집중할 수 있도록 하였다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2131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5887</TotalTime>
  <Words>173</Words>
  <Application>Microsoft Office PowerPoint</Application>
  <PresentationFormat>사용자 지정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           RGB를 이용한 색상추측 게임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예준</dc:creator>
  <cp:lastModifiedBy>오 예준</cp:lastModifiedBy>
  <cp:revision>2</cp:revision>
  <dcterms:created xsi:type="dcterms:W3CDTF">2022-06-08T13:44:27Z</dcterms:created>
  <dcterms:modified xsi:type="dcterms:W3CDTF">2022-06-12T15:56:13Z</dcterms:modified>
</cp:coreProperties>
</file>