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2" r:id="rId4"/>
    <p:sldId id="261" r:id="rId5"/>
    <p:sldId id="277" r:id="rId6"/>
    <p:sldId id="271" r:id="rId7"/>
    <p:sldId id="287" r:id="rId8"/>
    <p:sldId id="286" r:id="rId9"/>
    <p:sldId id="268" r:id="rId10"/>
    <p:sldId id="281" r:id="rId11"/>
    <p:sldId id="282" r:id="rId12"/>
    <p:sldId id="275" r:id="rId13"/>
    <p:sldId id="280" r:id="rId14"/>
    <p:sldId id="279" r:id="rId15"/>
    <p:sldId id="283" r:id="rId16"/>
    <p:sldId id="284" r:id="rId17"/>
    <p:sldId id="285" r:id="rId18"/>
    <p:sldId id="265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538" autoAdjust="0"/>
  </p:normalViewPr>
  <p:slideViewPr>
    <p:cSldViewPr>
      <p:cViewPr>
        <p:scale>
          <a:sx n="100" d="100"/>
          <a:sy n="100" d="100"/>
        </p:scale>
        <p:origin x="294" y="-4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7917F-2BB6-4F00-AB42-B0D4A03FC0EB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CD51C6-E90B-4A75-BFF6-707F61BE7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515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C57F8-16F0-494D-8F1C-2DDC0FEA959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531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CD51C6-E90B-4A75-BFF6-707F61BE7AD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871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현재</a:t>
            </a:r>
            <a:r>
              <a:rPr lang="ko-KR" altLang="en-US" baseline="0" dirty="0" smtClean="0"/>
              <a:t> 까지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번의 모임을 만났고 </a:t>
            </a:r>
            <a:endParaRPr lang="en-US" altLang="ko-KR" baseline="0" dirty="0" smtClean="0"/>
          </a:p>
          <a:p>
            <a:r>
              <a:rPr lang="en-US" altLang="ko-KR" baseline="0" dirty="0" smtClean="0"/>
              <a:t>CUDA</a:t>
            </a:r>
            <a:r>
              <a:rPr lang="ko-KR" altLang="en-US" baseline="0" dirty="0" smtClean="0"/>
              <a:t>에 대한 기본 구조와 적용 코드에 대한 분석을 하였다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팀 과제 주제가 </a:t>
            </a:r>
            <a:r>
              <a:rPr lang="en-US" altLang="ko-KR" baseline="0" dirty="0" smtClean="0"/>
              <a:t>CUDA</a:t>
            </a:r>
            <a:r>
              <a:rPr lang="ko-KR" altLang="en-US" baseline="0" dirty="0" smtClean="0"/>
              <a:t>를 활용한 </a:t>
            </a:r>
            <a:r>
              <a:rPr lang="en-US" altLang="ko-KR" baseline="0" dirty="0" smtClean="0"/>
              <a:t>Convolutional </a:t>
            </a:r>
            <a:r>
              <a:rPr lang="en-US" altLang="ko-KR" baseline="0" dirty="0" err="1" smtClean="0"/>
              <a:t>Nerual</a:t>
            </a:r>
            <a:r>
              <a:rPr lang="en-US" altLang="ko-KR" baseline="0" dirty="0" smtClean="0"/>
              <a:t> Network </a:t>
            </a:r>
            <a:r>
              <a:rPr lang="ko-KR" altLang="en-US" baseline="0" dirty="0" smtClean="0"/>
              <a:t>성능 향상 기법 분석 및 성능 평가 인 만큼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CUDA</a:t>
            </a:r>
            <a:r>
              <a:rPr lang="ko-KR" altLang="en-US" baseline="0" dirty="0" smtClean="0"/>
              <a:t>의 기본 지식과 활용법</a:t>
            </a:r>
            <a:r>
              <a:rPr lang="en-US" altLang="ko-KR" baseline="0" dirty="0" smtClean="0"/>
              <a:t> </a:t>
            </a:r>
          </a:p>
          <a:p>
            <a:r>
              <a:rPr lang="ko-KR" altLang="en-US" baseline="0" dirty="0" smtClean="0"/>
              <a:t>그리고 </a:t>
            </a:r>
            <a:r>
              <a:rPr lang="en-US" altLang="ko-KR" baseline="0" dirty="0" smtClean="0"/>
              <a:t>CUDA</a:t>
            </a:r>
            <a:r>
              <a:rPr lang="ko-KR" altLang="en-US" baseline="0" dirty="0" smtClean="0"/>
              <a:t>가 적용될 </a:t>
            </a:r>
            <a:r>
              <a:rPr lang="en-US" altLang="ko-KR" baseline="0" dirty="0" smtClean="0"/>
              <a:t>CNN</a:t>
            </a:r>
            <a:r>
              <a:rPr lang="ko-KR" altLang="en-US" baseline="0" dirty="0" smtClean="0"/>
              <a:t>에 대한 기본 지식을 습득 하고 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CD51C6-E90B-4A75-BFF6-707F61BE7AD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143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현재</a:t>
            </a:r>
            <a:r>
              <a:rPr lang="ko-KR" altLang="en-US" baseline="0" dirty="0" smtClean="0"/>
              <a:t> 까지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번의 모임을 만났고 </a:t>
            </a:r>
            <a:endParaRPr lang="en-US" altLang="ko-KR" baseline="0" dirty="0" smtClean="0"/>
          </a:p>
          <a:p>
            <a:r>
              <a:rPr lang="en-US" altLang="ko-KR" baseline="0" dirty="0" smtClean="0"/>
              <a:t>CUDA</a:t>
            </a:r>
            <a:r>
              <a:rPr lang="ko-KR" altLang="en-US" baseline="0" dirty="0" smtClean="0"/>
              <a:t>에 대한 기본 구조와 적용 코드에 대한 분석을 하였다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팀 과제 주제가 </a:t>
            </a:r>
            <a:r>
              <a:rPr lang="en-US" altLang="ko-KR" baseline="0" dirty="0" smtClean="0"/>
              <a:t>CUDA</a:t>
            </a:r>
            <a:r>
              <a:rPr lang="ko-KR" altLang="en-US" baseline="0" dirty="0" smtClean="0"/>
              <a:t>를 활용한 </a:t>
            </a:r>
            <a:r>
              <a:rPr lang="en-US" altLang="ko-KR" baseline="0" dirty="0" smtClean="0"/>
              <a:t>Convolutional </a:t>
            </a:r>
            <a:r>
              <a:rPr lang="en-US" altLang="ko-KR" baseline="0" dirty="0" err="1" smtClean="0"/>
              <a:t>Nerual</a:t>
            </a:r>
            <a:r>
              <a:rPr lang="en-US" altLang="ko-KR" baseline="0" dirty="0" smtClean="0"/>
              <a:t> Network </a:t>
            </a:r>
            <a:r>
              <a:rPr lang="ko-KR" altLang="en-US" baseline="0" dirty="0" smtClean="0"/>
              <a:t>성능 향상 기법 분석 및 성능 평가 인 만큼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CUDA</a:t>
            </a:r>
            <a:r>
              <a:rPr lang="ko-KR" altLang="en-US" baseline="0" dirty="0" smtClean="0"/>
              <a:t>의 기본 지식과 활용법</a:t>
            </a:r>
            <a:r>
              <a:rPr lang="en-US" altLang="ko-KR" baseline="0" dirty="0" smtClean="0"/>
              <a:t> </a:t>
            </a:r>
          </a:p>
          <a:p>
            <a:r>
              <a:rPr lang="ko-KR" altLang="en-US" baseline="0" dirty="0" smtClean="0"/>
              <a:t>그리고 </a:t>
            </a:r>
            <a:r>
              <a:rPr lang="en-US" altLang="ko-KR" baseline="0" dirty="0" smtClean="0"/>
              <a:t>CUDA</a:t>
            </a:r>
            <a:r>
              <a:rPr lang="ko-KR" altLang="en-US" baseline="0" dirty="0" smtClean="0"/>
              <a:t>가 적용될 </a:t>
            </a:r>
            <a:r>
              <a:rPr lang="en-US" altLang="ko-KR" baseline="0" dirty="0" smtClean="0"/>
              <a:t>CNN</a:t>
            </a:r>
            <a:r>
              <a:rPr lang="ko-KR" altLang="en-US" baseline="0" dirty="0" smtClean="0"/>
              <a:t>에 대한 기본 지식을 습득 하고 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CD51C6-E90B-4A75-BFF6-707F61BE7AD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094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수업시간에 배운 </a:t>
            </a:r>
            <a:r>
              <a:rPr lang="en-US" altLang="ko-KR" dirty="0" err="1"/>
              <a:t>cuda</a:t>
            </a:r>
            <a:r>
              <a:rPr lang="en-US" altLang="ko-KR" dirty="0"/>
              <a:t> </a:t>
            </a:r>
            <a:r>
              <a:rPr lang="ko-KR" altLang="en-US" dirty="0"/>
              <a:t>병렬 프로그래밍을 통해서 </a:t>
            </a:r>
            <a:r>
              <a:rPr lang="en-US" altLang="ko-KR" dirty="0"/>
              <a:t>CNN</a:t>
            </a:r>
            <a:r>
              <a:rPr lang="ko-KR" altLang="en-US" dirty="0"/>
              <a:t> 영상처리의 성능 향상과 분석에 대해</a:t>
            </a:r>
            <a:r>
              <a:rPr lang="en-US" altLang="ko-KR" dirty="0"/>
              <a:t>, </a:t>
            </a:r>
            <a:r>
              <a:rPr lang="ko-KR" altLang="en-US" dirty="0"/>
              <a:t>간략하게 소개하고 목차를 설명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CD51C6-E90B-4A75-BFF6-707F61BE7AD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504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CD51C6-E90B-4A75-BFF6-707F61BE7AD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245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시냅스의 결합으로 네트워크를 형성한 인공 뉴런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</a:t>
            </a:r>
            <a:r>
              <a:rPr lang="ko-KR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각각의 노드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)</a:t>
            </a:r>
            <a:r>
              <a:rPr lang="ko-KR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학습을 통해서 시냅스의 결합 세기를 변화시켜 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더 적합한 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ko-KR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쪽으로 가중치가 커짐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문제 해결능력을 가지는 비선형 모델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각각의 가중치가 다름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1)Input </a:t>
            </a:r>
            <a:r>
              <a:rPr lang="ko-KR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과정에서 시스템 외부로부터 입력자료를 받아들여서 시스템으로 전송하면 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</a:t>
            </a:r>
            <a:r>
              <a:rPr lang="ko-KR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시스템이 입력 값을 넘겨받아서 처리 후 결과를 산출 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3)Output </a:t>
            </a:r>
            <a:r>
              <a:rPr lang="ko-KR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과정에서는 현재 시스템 상태에 기준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 값을 산출한다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.( </a:t>
            </a:r>
            <a:r>
              <a:rPr lang="ko-KR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 내는 과정 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CD51C6-E90B-4A75-BFF6-707F61BE7AD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160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속도 기호 탐지 및 인식을 위한 </a:t>
            </a:r>
            <a:r>
              <a:rPr lang="en-US" altLang="ko-KR" dirty="0" smtClean="0"/>
              <a:t>CNN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r>
              <a:rPr lang="ko-KR" altLang="en-US" dirty="0" smtClean="0"/>
              <a:t>빨간색 상자의 감지 및 인식을 확인한다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CD51C6-E90B-4A75-BFF6-707F61BE7AD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837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속도 기호 탐지 및 인식을 위한 </a:t>
            </a:r>
            <a:r>
              <a:rPr lang="en-US" altLang="ko-KR" dirty="0" smtClean="0"/>
              <a:t>CNN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r>
              <a:rPr lang="ko-KR" altLang="en-US" dirty="0" smtClean="0"/>
              <a:t>빨간색 상자의 감지 및 인식을 확인한다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CD51C6-E90B-4A75-BFF6-707F61BE7AD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370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중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문의 사용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기능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맵에서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각 출력 요소를 계산하기 위해 세 가지 주요 단계가 수행됩니다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바이어스를로드하십시오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			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가중치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창에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루션을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수행하십시오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		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특징 파악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결과에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시그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모이 드 함수를 적용하십시오  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결과값 비선형 데이터로 변환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게 찾고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감지된 속도 기호와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위치가 화면에 출력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회선 속도계가 이미지 주위를 미끄러 지면서 동일한 속도 신호를 감지하기 때문에 일부 속도계는 여러 번 감지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CD51C6-E90B-4A75-BFF6-707F61BE7AD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411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속도 기호 탐지 및 인식을 위한 </a:t>
            </a:r>
            <a:r>
              <a:rPr lang="en-US" altLang="ko-KR" dirty="0" smtClean="0"/>
              <a:t>CNN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r>
              <a:rPr lang="ko-KR" altLang="en-US" dirty="0" smtClean="0"/>
              <a:t>빨간색 상자의 감지 및 인식을 확인한다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CD51C6-E90B-4A75-BFF6-707F61BE7AD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967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CD51C6-E90B-4A75-BFF6-707F61BE7AD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60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5306-C175-48BD-BE86-2C268F146265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CD07B-3D84-4C8F-BB9E-123C2C2A2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594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5306-C175-48BD-BE86-2C268F146265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CD07B-3D84-4C8F-BB9E-123C2C2A2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082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5306-C175-48BD-BE86-2C268F146265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CD07B-3D84-4C8F-BB9E-123C2C2A2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720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5306-C175-48BD-BE86-2C268F146265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CD07B-3D84-4C8F-BB9E-123C2C2A2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171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5306-C175-48BD-BE86-2C268F146265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CD07B-3D84-4C8F-BB9E-123C2C2A2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43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5306-C175-48BD-BE86-2C268F146265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CD07B-3D84-4C8F-BB9E-123C2C2A2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073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5306-C175-48BD-BE86-2C268F146265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CD07B-3D84-4C8F-BB9E-123C2C2A2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523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5306-C175-48BD-BE86-2C268F146265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CD07B-3D84-4C8F-BB9E-123C2C2A2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788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5306-C175-48BD-BE86-2C268F146265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CD07B-3D84-4C8F-BB9E-123C2C2A2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582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5306-C175-48BD-BE86-2C268F146265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CD07B-3D84-4C8F-BB9E-123C2C2A2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368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5306-C175-48BD-BE86-2C268F146265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CD07B-3D84-4C8F-BB9E-123C2C2A2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5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55306-C175-48BD-BE86-2C268F146265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CD07B-3D84-4C8F-BB9E-123C2C2A2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530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134468"/>
            <a:ext cx="9144000" cy="0"/>
          </a:xfrm>
          <a:prstGeom prst="line">
            <a:avLst/>
          </a:prstGeom>
          <a:ln w="38100">
            <a:solidFill>
              <a:srgbClr val="EAB7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0" y="6732496"/>
            <a:ext cx="9144000" cy="0"/>
          </a:xfrm>
          <a:prstGeom prst="line">
            <a:avLst/>
          </a:prstGeom>
          <a:ln w="38100">
            <a:solidFill>
              <a:srgbClr val="EAB7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944057" y="3993117"/>
            <a:ext cx="2905948" cy="0"/>
          </a:xfrm>
          <a:prstGeom prst="line">
            <a:avLst/>
          </a:prstGeom>
          <a:ln w="25400">
            <a:solidFill>
              <a:srgbClr val="EAB7B2"/>
            </a:solidFill>
            <a:prstDash val="sysDot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48064" y="4926439"/>
            <a:ext cx="46257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20125189 </a:t>
            </a:r>
            <a:r>
              <a:rPr lang="ko-KR" altLang="en-US" sz="2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양형모</a:t>
            </a: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20135159 </a:t>
            </a:r>
            <a:r>
              <a:rPr lang="ko-KR" altLang="en-US" sz="2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이준범</a:t>
            </a: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20145101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고동환</a:t>
            </a: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20143209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김혜민</a:t>
            </a: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9B550A-09DA-407E-ACEE-4228B68E877D}"/>
              </a:ext>
            </a:extLst>
          </p:cNvPr>
          <p:cNvSpPr/>
          <p:nvPr/>
        </p:nvSpPr>
        <p:spPr>
          <a:xfrm>
            <a:off x="1763688" y="1772816"/>
            <a:ext cx="5266688" cy="1992330"/>
          </a:xfrm>
          <a:prstGeom prst="rect">
            <a:avLst/>
          </a:prstGeom>
          <a:solidFill>
            <a:srgbClr val="EAB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1EF86F-4576-45E0-A80D-F00202AAC655}"/>
              </a:ext>
            </a:extLst>
          </p:cNvPr>
          <p:cNvSpPr txBox="1"/>
          <p:nvPr/>
        </p:nvSpPr>
        <p:spPr>
          <a:xfrm>
            <a:off x="2534192" y="1813804"/>
            <a:ext cx="37256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병렬 프로그래밍 중간 </a:t>
            </a:r>
            <a:r>
              <a:rPr lang="ko-KR" altLang="en-US" sz="6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보고</a:t>
            </a:r>
            <a:endParaRPr lang="ko-KR" altLang="en-US" sz="6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569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957845" y="6656060"/>
            <a:ext cx="7228310" cy="0"/>
          </a:xfrm>
          <a:prstGeom prst="line">
            <a:avLst/>
          </a:prstGeom>
          <a:ln>
            <a:solidFill>
              <a:schemeClr val="bg1">
                <a:lumMod val="6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26846E5-5A82-4B01-B179-A34638817A06}"/>
              </a:ext>
            </a:extLst>
          </p:cNvPr>
          <p:cNvCxnSpPr>
            <a:cxnSpLocks/>
          </p:cNvCxnSpPr>
          <p:nvPr/>
        </p:nvCxnSpPr>
        <p:spPr>
          <a:xfrm>
            <a:off x="233082" y="1344706"/>
            <a:ext cx="3234018" cy="1494"/>
          </a:xfrm>
          <a:prstGeom prst="line">
            <a:avLst/>
          </a:prstGeom>
          <a:ln w="38100">
            <a:solidFill>
              <a:srgbClr val="EAB7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BD5018B-4865-4FC4-B2B7-DC45DCCE160D}"/>
              </a:ext>
            </a:extLst>
          </p:cNvPr>
          <p:cNvSpPr txBox="1"/>
          <p:nvPr/>
        </p:nvSpPr>
        <p:spPr>
          <a:xfrm>
            <a:off x="355568" y="605891"/>
            <a:ext cx="4248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6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Cnn</a:t>
            </a:r>
            <a:r>
              <a:rPr lang="en-US" altLang="ko-KR" sz="3200" b="1" spc="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</a:t>
            </a:r>
            <a:r>
              <a:rPr lang="ko-KR" altLang="en-US" sz="3200" b="1" spc="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적용</a:t>
            </a:r>
            <a:endParaRPr lang="ko-KR" altLang="en-US" sz="3200" b="1" spc="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10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D8D8AB9-2FCD-4F7E-ADAB-2FFF357E0381}"/>
              </a:ext>
            </a:extLst>
          </p:cNvPr>
          <p:cNvCxnSpPr>
            <a:cxnSpLocks/>
          </p:cNvCxnSpPr>
          <p:nvPr/>
        </p:nvCxnSpPr>
        <p:spPr>
          <a:xfrm>
            <a:off x="248734" y="384254"/>
            <a:ext cx="3234018" cy="1494"/>
          </a:xfrm>
          <a:prstGeom prst="line">
            <a:avLst/>
          </a:prstGeom>
          <a:ln w="38100">
            <a:solidFill>
              <a:srgbClr val="EAB7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B4EDC20-2D92-4813-9EAE-64800D4DAC42}"/>
              </a:ext>
            </a:extLst>
          </p:cNvPr>
          <p:cNvSpPr txBox="1"/>
          <p:nvPr/>
        </p:nvSpPr>
        <p:spPr>
          <a:xfrm>
            <a:off x="233082" y="286868"/>
            <a:ext cx="1138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endParaRPr lang="ko-KR" altLang="en-US" sz="60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BA1EA4-9E1D-44C0-9FA4-179832055F17}"/>
              </a:ext>
            </a:extLst>
          </p:cNvPr>
          <p:cNvSpPr txBox="1"/>
          <p:nvPr/>
        </p:nvSpPr>
        <p:spPr>
          <a:xfrm>
            <a:off x="703083" y="420522"/>
            <a:ext cx="1676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CNN</a:t>
            </a:r>
            <a:endParaRPr lang="ko-KR" altLang="en-US" sz="16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498404" y="286868"/>
            <a:ext cx="5466083" cy="1485652"/>
            <a:chOff x="233082" y="1844824"/>
            <a:chExt cx="8515382" cy="4811236"/>
          </a:xfrm>
        </p:grpSpPr>
        <p:cxnSp>
          <p:nvCxnSpPr>
            <p:cNvPr id="22" name="직선 연결선 21"/>
            <p:cNvCxnSpPr/>
            <p:nvPr/>
          </p:nvCxnSpPr>
          <p:spPr>
            <a:xfrm>
              <a:off x="957845" y="6656060"/>
              <a:ext cx="7228310" cy="0"/>
            </a:xfrm>
            <a:prstGeom prst="line">
              <a:avLst/>
            </a:prstGeom>
            <a:ln>
              <a:solidFill>
                <a:schemeClr val="bg1">
                  <a:lumMod val="6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91AFFD8-088B-4556-B498-1088F248DDDF}"/>
                </a:ext>
              </a:extLst>
            </p:cNvPr>
            <p:cNvGrpSpPr/>
            <p:nvPr/>
          </p:nvGrpSpPr>
          <p:grpSpPr>
            <a:xfrm>
              <a:off x="233082" y="1844824"/>
              <a:ext cx="8515382" cy="4095488"/>
              <a:chOff x="396659" y="2996952"/>
              <a:chExt cx="7343693" cy="2304256"/>
            </a:xfrm>
          </p:grpSpPr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35FFC1D9-65BC-4BC3-A048-15B3E17CBAE8}"/>
                  </a:ext>
                </a:extLst>
              </p:cNvPr>
              <p:cNvCxnSpPr>
                <a:endCxn id="29" idx="1"/>
              </p:cNvCxnSpPr>
              <p:nvPr/>
            </p:nvCxnSpPr>
            <p:spPr>
              <a:xfrm>
                <a:off x="1619672" y="4149080"/>
                <a:ext cx="5184576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927A84AD-A588-4F37-9156-1ED386D1967A}"/>
                  </a:ext>
                </a:extLst>
              </p:cNvPr>
              <p:cNvSpPr/>
              <p:nvPr/>
            </p:nvSpPr>
            <p:spPr>
              <a:xfrm>
                <a:off x="2195736" y="2996952"/>
                <a:ext cx="4032448" cy="2304256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CNN</a:t>
                </a:r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ko-KR" altLang="en-US" dirty="0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66899674-14CF-494F-B226-5EEFBE31ABCD}"/>
                  </a:ext>
                </a:extLst>
              </p:cNvPr>
              <p:cNvSpPr/>
              <p:nvPr/>
            </p:nvSpPr>
            <p:spPr>
              <a:xfrm>
                <a:off x="2555776" y="3573016"/>
                <a:ext cx="1152128" cy="11521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Convolutional Layer</a:t>
                </a:r>
                <a:endParaRPr lang="ko-KR" altLang="en-US" sz="800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D3D686C1-830B-43F1-8CB0-54DF5C1F96B6}"/>
                  </a:ext>
                </a:extLst>
              </p:cNvPr>
              <p:cNvSpPr/>
              <p:nvPr/>
            </p:nvSpPr>
            <p:spPr>
              <a:xfrm>
                <a:off x="5148064" y="3573016"/>
                <a:ext cx="792088" cy="11521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Neural</a:t>
                </a:r>
              </a:p>
              <a:p>
                <a:pPr algn="ctr"/>
                <a:r>
                  <a:rPr lang="en-US" altLang="ko-KR" sz="800" dirty="0"/>
                  <a:t>Network</a:t>
                </a: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BAF0D011-9C47-4B27-9606-C8031DB8AA0B}"/>
                  </a:ext>
                </a:extLst>
              </p:cNvPr>
              <p:cNvSpPr/>
              <p:nvPr/>
            </p:nvSpPr>
            <p:spPr>
              <a:xfrm>
                <a:off x="6804248" y="3573016"/>
                <a:ext cx="936104" cy="11521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/>
                  <a:t>고양이 </a:t>
                </a:r>
                <a:r>
                  <a:rPr lang="en-US" altLang="ko-KR" sz="800" dirty="0"/>
                  <a:t>: 92%</a:t>
                </a:r>
              </a:p>
              <a:p>
                <a:pPr algn="ctr"/>
                <a:r>
                  <a:rPr lang="ko-KR" altLang="en-US" sz="800" dirty="0"/>
                  <a:t>강아지 </a:t>
                </a:r>
                <a:r>
                  <a:rPr lang="en-US" altLang="ko-KR" sz="800" dirty="0"/>
                  <a:t>: 5%</a:t>
                </a:r>
              </a:p>
              <a:p>
                <a:pPr algn="ctr"/>
                <a:r>
                  <a:rPr lang="ko-KR" altLang="en-US" sz="800" dirty="0"/>
                  <a:t>너구리 </a:t>
                </a:r>
                <a:r>
                  <a:rPr lang="en-US" altLang="ko-KR" sz="800" dirty="0"/>
                  <a:t>: 3%</a:t>
                </a: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C7FB7A44-079F-4D01-B153-4161FC10F69A}"/>
                  </a:ext>
                </a:extLst>
              </p:cNvPr>
              <p:cNvSpPr/>
              <p:nvPr/>
            </p:nvSpPr>
            <p:spPr>
              <a:xfrm>
                <a:off x="3941930" y="3753036"/>
                <a:ext cx="972108" cy="7920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Feature</a:t>
                </a:r>
                <a:endParaRPr lang="ko-KR" altLang="en-US" sz="800" dirty="0"/>
              </a:p>
            </p:txBody>
          </p:sp>
          <p:pic>
            <p:nvPicPr>
              <p:cNvPr id="31" name="그림 30" descr="&lt;strong&gt;고양이&lt;/strong&gt; 동물 국내 애완 · Pixabay의 무료 사진">
                <a:extLst>
                  <a:ext uri="{FF2B5EF4-FFF2-40B4-BE49-F238E27FC236}">
                    <a16:creationId xmlns:a16="http://schemas.microsoft.com/office/drawing/2014/main" id="{91645072-1B62-4B09-A64C-9D3231FC2B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6659" y="3690450"/>
                <a:ext cx="1223013" cy="917260"/>
              </a:xfrm>
              <a:prstGeom prst="rect">
                <a:avLst/>
              </a:prstGeom>
            </p:spPr>
          </p:pic>
        </p:grpSp>
        <p:sp>
          <p:nvSpPr>
            <p:cNvPr id="24" name="직사각형 23"/>
            <p:cNvSpPr/>
            <p:nvPr/>
          </p:nvSpPr>
          <p:spPr>
            <a:xfrm>
              <a:off x="2623551" y="2459501"/>
              <a:ext cx="4217884" cy="28111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" name="Picture 2" descr="https://f38e1cf1-a-62cb3a1a-s-sites.googlegroups.com/site/5kk73gpu2013/assignment/cnn/detection.jpg?attachauth=ANoY7cpDHvia9WFpnuu2xO8GTqzexEr7TmkUd5ocT32cSLdLnoVxrTAPKP5s8n6madM0PeqcViXPU4pnTtuZYfnGwnp3HboGg1BVoh813KS8meYmY1X_UHPiVb8EQZ5KbWUEiEY7PB6wP1fpNO5PmAd78XuwL_F1hwQbL1E9q3gY7CLU1-rRHAT5S13nQ7UWTvnesaDq9x1kFnCMfS5B93ABSKW0NjbTXx13jdc3yZhmkZNFFeBnji8%3D&amp;attredirects=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68865"/>
            <a:ext cx="8280920" cy="435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72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957845" y="6656060"/>
            <a:ext cx="7228310" cy="0"/>
          </a:xfrm>
          <a:prstGeom prst="line">
            <a:avLst/>
          </a:prstGeom>
          <a:ln>
            <a:solidFill>
              <a:schemeClr val="bg1">
                <a:lumMod val="6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26846E5-5A82-4B01-B179-A34638817A06}"/>
              </a:ext>
            </a:extLst>
          </p:cNvPr>
          <p:cNvCxnSpPr>
            <a:cxnSpLocks/>
          </p:cNvCxnSpPr>
          <p:nvPr/>
        </p:nvCxnSpPr>
        <p:spPr>
          <a:xfrm>
            <a:off x="233082" y="1344706"/>
            <a:ext cx="3234018" cy="1494"/>
          </a:xfrm>
          <a:prstGeom prst="line">
            <a:avLst/>
          </a:prstGeom>
          <a:ln w="38100">
            <a:solidFill>
              <a:srgbClr val="EAB7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BD5018B-4865-4FC4-B2B7-DC45DCCE160D}"/>
              </a:ext>
            </a:extLst>
          </p:cNvPr>
          <p:cNvSpPr txBox="1"/>
          <p:nvPr/>
        </p:nvSpPr>
        <p:spPr>
          <a:xfrm>
            <a:off x="355568" y="605891"/>
            <a:ext cx="4248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CNN </a:t>
            </a:r>
            <a:r>
              <a:rPr lang="ko-KR" altLang="en-US" sz="3200" b="1" spc="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적용</a:t>
            </a:r>
            <a:endParaRPr lang="ko-KR" altLang="en-US" sz="3200" b="1" spc="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10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D8D8AB9-2FCD-4F7E-ADAB-2FFF357E0381}"/>
              </a:ext>
            </a:extLst>
          </p:cNvPr>
          <p:cNvCxnSpPr>
            <a:cxnSpLocks/>
          </p:cNvCxnSpPr>
          <p:nvPr/>
        </p:nvCxnSpPr>
        <p:spPr>
          <a:xfrm>
            <a:off x="248734" y="384254"/>
            <a:ext cx="3234018" cy="1494"/>
          </a:xfrm>
          <a:prstGeom prst="line">
            <a:avLst/>
          </a:prstGeom>
          <a:ln w="38100">
            <a:solidFill>
              <a:srgbClr val="EAB7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B4EDC20-2D92-4813-9EAE-64800D4DAC42}"/>
              </a:ext>
            </a:extLst>
          </p:cNvPr>
          <p:cNvSpPr txBox="1"/>
          <p:nvPr/>
        </p:nvSpPr>
        <p:spPr>
          <a:xfrm>
            <a:off x="233082" y="286868"/>
            <a:ext cx="1138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endParaRPr lang="ko-KR" altLang="en-US" sz="60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BA1EA4-9E1D-44C0-9FA4-179832055F17}"/>
              </a:ext>
            </a:extLst>
          </p:cNvPr>
          <p:cNvSpPr txBox="1"/>
          <p:nvPr/>
        </p:nvSpPr>
        <p:spPr>
          <a:xfrm>
            <a:off x="703083" y="420522"/>
            <a:ext cx="1676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CNN</a:t>
            </a:r>
            <a:endParaRPr lang="ko-KR" altLang="en-US" sz="16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498404" y="286868"/>
            <a:ext cx="5466083" cy="1485652"/>
            <a:chOff x="233082" y="1844824"/>
            <a:chExt cx="8515382" cy="4811236"/>
          </a:xfrm>
        </p:grpSpPr>
        <p:cxnSp>
          <p:nvCxnSpPr>
            <p:cNvPr id="22" name="직선 연결선 21"/>
            <p:cNvCxnSpPr/>
            <p:nvPr/>
          </p:nvCxnSpPr>
          <p:spPr>
            <a:xfrm>
              <a:off x="957845" y="6656060"/>
              <a:ext cx="7228310" cy="0"/>
            </a:xfrm>
            <a:prstGeom prst="line">
              <a:avLst/>
            </a:prstGeom>
            <a:ln>
              <a:solidFill>
                <a:schemeClr val="bg1">
                  <a:lumMod val="6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91AFFD8-088B-4556-B498-1088F248DDDF}"/>
                </a:ext>
              </a:extLst>
            </p:cNvPr>
            <p:cNvGrpSpPr/>
            <p:nvPr/>
          </p:nvGrpSpPr>
          <p:grpSpPr>
            <a:xfrm>
              <a:off x="233082" y="1844824"/>
              <a:ext cx="8515382" cy="4095488"/>
              <a:chOff x="396659" y="2996952"/>
              <a:chExt cx="7343693" cy="2304256"/>
            </a:xfrm>
          </p:grpSpPr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35FFC1D9-65BC-4BC3-A048-15B3E17CBAE8}"/>
                  </a:ext>
                </a:extLst>
              </p:cNvPr>
              <p:cNvCxnSpPr>
                <a:endCxn id="29" idx="1"/>
              </p:cNvCxnSpPr>
              <p:nvPr/>
            </p:nvCxnSpPr>
            <p:spPr>
              <a:xfrm>
                <a:off x="1619672" y="4149080"/>
                <a:ext cx="5184576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927A84AD-A588-4F37-9156-1ED386D1967A}"/>
                  </a:ext>
                </a:extLst>
              </p:cNvPr>
              <p:cNvSpPr/>
              <p:nvPr/>
            </p:nvSpPr>
            <p:spPr>
              <a:xfrm>
                <a:off x="2195736" y="2996952"/>
                <a:ext cx="4032448" cy="2304256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CNN</a:t>
                </a:r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ko-KR" altLang="en-US" dirty="0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66899674-14CF-494F-B226-5EEFBE31ABCD}"/>
                  </a:ext>
                </a:extLst>
              </p:cNvPr>
              <p:cNvSpPr/>
              <p:nvPr/>
            </p:nvSpPr>
            <p:spPr>
              <a:xfrm>
                <a:off x="2555776" y="3573016"/>
                <a:ext cx="1152128" cy="11521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Convolutional Layer</a:t>
                </a:r>
                <a:endParaRPr lang="ko-KR" altLang="en-US" sz="800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D3D686C1-830B-43F1-8CB0-54DF5C1F96B6}"/>
                  </a:ext>
                </a:extLst>
              </p:cNvPr>
              <p:cNvSpPr/>
              <p:nvPr/>
            </p:nvSpPr>
            <p:spPr>
              <a:xfrm>
                <a:off x="5148064" y="3573016"/>
                <a:ext cx="792088" cy="11521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Neural</a:t>
                </a:r>
              </a:p>
              <a:p>
                <a:pPr algn="ctr"/>
                <a:r>
                  <a:rPr lang="en-US" altLang="ko-KR" sz="800" dirty="0"/>
                  <a:t>Network</a:t>
                </a: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BAF0D011-9C47-4B27-9606-C8031DB8AA0B}"/>
                  </a:ext>
                </a:extLst>
              </p:cNvPr>
              <p:cNvSpPr/>
              <p:nvPr/>
            </p:nvSpPr>
            <p:spPr>
              <a:xfrm>
                <a:off x="6804248" y="3573016"/>
                <a:ext cx="936104" cy="11521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/>
                  <a:t>고양이 </a:t>
                </a:r>
                <a:r>
                  <a:rPr lang="en-US" altLang="ko-KR" sz="800" dirty="0"/>
                  <a:t>: 92%</a:t>
                </a:r>
              </a:p>
              <a:p>
                <a:pPr algn="ctr"/>
                <a:r>
                  <a:rPr lang="ko-KR" altLang="en-US" sz="800" dirty="0"/>
                  <a:t>강아지 </a:t>
                </a:r>
                <a:r>
                  <a:rPr lang="en-US" altLang="ko-KR" sz="800" dirty="0"/>
                  <a:t>: 5%</a:t>
                </a:r>
              </a:p>
              <a:p>
                <a:pPr algn="ctr"/>
                <a:r>
                  <a:rPr lang="ko-KR" altLang="en-US" sz="800" dirty="0"/>
                  <a:t>너구리 </a:t>
                </a:r>
                <a:r>
                  <a:rPr lang="en-US" altLang="ko-KR" sz="800" dirty="0"/>
                  <a:t>: 3%</a:t>
                </a: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C7FB7A44-079F-4D01-B153-4161FC10F69A}"/>
                  </a:ext>
                </a:extLst>
              </p:cNvPr>
              <p:cNvSpPr/>
              <p:nvPr/>
            </p:nvSpPr>
            <p:spPr>
              <a:xfrm>
                <a:off x="3941930" y="3753036"/>
                <a:ext cx="972108" cy="7920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Feature</a:t>
                </a:r>
                <a:endParaRPr lang="ko-KR" altLang="en-US" sz="800" dirty="0"/>
              </a:p>
            </p:txBody>
          </p:sp>
          <p:pic>
            <p:nvPicPr>
              <p:cNvPr id="31" name="그림 30" descr="&lt;strong&gt;고양이&lt;/strong&gt; 동물 국내 애완 · Pixabay의 무료 사진">
                <a:extLst>
                  <a:ext uri="{FF2B5EF4-FFF2-40B4-BE49-F238E27FC236}">
                    <a16:creationId xmlns:a16="http://schemas.microsoft.com/office/drawing/2014/main" id="{91645072-1B62-4B09-A64C-9D3231FC2B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6659" y="3690450"/>
                <a:ext cx="1223013" cy="917260"/>
              </a:xfrm>
              <a:prstGeom prst="rect">
                <a:avLst/>
              </a:prstGeom>
            </p:spPr>
          </p:pic>
        </p:grpSp>
        <p:sp>
          <p:nvSpPr>
            <p:cNvPr id="24" name="직사각형 23"/>
            <p:cNvSpPr/>
            <p:nvPr/>
          </p:nvSpPr>
          <p:spPr>
            <a:xfrm>
              <a:off x="2623551" y="2459501"/>
              <a:ext cx="4217884" cy="28111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2" name="Picture 2" descr="https://4.bp.blogspot.com/-0JzNdbPz0QI/V04PBfUyl-I/AAAAAAAAyus/lVGB06S-qgMF3aa9sRwiVH0XiRbPh587QCLcB/s1600/fig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95765"/>
            <a:ext cx="8208912" cy="420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45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957845" y="6656060"/>
            <a:ext cx="7228310" cy="0"/>
          </a:xfrm>
          <a:prstGeom prst="line">
            <a:avLst/>
          </a:prstGeom>
          <a:ln>
            <a:solidFill>
              <a:schemeClr val="bg1">
                <a:lumMod val="6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C52BF82-9F9F-48CD-AAC9-569EFDCC54BF}"/>
              </a:ext>
            </a:extLst>
          </p:cNvPr>
          <p:cNvCxnSpPr>
            <a:cxnSpLocks/>
          </p:cNvCxnSpPr>
          <p:nvPr/>
        </p:nvCxnSpPr>
        <p:spPr>
          <a:xfrm>
            <a:off x="233082" y="1344706"/>
            <a:ext cx="3234018" cy="1494"/>
          </a:xfrm>
          <a:prstGeom prst="line">
            <a:avLst/>
          </a:prstGeom>
          <a:ln w="38100">
            <a:solidFill>
              <a:srgbClr val="EAB7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0D6E564-D440-4684-8071-9339C2533D6B}"/>
              </a:ext>
            </a:extLst>
          </p:cNvPr>
          <p:cNvSpPr txBox="1"/>
          <p:nvPr/>
        </p:nvSpPr>
        <p:spPr>
          <a:xfrm>
            <a:off x="233082" y="680102"/>
            <a:ext cx="4248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CPU </a:t>
            </a:r>
            <a:r>
              <a:rPr lang="ko-KR" altLang="en-US" sz="3200" b="1" spc="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코드</a:t>
            </a:r>
            <a:endParaRPr lang="ko-KR" altLang="en-US" sz="3200" b="1" spc="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10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6FB2CAE-7A56-4320-8E3F-C5AEDE3A128A}"/>
              </a:ext>
            </a:extLst>
          </p:cNvPr>
          <p:cNvCxnSpPr>
            <a:cxnSpLocks/>
          </p:cNvCxnSpPr>
          <p:nvPr/>
        </p:nvCxnSpPr>
        <p:spPr>
          <a:xfrm>
            <a:off x="248734" y="384254"/>
            <a:ext cx="3234018" cy="1494"/>
          </a:xfrm>
          <a:prstGeom prst="line">
            <a:avLst/>
          </a:prstGeom>
          <a:ln w="38100">
            <a:solidFill>
              <a:srgbClr val="EAB7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0CADB9A-9EEB-4070-98FD-0BB173406827}"/>
              </a:ext>
            </a:extLst>
          </p:cNvPr>
          <p:cNvSpPr txBox="1"/>
          <p:nvPr/>
        </p:nvSpPr>
        <p:spPr>
          <a:xfrm>
            <a:off x="233082" y="286868"/>
            <a:ext cx="1138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60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8BEEBC-3E78-4324-BED5-C7602E0BCA44}"/>
              </a:ext>
            </a:extLst>
          </p:cNvPr>
          <p:cNvSpPr txBox="1"/>
          <p:nvPr/>
        </p:nvSpPr>
        <p:spPr>
          <a:xfrm>
            <a:off x="661436" y="430996"/>
            <a:ext cx="2821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병렬 컴퓨팅으로의 접근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94" y="1496501"/>
            <a:ext cx="8239125" cy="428625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3951819" y="1496501"/>
            <a:ext cx="4533900" cy="1725753"/>
            <a:chOff x="3951819" y="1496501"/>
            <a:chExt cx="4533900" cy="1725753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51819" y="1496501"/>
              <a:ext cx="4533900" cy="1725753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5148064" y="1556792"/>
              <a:ext cx="946501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204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957845" y="6656060"/>
            <a:ext cx="7228310" cy="0"/>
          </a:xfrm>
          <a:prstGeom prst="line">
            <a:avLst/>
          </a:prstGeom>
          <a:ln>
            <a:solidFill>
              <a:schemeClr val="bg1">
                <a:lumMod val="6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C52BF82-9F9F-48CD-AAC9-569EFDCC54BF}"/>
              </a:ext>
            </a:extLst>
          </p:cNvPr>
          <p:cNvCxnSpPr>
            <a:cxnSpLocks/>
          </p:cNvCxnSpPr>
          <p:nvPr/>
        </p:nvCxnSpPr>
        <p:spPr>
          <a:xfrm>
            <a:off x="233082" y="1344706"/>
            <a:ext cx="3234018" cy="1494"/>
          </a:xfrm>
          <a:prstGeom prst="line">
            <a:avLst/>
          </a:prstGeom>
          <a:ln w="38100">
            <a:solidFill>
              <a:srgbClr val="EAB7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0D6E564-D440-4684-8071-9339C2533D6B}"/>
              </a:ext>
            </a:extLst>
          </p:cNvPr>
          <p:cNvSpPr txBox="1"/>
          <p:nvPr/>
        </p:nvSpPr>
        <p:spPr>
          <a:xfrm>
            <a:off x="233082" y="680102"/>
            <a:ext cx="4248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GPU </a:t>
            </a:r>
            <a:r>
              <a:rPr lang="ko-KR" altLang="en-US" sz="3200" b="1" spc="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코드</a:t>
            </a:r>
            <a:endParaRPr lang="ko-KR" altLang="en-US" sz="3200" b="1" spc="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10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6FB2CAE-7A56-4320-8E3F-C5AEDE3A128A}"/>
              </a:ext>
            </a:extLst>
          </p:cNvPr>
          <p:cNvCxnSpPr>
            <a:cxnSpLocks/>
          </p:cNvCxnSpPr>
          <p:nvPr/>
        </p:nvCxnSpPr>
        <p:spPr>
          <a:xfrm>
            <a:off x="248734" y="384254"/>
            <a:ext cx="3234018" cy="1494"/>
          </a:xfrm>
          <a:prstGeom prst="line">
            <a:avLst/>
          </a:prstGeom>
          <a:ln w="38100">
            <a:solidFill>
              <a:srgbClr val="EAB7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0CADB9A-9EEB-4070-98FD-0BB173406827}"/>
              </a:ext>
            </a:extLst>
          </p:cNvPr>
          <p:cNvSpPr txBox="1"/>
          <p:nvPr/>
        </p:nvSpPr>
        <p:spPr>
          <a:xfrm>
            <a:off x="233082" y="286868"/>
            <a:ext cx="1138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60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8BEEBC-3E78-4324-BED5-C7602E0BCA44}"/>
              </a:ext>
            </a:extLst>
          </p:cNvPr>
          <p:cNvSpPr txBox="1"/>
          <p:nvPr/>
        </p:nvSpPr>
        <p:spPr>
          <a:xfrm>
            <a:off x="661436" y="430996"/>
            <a:ext cx="2821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병렬 컴퓨팅으로의 접근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6228184" y="1628800"/>
            <a:ext cx="2664296" cy="1800200"/>
            <a:chOff x="6228184" y="1628800"/>
            <a:chExt cx="2664296" cy="18002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8184" y="1628800"/>
              <a:ext cx="2664296" cy="1800200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7668344" y="2708920"/>
              <a:ext cx="946501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16" y="1399918"/>
            <a:ext cx="6070552" cy="517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36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957845" y="6656060"/>
            <a:ext cx="7228310" cy="0"/>
          </a:xfrm>
          <a:prstGeom prst="line">
            <a:avLst/>
          </a:prstGeom>
          <a:ln>
            <a:solidFill>
              <a:schemeClr val="bg1">
                <a:lumMod val="6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C52BF82-9F9F-48CD-AAC9-569EFDCC54BF}"/>
              </a:ext>
            </a:extLst>
          </p:cNvPr>
          <p:cNvCxnSpPr>
            <a:cxnSpLocks/>
          </p:cNvCxnSpPr>
          <p:nvPr/>
        </p:nvCxnSpPr>
        <p:spPr>
          <a:xfrm>
            <a:off x="233082" y="1344706"/>
            <a:ext cx="3234018" cy="1494"/>
          </a:xfrm>
          <a:prstGeom prst="line">
            <a:avLst/>
          </a:prstGeom>
          <a:ln w="38100">
            <a:solidFill>
              <a:srgbClr val="EAB7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0D6E564-D440-4684-8071-9339C2533D6B}"/>
              </a:ext>
            </a:extLst>
          </p:cNvPr>
          <p:cNvSpPr txBox="1"/>
          <p:nvPr/>
        </p:nvSpPr>
        <p:spPr>
          <a:xfrm>
            <a:off x="233082" y="680102"/>
            <a:ext cx="4248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코드 비교</a:t>
            </a:r>
            <a:endParaRPr lang="ko-KR" altLang="en-US" sz="3200" b="1" spc="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10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6FB2CAE-7A56-4320-8E3F-C5AEDE3A128A}"/>
              </a:ext>
            </a:extLst>
          </p:cNvPr>
          <p:cNvCxnSpPr>
            <a:cxnSpLocks/>
          </p:cNvCxnSpPr>
          <p:nvPr/>
        </p:nvCxnSpPr>
        <p:spPr>
          <a:xfrm>
            <a:off x="248734" y="384254"/>
            <a:ext cx="3234018" cy="1494"/>
          </a:xfrm>
          <a:prstGeom prst="line">
            <a:avLst/>
          </a:prstGeom>
          <a:ln w="38100">
            <a:solidFill>
              <a:srgbClr val="EAB7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0CADB9A-9EEB-4070-98FD-0BB173406827}"/>
              </a:ext>
            </a:extLst>
          </p:cNvPr>
          <p:cNvSpPr txBox="1"/>
          <p:nvPr/>
        </p:nvSpPr>
        <p:spPr>
          <a:xfrm>
            <a:off x="233082" y="286868"/>
            <a:ext cx="1138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60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8BEEBC-3E78-4324-BED5-C7602E0BCA44}"/>
              </a:ext>
            </a:extLst>
          </p:cNvPr>
          <p:cNvSpPr txBox="1"/>
          <p:nvPr/>
        </p:nvSpPr>
        <p:spPr>
          <a:xfrm>
            <a:off x="661436" y="430996"/>
            <a:ext cx="2821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병렬 컴퓨팅으로의 접근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5" y="1658111"/>
            <a:ext cx="4329201" cy="49053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88641"/>
            <a:ext cx="4464496" cy="637484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4590147" y="1684120"/>
            <a:ext cx="3654261" cy="664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609995" y="3840222"/>
            <a:ext cx="4282485" cy="4528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566431" y="5892448"/>
            <a:ext cx="3461953" cy="488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8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957845" y="6656060"/>
            <a:ext cx="7228310" cy="0"/>
          </a:xfrm>
          <a:prstGeom prst="line">
            <a:avLst/>
          </a:prstGeom>
          <a:ln>
            <a:solidFill>
              <a:schemeClr val="bg1">
                <a:lumMod val="6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C52BF82-9F9F-48CD-AAC9-569EFDCC54BF}"/>
              </a:ext>
            </a:extLst>
          </p:cNvPr>
          <p:cNvCxnSpPr>
            <a:cxnSpLocks/>
          </p:cNvCxnSpPr>
          <p:nvPr/>
        </p:nvCxnSpPr>
        <p:spPr>
          <a:xfrm>
            <a:off x="233082" y="1344706"/>
            <a:ext cx="3234018" cy="1494"/>
          </a:xfrm>
          <a:prstGeom prst="line">
            <a:avLst/>
          </a:prstGeom>
          <a:ln w="38100">
            <a:solidFill>
              <a:srgbClr val="EAB7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0D6E564-D440-4684-8071-9339C2533D6B}"/>
              </a:ext>
            </a:extLst>
          </p:cNvPr>
          <p:cNvSpPr txBox="1"/>
          <p:nvPr/>
        </p:nvSpPr>
        <p:spPr>
          <a:xfrm>
            <a:off x="233082" y="680102"/>
            <a:ext cx="4248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수행 시간 비교</a:t>
            </a:r>
            <a:endParaRPr lang="ko-KR" altLang="en-US" sz="3200" b="1" spc="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10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6FB2CAE-7A56-4320-8E3F-C5AEDE3A128A}"/>
              </a:ext>
            </a:extLst>
          </p:cNvPr>
          <p:cNvCxnSpPr>
            <a:cxnSpLocks/>
          </p:cNvCxnSpPr>
          <p:nvPr/>
        </p:nvCxnSpPr>
        <p:spPr>
          <a:xfrm>
            <a:off x="248734" y="384254"/>
            <a:ext cx="3234018" cy="1494"/>
          </a:xfrm>
          <a:prstGeom prst="line">
            <a:avLst/>
          </a:prstGeom>
          <a:ln w="38100">
            <a:solidFill>
              <a:srgbClr val="EAB7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0CADB9A-9EEB-4070-98FD-0BB173406827}"/>
              </a:ext>
            </a:extLst>
          </p:cNvPr>
          <p:cNvSpPr txBox="1"/>
          <p:nvPr/>
        </p:nvSpPr>
        <p:spPr>
          <a:xfrm>
            <a:off x="233082" y="286868"/>
            <a:ext cx="1138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60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8BEEBC-3E78-4324-BED5-C7602E0BCA44}"/>
              </a:ext>
            </a:extLst>
          </p:cNvPr>
          <p:cNvSpPr txBox="1"/>
          <p:nvPr/>
        </p:nvSpPr>
        <p:spPr>
          <a:xfrm>
            <a:off x="661436" y="430996"/>
            <a:ext cx="2821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병렬 컴퓨팅으로의 접근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3046045" y="1652859"/>
            <a:ext cx="4533900" cy="1725753"/>
            <a:chOff x="3951819" y="1496501"/>
            <a:chExt cx="4533900" cy="1725753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1819" y="1496501"/>
              <a:ext cx="4533900" cy="1725753"/>
            </a:xfrm>
            <a:prstGeom prst="rect">
              <a:avLst/>
            </a:prstGeom>
          </p:spPr>
        </p:pic>
        <p:sp>
          <p:nvSpPr>
            <p:cNvPr id="20" name="직사각형 19"/>
            <p:cNvSpPr/>
            <p:nvPr/>
          </p:nvSpPr>
          <p:spPr>
            <a:xfrm>
              <a:off x="5148064" y="1556792"/>
              <a:ext cx="946501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046045" y="4411398"/>
            <a:ext cx="2664296" cy="1800200"/>
            <a:chOff x="6228184" y="1628800"/>
            <a:chExt cx="2664296" cy="18002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28184" y="1628800"/>
              <a:ext cx="2664296" cy="1800200"/>
            </a:xfrm>
            <a:prstGeom prst="rect">
              <a:avLst/>
            </a:prstGeom>
          </p:spPr>
        </p:pic>
        <p:sp>
          <p:nvSpPr>
            <p:cNvPr id="23" name="직사각형 22"/>
            <p:cNvSpPr/>
            <p:nvPr/>
          </p:nvSpPr>
          <p:spPr>
            <a:xfrm>
              <a:off x="7668344" y="2708920"/>
              <a:ext cx="946501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77F0A4FF-3C7B-4AB3-9478-C3187C69CC4A}"/>
              </a:ext>
            </a:extLst>
          </p:cNvPr>
          <p:cNvSpPr txBox="1"/>
          <p:nvPr/>
        </p:nvSpPr>
        <p:spPr>
          <a:xfrm>
            <a:off x="1547664" y="2126062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CPU</a:t>
            </a:r>
            <a:endParaRPr lang="ko-KR" altLang="en-US" sz="3200" b="1" spc="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10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F0A4FF-3C7B-4AB3-9478-C3187C69CC4A}"/>
              </a:ext>
            </a:extLst>
          </p:cNvPr>
          <p:cNvSpPr txBox="1"/>
          <p:nvPr/>
        </p:nvSpPr>
        <p:spPr>
          <a:xfrm>
            <a:off x="1527754" y="4934267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G</a:t>
            </a:r>
            <a:r>
              <a:rPr lang="en-US" altLang="ko-KR" sz="3200" b="1" spc="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PU</a:t>
            </a:r>
            <a:endParaRPr lang="ko-KR" altLang="en-US" sz="3200" b="1" spc="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10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F0A4FF-3C7B-4AB3-9478-C3187C69CC4A}"/>
              </a:ext>
            </a:extLst>
          </p:cNvPr>
          <p:cNvSpPr txBox="1"/>
          <p:nvPr/>
        </p:nvSpPr>
        <p:spPr>
          <a:xfrm>
            <a:off x="4215261" y="3575311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VS</a:t>
            </a:r>
            <a:endParaRPr lang="ko-KR" altLang="en-US" sz="3200" b="1" spc="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10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71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C52BF82-9F9F-48CD-AAC9-569EFDCC54BF}"/>
              </a:ext>
            </a:extLst>
          </p:cNvPr>
          <p:cNvCxnSpPr>
            <a:cxnSpLocks/>
          </p:cNvCxnSpPr>
          <p:nvPr/>
        </p:nvCxnSpPr>
        <p:spPr>
          <a:xfrm>
            <a:off x="233082" y="1344706"/>
            <a:ext cx="3234018" cy="1494"/>
          </a:xfrm>
          <a:prstGeom prst="line">
            <a:avLst/>
          </a:prstGeom>
          <a:ln w="38100">
            <a:solidFill>
              <a:srgbClr val="EAB7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6FB2CAE-7A56-4320-8E3F-C5AEDE3A128A}"/>
              </a:ext>
            </a:extLst>
          </p:cNvPr>
          <p:cNvCxnSpPr>
            <a:cxnSpLocks/>
          </p:cNvCxnSpPr>
          <p:nvPr/>
        </p:nvCxnSpPr>
        <p:spPr>
          <a:xfrm>
            <a:off x="248734" y="384254"/>
            <a:ext cx="3234018" cy="1494"/>
          </a:xfrm>
          <a:prstGeom prst="line">
            <a:avLst/>
          </a:prstGeom>
          <a:ln w="38100">
            <a:solidFill>
              <a:srgbClr val="EAB7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0CADB9A-9EEB-4070-98FD-0BB173406827}"/>
              </a:ext>
            </a:extLst>
          </p:cNvPr>
          <p:cNvSpPr txBox="1"/>
          <p:nvPr/>
        </p:nvSpPr>
        <p:spPr>
          <a:xfrm>
            <a:off x="233082" y="286868"/>
            <a:ext cx="1138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endParaRPr lang="ko-KR" altLang="en-US" sz="60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8BEEBC-3E78-4324-BED5-C7602E0BCA44}"/>
              </a:ext>
            </a:extLst>
          </p:cNvPr>
          <p:cNvSpPr txBox="1"/>
          <p:nvPr/>
        </p:nvSpPr>
        <p:spPr>
          <a:xfrm>
            <a:off x="661436" y="430996"/>
            <a:ext cx="2821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진행 상황</a:t>
            </a:r>
            <a:endParaRPr lang="ko-KR" altLang="en-US" sz="16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D6E564-D440-4684-8071-9339C2533D6B}"/>
              </a:ext>
            </a:extLst>
          </p:cNvPr>
          <p:cNvSpPr txBox="1"/>
          <p:nvPr/>
        </p:nvSpPr>
        <p:spPr>
          <a:xfrm>
            <a:off x="233082" y="680102"/>
            <a:ext cx="4248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현재</a:t>
            </a:r>
            <a:endParaRPr lang="ko-KR" altLang="en-US" sz="3200" b="1" spc="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10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57" y="1524858"/>
            <a:ext cx="3249044" cy="348831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3977680"/>
            <a:ext cx="3221966" cy="2880320"/>
          </a:xfrm>
          <a:prstGeom prst="rect">
            <a:avLst/>
          </a:prstGeom>
        </p:spPr>
      </p:pic>
      <p:pic>
        <p:nvPicPr>
          <p:cNvPr id="4100" name="Picture 4" descr="cuda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650" y="1647861"/>
            <a:ext cx="2857500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그룹 31"/>
          <p:cNvGrpSpPr/>
          <p:nvPr/>
        </p:nvGrpSpPr>
        <p:grpSpPr>
          <a:xfrm>
            <a:off x="5099936" y="4578591"/>
            <a:ext cx="3960440" cy="1678497"/>
            <a:chOff x="233082" y="2237306"/>
            <a:chExt cx="8515382" cy="4418754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957845" y="6656060"/>
              <a:ext cx="7228310" cy="0"/>
            </a:xfrm>
            <a:prstGeom prst="line">
              <a:avLst/>
            </a:prstGeom>
            <a:ln>
              <a:solidFill>
                <a:schemeClr val="bg1">
                  <a:lumMod val="6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791AFFD8-088B-4556-B498-1088F248DDDF}"/>
                </a:ext>
              </a:extLst>
            </p:cNvPr>
            <p:cNvGrpSpPr/>
            <p:nvPr/>
          </p:nvGrpSpPr>
          <p:grpSpPr>
            <a:xfrm>
              <a:off x="233082" y="2237306"/>
              <a:ext cx="8515382" cy="3675486"/>
              <a:chOff x="396659" y="3217775"/>
              <a:chExt cx="7343693" cy="2067949"/>
            </a:xfrm>
          </p:grpSpPr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35FFC1D9-65BC-4BC3-A048-15B3E17CBAE8}"/>
                  </a:ext>
                </a:extLst>
              </p:cNvPr>
              <p:cNvCxnSpPr>
                <a:endCxn id="40" idx="1"/>
              </p:cNvCxnSpPr>
              <p:nvPr/>
            </p:nvCxnSpPr>
            <p:spPr>
              <a:xfrm>
                <a:off x="1619672" y="4149080"/>
                <a:ext cx="5184576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927A84AD-A588-4F37-9156-1ED386D1967A}"/>
                  </a:ext>
                </a:extLst>
              </p:cNvPr>
              <p:cNvSpPr/>
              <p:nvPr/>
            </p:nvSpPr>
            <p:spPr>
              <a:xfrm>
                <a:off x="2328197" y="3217775"/>
                <a:ext cx="3899987" cy="2067949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CNN</a:t>
                </a:r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ko-KR" altLang="en-US" dirty="0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66899674-14CF-494F-B226-5EEFBE31ABCD}"/>
                  </a:ext>
                </a:extLst>
              </p:cNvPr>
              <p:cNvSpPr/>
              <p:nvPr/>
            </p:nvSpPr>
            <p:spPr>
              <a:xfrm>
                <a:off x="2555776" y="3573016"/>
                <a:ext cx="1152128" cy="11521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Convolutional Layer</a:t>
                </a:r>
                <a:endParaRPr lang="ko-KR" altLang="en-US" sz="800" dirty="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D3D686C1-830B-43F1-8CB0-54DF5C1F96B6}"/>
                  </a:ext>
                </a:extLst>
              </p:cNvPr>
              <p:cNvSpPr/>
              <p:nvPr/>
            </p:nvSpPr>
            <p:spPr>
              <a:xfrm>
                <a:off x="5148064" y="3573016"/>
                <a:ext cx="792088" cy="11521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Neural</a:t>
                </a:r>
              </a:p>
              <a:p>
                <a:pPr algn="ctr"/>
                <a:r>
                  <a:rPr lang="en-US" altLang="ko-KR" sz="800" dirty="0"/>
                  <a:t>Network</a:t>
                </a: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BAF0D011-9C47-4B27-9606-C8031DB8AA0B}"/>
                  </a:ext>
                </a:extLst>
              </p:cNvPr>
              <p:cNvSpPr/>
              <p:nvPr/>
            </p:nvSpPr>
            <p:spPr>
              <a:xfrm>
                <a:off x="6804248" y="3573016"/>
                <a:ext cx="936104" cy="11521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/>
                  <a:t>고양이 </a:t>
                </a:r>
                <a:r>
                  <a:rPr lang="en-US" altLang="ko-KR" sz="800" dirty="0"/>
                  <a:t>: 92%</a:t>
                </a:r>
              </a:p>
              <a:p>
                <a:pPr algn="ctr"/>
                <a:r>
                  <a:rPr lang="ko-KR" altLang="en-US" sz="800" dirty="0"/>
                  <a:t>강아지 </a:t>
                </a:r>
                <a:r>
                  <a:rPr lang="en-US" altLang="ko-KR" sz="800" dirty="0"/>
                  <a:t>: 5%</a:t>
                </a:r>
              </a:p>
              <a:p>
                <a:pPr algn="ctr"/>
                <a:r>
                  <a:rPr lang="ko-KR" altLang="en-US" sz="800" dirty="0"/>
                  <a:t>너구리 </a:t>
                </a:r>
                <a:r>
                  <a:rPr lang="en-US" altLang="ko-KR" sz="800" dirty="0"/>
                  <a:t>: 3%</a:t>
                </a: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C7FB7A44-079F-4D01-B153-4161FC10F69A}"/>
                  </a:ext>
                </a:extLst>
              </p:cNvPr>
              <p:cNvSpPr/>
              <p:nvPr/>
            </p:nvSpPr>
            <p:spPr>
              <a:xfrm>
                <a:off x="3941930" y="3753036"/>
                <a:ext cx="972108" cy="7920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Feature</a:t>
                </a:r>
                <a:endParaRPr lang="ko-KR" altLang="en-US" sz="800" dirty="0"/>
              </a:p>
            </p:txBody>
          </p:sp>
          <p:pic>
            <p:nvPicPr>
              <p:cNvPr id="42" name="그림 41" descr="&lt;strong&gt;고양이&lt;/strong&gt; 동물 국내 애완 · Pixabay의 무료 사진">
                <a:extLst>
                  <a:ext uri="{FF2B5EF4-FFF2-40B4-BE49-F238E27FC236}">
                    <a16:creationId xmlns:a16="http://schemas.microsoft.com/office/drawing/2014/main" id="{91645072-1B62-4B09-A64C-9D3231FC2B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6659" y="3690450"/>
                <a:ext cx="1223013" cy="917260"/>
              </a:xfrm>
              <a:prstGeom prst="rect">
                <a:avLst/>
              </a:prstGeom>
            </p:spPr>
          </p:pic>
        </p:grpSp>
        <p:sp>
          <p:nvSpPr>
            <p:cNvPr id="35" name="직사각형 34"/>
            <p:cNvSpPr/>
            <p:nvPr/>
          </p:nvSpPr>
          <p:spPr>
            <a:xfrm>
              <a:off x="2623551" y="2459501"/>
              <a:ext cx="4217884" cy="28111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082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C52BF82-9F9F-48CD-AAC9-569EFDCC54BF}"/>
              </a:ext>
            </a:extLst>
          </p:cNvPr>
          <p:cNvCxnSpPr>
            <a:cxnSpLocks/>
          </p:cNvCxnSpPr>
          <p:nvPr/>
        </p:nvCxnSpPr>
        <p:spPr>
          <a:xfrm>
            <a:off x="233082" y="1344706"/>
            <a:ext cx="3234018" cy="1494"/>
          </a:xfrm>
          <a:prstGeom prst="line">
            <a:avLst/>
          </a:prstGeom>
          <a:ln w="38100">
            <a:solidFill>
              <a:srgbClr val="EAB7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6FB2CAE-7A56-4320-8E3F-C5AEDE3A128A}"/>
              </a:ext>
            </a:extLst>
          </p:cNvPr>
          <p:cNvCxnSpPr>
            <a:cxnSpLocks/>
          </p:cNvCxnSpPr>
          <p:nvPr/>
        </p:nvCxnSpPr>
        <p:spPr>
          <a:xfrm>
            <a:off x="248734" y="384254"/>
            <a:ext cx="3234018" cy="1494"/>
          </a:xfrm>
          <a:prstGeom prst="line">
            <a:avLst/>
          </a:prstGeom>
          <a:ln w="38100">
            <a:solidFill>
              <a:srgbClr val="EAB7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0CADB9A-9EEB-4070-98FD-0BB173406827}"/>
              </a:ext>
            </a:extLst>
          </p:cNvPr>
          <p:cNvSpPr txBox="1"/>
          <p:nvPr/>
        </p:nvSpPr>
        <p:spPr>
          <a:xfrm>
            <a:off x="233082" y="286868"/>
            <a:ext cx="1138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endParaRPr lang="ko-KR" altLang="en-US" sz="60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8BEEBC-3E78-4324-BED5-C7602E0BCA44}"/>
              </a:ext>
            </a:extLst>
          </p:cNvPr>
          <p:cNvSpPr txBox="1"/>
          <p:nvPr/>
        </p:nvSpPr>
        <p:spPr>
          <a:xfrm>
            <a:off x="661436" y="430996"/>
            <a:ext cx="2821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진행 상황</a:t>
            </a:r>
            <a:endParaRPr lang="ko-KR" altLang="en-US" sz="16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D6E564-D440-4684-8071-9339C2533D6B}"/>
              </a:ext>
            </a:extLst>
          </p:cNvPr>
          <p:cNvSpPr txBox="1"/>
          <p:nvPr/>
        </p:nvSpPr>
        <p:spPr>
          <a:xfrm>
            <a:off x="233082" y="680102"/>
            <a:ext cx="4248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앞으로</a:t>
            </a:r>
            <a:endParaRPr lang="ko-KR" altLang="en-US" sz="3200" b="1" spc="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10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pic>
        <p:nvPicPr>
          <p:cNvPr id="11" name="Picture 6" descr="Convolution Neural Network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82" y="1596885"/>
            <a:ext cx="4677250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íë¡ê·¸ëë°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598" y="3789040"/>
            <a:ext cx="4410882" cy="2836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43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V="1">
            <a:off x="3379694" y="2913528"/>
            <a:ext cx="2384612" cy="8964"/>
          </a:xfrm>
          <a:prstGeom prst="line">
            <a:avLst/>
          </a:prstGeom>
          <a:ln w="38100">
            <a:solidFill>
              <a:srgbClr val="EAB7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V="1">
            <a:off x="3379694" y="4025152"/>
            <a:ext cx="2384612" cy="8964"/>
          </a:xfrm>
          <a:prstGeom prst="line">
            <a:avLst/>
          </a:prstGeom>
          <a:ln w="38100">
            <a:solidFill>
              <a:srgbClr val="EAB7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6139" y="2978645"/>
            <a:ext cx="2151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+mn-ea"/>
              </a:rPr>
              <a:t>감사합니다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12584" y="3547336"/>
            <a:ext cx="1918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 YOU :)</a:t>
            </a: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82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2092092"/>
            <a:ext cx="7784776" cy="2016206"/>
          </a:xfrm>
          <a:prstGeom prst="rect">
            <a:avLst/>
          </a:prstGeom>
          <a:solidFill>
            <a:srgbClr val="EAB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2046458"/>
            <a:ext cx="778477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CUDA</a:t>
            </a:r>
            <a:r>
              <a:rPr lang="ko-KR" altLang="en-US" sz="4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를 활용한 </a:t>
            </a:r>
            <a:endParaRPr lang="en-US" altLang="ko-KR" sz="4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r>
              <a:rPr lang="en-US" altLang="ko-KR" sz="4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Convolutional Neural Network(CNN)</a:t>
            </a:r>
          </a:p>
          <a:p>
            <a:pPr algn="ctr"/>
            <a:r>
              <a:rPr lang="en-US" altLang="ko-KR" sz="4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</a:t>
            </a:r>
            <a:r>
              <a:rPr lang="ko-KR" altLang="en-US" sz="4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성능 향상 기법 분석 및 성능평가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3119026" y="4316356"/>
            <a:ext cx="2905948" cy="0"/>
          </a:xfrm>
          <a:prstGeom prst="line">
            <a:avLst/>
          </a:prstGeom>
          <a:ln w="25400">
            <a:solidFill>
              <a:srgbClr val="EAB7B2"/>
            </a:solidFill>
            <a:prstDash val="sysDot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134468"/>
            <a:ext cx="9144000" cy="0"/>
          </a:xfrm>
          <a:prstGeom prst="line">
            <a:avLst/>
          </a:prstGeom>
          <a:ln w="38100">
            <a:solidFill>
              <a:srgbClr val="EAB7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6732496"/>
            <a:ext cx="9144000" cy="0"/>
          </a:xfrm>
          <a:prstGeom prst="line">
            <a:avLst/>
          </a:prstGeom>
          <a:ln w="38100">
            <a:solidFill>
              <a:srgbClr val="EAB7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81522" y="4438286"/>
            <a:ext cx="25866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01/ CNN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이란 무엇인가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en-US" altLang="ko-KR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02/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병렬 컴퓨팅으로의 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접근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03/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진행상황</a:t>
            </a:r>
            <a:endParaRPr lang="en-US" altLang="ko-KR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259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957845" y="6656060"/>
            <a:ext cx="7228310" cy="0"/>
          </a:xfrm>
          <a:prstGeom prst="line">
            <a:avLst/>
          </a:prstGeom>
          <a:ln>
            <a:solidFill>
              <a:schemeClr val="bg1">
                <a:lumMod val="6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7F0A4FF-3C7B-4AB3-9478-C3187C69CC4A}"/>
              </a:ext>
            </a:extLst>
          </p:cNvPr>
          <p:cNvSpPr txBox="1"/>
          <p:nvPr/>
        </p:nvSpPr>
        <p:spPr>
          <a:xfrm>
            <a:off x="539552" y="2356257"/>
            <a:ext cx="849694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CNN</a:t>
            </a:r>
            <a:r>
              <a:rPr lang="ko-KR" altLang="en-US" sz="3200" b="1" spc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은 </a:t>
            </a:r>
            <a:r>
              <a:rPr lang="en-US" altLang="ko-KR" sz="3200" b="1" spc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convolution neural network</a:t>
            </a:r>
            <a:r>
              <a:rPr lang="ko-KR" altLang="en-US" sz="3200" b="1" spc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의 약자로 </a:t>
            </a:r>
            <a:r>
              <a:rPr lang="ko-KR" altLang="en-US" sz="3200" b="1" spc="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합성곱과</a:t>
            </a:r>
            <a:r>
              <a:rPr lang="ko-KR" altLang="en-US" sz="3200" b="1" spc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신경망의 합성어이다</a:t>
            </a:r>
            <a:r>
              <a:rPr lang="en-US" altLang="ko-KR" sz="3200" b="1" spc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.</a:t>
            </a:r>
            <a:r>
              <a:rPr lang="ko-KR" altLang="en-US" sz="3200" b="1" spc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</a:t>
            </a:r>
            <a:endParaRPr lang="en-US" altLang="ko-KR" sz="3200" b="1" spc="6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10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r>
              <a:rPr lang="en-US" altLang="ko-KR" sz="3200" b="1" spc="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/>
            </a:r>
            <a:br>
              <a:rPr lang="en-US" altLang="ko-KR" sz="3200" b="1" spc="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</a:br>
            <a:r>
              <a:rPr lang="ko-KR" altLang="en-US" sz="3200" b="1" spc="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큰 </a:t>
            </a:r>
            <a:r>
              <a:rPr lang="ko-KR" altLang="en-US" sz="3200" b="1" spc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이미지 파일을 특징 </a:t>
            </a:r>
            <a:r>
              <a:rPr lang="en-US" altLang="ko-KR" sz="3200" b="1" spc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filter</a:t>
            </a:r>
            <a:r>
              <a:rPr lang="ko-KR" altLang="en-US" sz="3200" b="1" spc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와 </a:t>
            </a:r>
            <a:r>
              <a:rPr lang="ko-KR" altLang="en-US" sz="3200" b="1" spc="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합성 곱을 </a:t>
            </a:r>
            <a:r>
              <a:rPr lang="ko-KR" altLang="en-US" sz="3200" b="1" spc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통해서 </a:t>
            </a:r>
            <a:r>
              <a:rPr lang="en-US" altLang="ko-KR" sz="3200" b="1" spc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feature</a:t>
            </a:r>
            <a:r>
              <a:rPr lang="ko-KR" altLang="en-US" sz="3200" b="1" spc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파일을 </a:t>
            </a:r>
            <a:r>
              <a:rPr lang="ko-KR" altLang="en-US" sz="3200" b="1" spc="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만들고</a:t>
            </a:r>
            <a:r>
              <a:rPr lang="en-US" altLang="ko-KR" sz="3200" b="1" spc="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feature</a:t>
            </a:r>
            <a:r>
              <a:rPr lang="ko-KR" altLang="en-US" sz="3200" b="1" spc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를 신경망을 </a:t>
            </a:r>
            <a:r>
              <a:rPr lang="ko-KR" altLang="en-US" sz="3200" b="1" spc="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통해서</a:t>
            </a:r>
            <a:endParaRPr lang="en-US" altLang="ko-KR" sz="3200" b="1" spc="6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10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endParaRPr lang="en-US" altLang="ko-KR" sz="3200" b="1" spc="6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10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r>
              <a:rPr lang="ko-KR" altLang="en-US" sz="3200" b="1" spc="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다시 </a:t>
            </a:r>
            <a:r>
              <a:rPr lang="en-US" altLang="ko-KR" sz="3200" b="1" spc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input</a:t>
            </a:r>
            <a:r>
              <a:rPr lang="ko-KR" altLang="en-US" sz="3200" b="1" spc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이미지파일이 어떠한 특징을 갖고 있는지 확인해내는 </a:t>
            </a:r>
            <a:r>
              <a:rPr lang="ko-KR" altLang="en-US" sz="3200" b="1" spc="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대다수의 영상 처리에 사용되고 </a:t>
            </a:r>
            <a:r>
              <a:rPr lang="ko-KR" altLang="en-US" sz="3200" b="1" spc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있는 기법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3399001-1C14-4530-AB2D-D710C1D2999C}"/>
              </a:ext>
            </a:extLst>
          </p:cNvPr>
          <p:cNvCxnSpPr>
            <a:cxnSpLocks/>
          </p:cNvCxnSpPr>
          <p:nvPr/>
        </p:nvCxnSpPr>
        <p:spPr>
          <a:xfrm>
            <a:off x="233082" y="1344706"/>
            <a:ext cx="3234018" cy="1494"/>
          </a:xfrm>
          <a:prstGeom prst="line">
            <a:avLst/>
          </a:prstGeom>
          <a:ln w="38100">
            <a:solidFill>
              <a:srgbClr val="EAB7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1417FDA-DED4-46D7-A848-99521DB6E7D8}"/>
              </a:ext>
            </a:extLst>
          </p:cNvPr>
          <p:cNvSpPr txBox="1"/>
          <p:nvPr/>
        </p:nvSpPr>
        <p:spPr>
          <a:xfrm>
            <a:off x="355568" y="605891"/>
            <a:ext cx="4248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6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Cnn</a:t>
            </a:r>
            <a:r>
              <a:rPr lang="ko-KR" altLang="en-US" sz="3200" b="1" spc="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이란</a:t>
            </a:r>
            <a:r>
              <a:rPr lang="en-US" altLang="ko-KR" sz="3200" b="1" spc="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?</a:t>
            </a:r>
            <a:endParaRPr lang="ko-KR" altLang="en-US" sz="3200" b="1" spc="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10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172F4DB-FFEC-4ECE-AD97-7E4ECDF17081}"/>
              </a:ext>
            </a:extLst>
          </p:cNvPr>
          <p:cNvCxnSpPr>
            <a:cxnSpLocks/>
          </p:cNvCxnSpPr>
          <p:nvPr/>
        </p:nvCxnSpPr>
        <p:spPr>
          <a:xfrm>
            <a:off x="248734" y="384254"/>
            <a:ext cx="3234018" cy="1494"/>
          </a:xfrm>
          <a:prstGeom prst="line">
            <a:avLst/>
          </a:prstGeom>
          <a:ln w="38100">
            <a:solidFill>
              <a:srgbClr val="EAB7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C33546C-9FA6-4A09-8EFF-2B74F47D7000}"/>
              </a:ext>
            </a:extLst>
          </p:cNvPr>
          <p:cNvSpPr txBox="1"/>
          <p:nvPr/>
        </p:nvSpPr>
        <p:spPr>
          <a:xfrm>
            <a:off x="233082" y="286868"/>
            <a:ext cx="1138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endParaRPr lang="ko-KR" altLang="en-US" sz="60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2825EB-1C4D-4E85-8202-0A7ACE93140C}"/>
              </a:ext>
            </a:extLst>
          </p:cNvPr>
          <p:cNvSpPr txBox="1"/>
          <p:nvPr/>
        </p:nvSpPr>
        <p:spPr>
          <a:xfrm>
            <a:off x="703083" y="420522"/>
            <a:ext cx="1676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CNN</a:t>
            </a:r>
            <a:endParaRPr lang="ko-KR" altLang="en-US" sz="16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094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0AB69DA-54CA-4BE0-8C61-8F43CF8E7D5D}"/>
              </a:ext>
            </a:extLst>
          </p:cNvPr>
          <p:cNvCxnSpPr>
            <a:cxnSpLocks/>
          </p:cNvCxnSpPr>
          <p:nvPr/>
        </p:nvCxnSpPr>
        <p:spPr>
          <a:xfrm>
            <a:off x="233082" y="1344706"/>
            <a:ext cx="3234018" cy="1494"/>
          </a:xfrm>
          <a:prstGeom prst="line">
            <a:avLst/>
          </a:prstGeom>
          <a:ln w="38100">
            <a:solidFill>
              <a:srgbClr val="EAB7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BC45C85-8984-4A39-9DC1-83149D113389}"/>
              </a:ext>
            </a:extLst>
          </p:cNvPr>
          <p:cNvSpPr txBox="1"/>
          <p:nvPr/>
        </p:nvSpPr>
        <p:spPr>
          <a:xfrm>
            <a:off x="659090" y="643367"/>
            <a:ext cx="4248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전형적인 </a:t>
            </a:r>
            <a:r>
              <a:rPr lang="en-US" altLang="ko-KR" sz="3200" b="1" spc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CNN</a:t>
            </a:r>
            <a:r>
              <a:rPr lang="ko-KR" altLang="en-US" sz="3200" b="1" spc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구조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B64C25F-9938-4B8B-97A9-63A824FFCBC1}"/>
              </a:ext>
            </a:extLst>
          </p:cNvPr>
          <p:cNvCxnSpPr>
            <a:cxnSpLocks/>
          </p:cNvCxnSpPr>
          <p:nvPr/>
        </p:nvCxnSpPr>
        <p:spPr>
          <a:xfrm>
            <a:off x="248734" y="384254"/>
            <a:ext cx="3234018" cy="1494"/>
          </a:xfrm>
          <a:prstGeom prst="line">
            <a:avLst/>
          </a:prstGeom>
          <a:ln w="38100">
            <a:solidFill>
              <a:srgbClr val="EAB7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DFA2DD3-F219-4317-A2CB-32050AF96756}"/>
              </a:ext>
            </a:extLst>
          </p:cNvPr>
          <p:cNvSpPr txBox="1"/>
          <p:nvPr/>
        </p:nvSpPr>
        <p:spPr>
          <a:xfrm>
            <a:off x="233082" y="286868"/>
            <a:ext cx="1138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endParaRPr lang="ko-KR" altLang="en-US" sz="60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E7B164-2133-46A4-A2C7-AE21A059ACF6}"/>
              </a:ext>
            </a:extLst>
          </p:cNvPr>
          <p:cNvSpPr txBox="1"/>
          <p:nvPr/>
        </p:nvSpPr>
        <p:spPr>
          <a:xfrm>
            <a:off x="703083" y="420522"/>
            <a:ext cx="1676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CNN</a:t>
            </a:r>
            <a:endParaRPr lang="ko-KR" altLang="en-US" sz="16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33082" y="1844824"/>
            <a:ext cx="8515382" cy="4320480"/>
            <a:chOff x="233082" y="1844824"/>
            <a:chExt cx="8515382" cy="4811236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957845" y="6656060"/>
              <a:ext cx="7228310" cy="0"/>
            </a:xfrm>
            <a:prstGeom prst="line">
              <a:avLst/>
            </a:prstGeom>
            <a:ln>
              <a:solidFill>
                <a:schemeClr val="bg1">
                  <a:lumMod val="6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91AFFD8-088B-4556-B498-1088F248DDDF}"/>
                </a:ext>
              </a:extLst>
            </p:cNvPr>
            <p:cNvGrpSpPr/>
            <p:nvPr/>
          </p:nvGrpSpPr>
          <p:grpSpPr>
            <a:xfrm>
              <a:off x="233082" y="1844824"/>
              <a:ext cx="8515382" cy="4095488"/>
              <a:chOff x="396659" y="2996952"/>
              <a:chExt cx="7343693" cy="2304256"/>
            </a:xfrm>
          </p:grpSpPr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35FFC1D9-65BC-4BC3-A048-15B3E17CBAE8}"/>
                  </a:ext>
                </a:extLst>
              </p:cNvPr>
              <p:cNvCxnSpPr>
                <a:endCxn id="15" idx="1"/>
              </p:cNvCxnSpPr>
              <p:nvPr/>
            </p:nvCxnSpPr>
            <p:spPr>
              <a:xfrm>
                <a:off x="1619672" y="4149080"/>
                <a:ext cx="5184576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927A84AD-A588-4F37-9156-1ED386D1967A}"/>
                  </a:ext>
                </a:extLst>
              </p:cNvPr>
              <p:cNvSpPr/>
              <p:nvPr/>
            </p:nvSpPr>
            <p:spPr>
              <a:xfrm>
                <a:off x="2195736" y="2996952"/>
                <a:ext cx="4032448" cy="2304256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CNN</a:t>
                </a:r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66899674-14CF-494F-B226-5EEFBE31ABCD}"/>
                  </a:ext>
                </a:extLst>
              </p:cNvPr>
              <p:cNvSpPr/>
              <p:nvPr/>
            </p:nvSpPr>
            <p:spPr>
              <a:xfrm>
                <a:off x="2555776" y="3573016"/>
                <a:ext cx="1152128" cy="11521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Convolutional Layer</a:t>
                </a:r>
                <a:endParaRPr lang="ko-KR" altLang="en-US" sz="1200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D3D686C1-830B-43F1-8CB0-54DF5C1F96B6}"/>
                  </a:ext>
                </a:extLst>
              </p:cNvPr>
              <p:cNvSpPr/>
              <p:nvPr/>
            </p:nvSpPr>
            <p:spPr>
              <a:xfrm>
                <a:off x="5148064" y="3573016"/>
                <a:ext cx="792088" cy="11521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Neural</a:t>
                </a:r>
              </a:p>
              <a:p>
                <a:pPr algn="ctr"/>
                <a:r>
                  <a:rPr lang="en-US" altLang="ko-KR" sz="1200" dirty="0"/>
                  <a:t>Network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BAF0D011-9C47-4B27-9606-C8031DB8AA0B}"/>
                  </a:ext>
                </a:extLst>
              </p:cNvPr>
              <p:cNvSpPr/>
              <p:nvPr/>
            </p:nvSpPr>
            <p:spPr>
              <a:xfrm>
                <a:off x="6804248" y="3573016"/>
                <a:ext cx="936104" cy="11521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고양이 </a:t>
                </a:r>
                <a:r>
                  <a:rPr lang="en-US" altLang="ko-KR" sz="1000" dirty="0"/>
                  <a:t>: 92%</a:t>
                </a:r>
              </a:p>
              <a:p>
                <a:pPr algn="ctr"/>
                <a:r>
                  <a:rPr lang="ko-KR" altLang="en-US" sz="1000" dirty="0"/>
                  <a:t>강아지 </a:t>
                </a:r>
                <a:r>
                  <a:rPr lang="en-US" altLang="ko-KR" sz="1000" dirty="0"/>
                  <a:t>: 5%</a:t>
                </a:r>
              </a:p>
              <a:p>
                <a:pPr algn="ctr"/>
                <a:r>
                  <a:rPr lang="ko-KR" altLang="en-US" sz="1000" dirty="0"/>
                  <a:t>너구리 </a:t>
                </a:r>
                <a:r>
                  <a:rPr lang="en-US" altLang="ko-KR" sz="1000" dirty="0"/>
                  <a:t>: 3%</a:t>
                </a: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C7FB7A44-079F-4D01-B153-4161FC10F69A}"/>
                  </a:ext>
                </a:extLst>
              </p:cNvPr>
              <p:cNvSpPr/>
              <p:nvPr/>
            </p:nvSpPr>
            <p:spPr>
              <a:xfrm>
                <a:off x="3941930" y="3753036"/>
                <a:ext cx="972108" cy="7920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Feature</a:t>
                </a:r>
                <a:endParaRPr lang="ko-KR" altLang="en-US" dirty="0"/>
              </a:p>
            </p:txBody>
          </p:sp>
          <p:pic>
            <p:nvPicPr>
              <p:cNvPr id="20" name="그림 19" descr="&lt;strong&gt;고양이&lt;/strong&gt; 동물 국내 애완 · Pixabay의 무료 사진">
                <a:extLst>
                  <a:ext uri="{FF2B5EF4-FFF2-40B4-BE49-F238E27FC236}">
                    <a16:creationId xmlns:a16="http://schemas.microsoft.com/office/drawing/2014/main" id="{91645072-1B62-4B09-A64C-9D3231FC2B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6659" y="3690450"/>
                <a:ext cx="1223013" cy="917260"/>
              </a:xfrm>
              <a:prstGeom prst="rect">
                <a:avLst/>
              </a:prstGeom>
            </p:spPr>
          </p:pic>
        </p:grpSp>
        <p:sp>
          <p:nvSpPr>
            <p:cNvPr id="2" name="직사각형 1"/>
            <p:cNvSpPr/>
            <p:nvPr/>
          </p:nvSpPr>
          <p:spPr>
            <a:xfrm>
              <a:off x="2555776" y="2492896"/>
              <a:ext cx="4608512" cy="266429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524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957845" y="6656060"/>
            <a:ext cx="7228310" cy="0"/>
          </a:xfrm>
          <a:prstGeom prst="line">
            <a:avLst/>
          </a:prstGeom>
          <a:ln>
            <a:solidFill>
              <a:schemeClr val="bg1">
                <a:lumMod val="6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710D0B7-96E8-443C-8DE3-0B809B3A838F}"/>
              </a:ext>
            </a:extLst>
          </p:cNvPr>
          <p:cNvCxnSpPr>
            <a:cxnSpLocks/>
          </p:cNvCxnSpPr>
          <p:nvPr/>
        </p:nvCxnSpPr>
        <p:spPr>
          <a:xfrm>
            <a:off x="233082" y="1344706"/>
            <a:ext cx="3234018" cy="1494"/>
          </a:xfrm>
          <a:prstGeom prst="line">
            <a:avLst/>
          </a:prstGeom>
          <a:ln w="38100">
            <a:solidFill>
              <a:srgbClr val="EAB7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FC0D408-779B-42FE-891E-CB5C1FF10FF8}"/>
              </a:ext>
            </a:extLst>
          </p:cNvPr>
          <p:cNvSpPr txBox="1"/>
          <p:nvPr/>
        </p:nvSpPr>
        <p:spPr>
          <a:xfrm>
            <a:off x="180678" y="616356"/>
            <a:ext cx="4248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6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컨볼루셔널</a:t>
            </a:r>
            <a:r>
              <a:rPr lang="ko-KR" altLang="en-US" sz="3200" b="1" spc="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레이어</a:t>
            </a:r>
            <a:endParaRPr lang="ko-KR" altLang="en-US" sz="3200" b="1" spc="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10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0619F4D-65A7-4FBB-8090-3EDB371FACD2}"/>
              </a:ext>
            </a:extLst>
          </p:cNvPr>
          <p:cNvCxnSpPr>
            <a:cxnSpLocks/>
          </p:cNvCxnSpPr>
          <p:nvPr/>
        </p:nvCxnSpPr>
        <p:spPr>
          <a:xfrm>
            <a:off x="248734" y="384254"/>
            <a:ext cx="3234018" cy="1494"/>
          </a:xfrm>
          <a:prstGeom prst="line">
            <a:avLst/>
          </a:prstGeom>
          <a:ln w="38100">
            <a:solidFill>
              <a:srgbClr val="EAB7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D36BC0B-2F9A-4468-9D3B-EF662494DDE0}"/>
              </a:ext>
            </a:extLst>
          </p:cNvPr>
          <p:cNvSpPr txBox="1"/>
          <p:nvPr/>
        </p:nvSpPr>
        <p:spPr>
          <a:xfrm>
            <a:off x="233082" y="286868"/>
            <a:ext cx="1138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endParaRPr lang="ko-KR" altLang="en-US" sz="60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0E72D2-0C2E-41AE-BE98-5BE68C4E2E16}"/>
              </a:ext>
            </a:extLst>
          </p:cNvPr>
          <p:cNvSpPr txBox="1"/>
          <p:nvPr/>
        </p:nvSpPr>
        <p:spPr>
          <a:xfrm>
            <a:off x="703083" y="420522"/>
            <a:ext cx="1676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CNN</a:t>
            </a:r>
            <a:endParaRPr lang="ko-KR" altLang="en-US" sz="16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605238" y="286868"/>
            <a:ext cx="4947517" cy="1413940"/>
            <a:chOff x="233082" y="1844824"/>
            <a:chExt cx="8515382" cy="4811236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957845" y="6656060"/>
              <a:ext cx="7228310" cy="0"/>
            </a:xfrm>
            <a:prstGeom prst="line">
              <a:avLst/>
            </a:prstGeom>
            <a:ln>
              <a:solidFill>
                <a:schemeClr val="bg1">
                  <a:lumMod val="6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791AFFD8-088B-4556-B498-1088F248DDDF}"/>
                </a:ext>
              </a:extLst>
            </p:cNvPr>
            <p:cNvGrpSpPr/>
            <p:nvPr/>
          </p:nvGrpSpPr>
          <p:grpSpPr>
            <a:xfrm>
              <a:off x="233082" y="1844824"/>
              <a:ext cx="8515382" cy="4095488"/>
              <a:chOff x="396659" y="2996952"/>
              <a:chExt cx="7343693" cy="2304256"/>
            </a:xfrm>
          </p:grpSpPr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35FFC1D9-65BC-4BC3-A048-15B3E17CBAE8}"/>
                  </a:ext>
                </a:extLst>
              </p:cNvPr>
              <p:cNvCxnSpPr>
                <a:endCxn id="18" idx="1"/>
              </p:cNvCxnSpPr>
              <p:nvPr/>
            </p:nvCxnSpPr>
            <p:spPr>
              <a:xfrm>
                <a:off x="1619672" y="4149080"/>
                <a:ext cx="5184576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27A84AD-A588-4F37-9156-1ED386D1967A}"/>
                  </a:ext>
                </a:extLst>
              </p:cNvPr>
              <p:cNvSpPr/>
              <p:nvPr/>
            </p:nvSpPr>
            <p:spPr>
              <a:xfrm>
                <a:off x="2195736" y="2996952"/>
                <a:ext cx="4032448" cy="2304256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CNN</a:t>
                </a:r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ko-KR" altLang="en-US" dirty="0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66899674-14CF-494F-B226-5EEFBE31ABCD}"/>
                  </a:ext>
                </a:extLst>
              </p:cNvPr>
              <p:cNvSpPr/>
              <p:nvPr/>
            </p:nvSpPr>
            <p:spPr>
              <a:xfrm>
                <a:off x="2555776" y="3573016"/>
                <a:ext cx="1152128" cy="11521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Convolutional Layer</a:t>
                </a:r>
                <a:endParaRPr lang="ko-KR" altLang="en-US" sz="800" dirty="0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D3D686C1-830B-43F1-8CB0-54DF5C1F96B6}"/>
                  </a:ext>
                </a:extLst>
              </p:cNvPr>
              <p:cNvSpPr/>
              <p:nvPr/>
            </p:nvSpPr>
            <p:spPr>
              <a:xfrm>
                <a:off x="5148064" y="3573016"/>
                <a:ext cx="792088" cy="11521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Neural</a:t>
                </a:r>
              </a:p>
              <a:p>
                <a:pPr algn="ctr"/>
                <a:r>
                  <a:rPr lang="en-US" altLang="ko-KR" sz="800" dirty="0"/>
                  <a:t>Network</a:t>
                </a: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AF0D011-9C47-4B27-9606-C8031DB8AA0B}"/>
                  </a:ext>
                </a:extLst>
              </p:cNvPr>
              <p:cNvSpPr/>
              <p:nvPr/>
            </p:nvSpPr>
            <p:spPr>
              <a:xfrm>
                <a:off x="6804248" y="3573016"/>
                <a:ext cx="936104" cy="11521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/>
                  <a:t>고양이 </a:t>
                </a:r>
                <a:r>
                  <a:rPr lang="en-US" altLang="ko-KR" sz="800" dirty="0"/>
                  <a:t>: 92%</a:t>
                </a:r>
              </a:p>
              <a:p>
                <a:pPr algn="ctr"/>
                <a:r>
                  <a:rPr lang="ko-KR" altLang="en-US" sz="800" dirty="0"/>
                  <a:t>강아지 </a:t>
                </a:r>
                <a:r>
                  <a:rPr lang="en-US" altLang="ko-KR" sz="800" dirty="0"/>
                  <a:t>: 5%</a:t>
                </a:r>
              </a:p>
              <a:p>
                <a:pPr algn="ctr"/>
                <a:r>
                  <a:rPr lang="ko-KR" altLang="en-US" sz="800" dirty="0"/>
                  <a:t>너구리 </a:t>
                </a:r>
                <a:r>
                  <a:rPr lang="en-US" altLang="ko-KR" sz="800" dirty="0"/>
                  <a:t>: 3%</a:t>
                </a: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C7FB7A44-079F-4D01-B153-4161FC10F69A}"/>
                  </a:ext>
                </a:extLst>
              </p:cNvPr>
              <p:cNvSpPr/>
              <p:nvPr/>
            </p:nvSpPr>
            <p:spPr>
              <a:xfrm>
                <a:off x="3941930" y="3753036"/>
                <a:ext cx="972108" cy="7920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Feature</a:t>
                </a:r>
                <a:endParaRPr lang="ko-KR" altLang="en-US" sz="800" dirty="0"/>
              </a:p>
            </p:txBody>
          </p:sp>
          <p:pic>
            <p:nvPicPr>
              <p:cNvPr id="20" name="그림 19" descr="&lt;strong&gt;고양이&lt;/strong&gt; 동물 국내 애완 · Pixabay의 무료 사진">
                <a:extLst>
                  <a:ext uri="{FF2B5EF4-FFF2-40B4-BE49-F238E27FC236}">
                    <a16:creationId xmlns:a16="http://schemas.microsoft.com/office/drawing/2014/main" id="{91645072-1B62-4B09-A64C-9D3231FC2B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6659" y="3690450"/>
                <a:ext cx="1223013" cy="917260"/>
              </a:xfrm>
              <a:prstGeom prst="rect">
                <a:avLst/>
              </a:prstGeom>
            </p:spPr>
          </p:pic>
        </p:grpSp>
        <p:sp>
          <p:nvSpPr>
            <p:cNvPr id="13" name="직사각형 12"/>
            <p:cNvSpPr/>
            <p:nvPr/>
          </p:nvSpPr>
          <p:spPr>
            <a:xfrm>
              <a:off x="2527102" y="2457153"/>
              <a:ext cx="3095674" cy="28110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7F0A4FF-3C7B-4AB3-9478-C3187C69CC4A}"/>
              </a:ext>
            </a:extLst>
          </p:cNvPr>
          <p:cNvSpPr txBox="1"/>
          <p:nvPr/>
        </p:nvSpPr>
        <p:spPr>
          <a:xfrm>
            <a:off x="539552" y="2356257"/>
            <a:ext cx="84969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입력 데이터로 </a:t>
            </a:r>
            <a:r>
              <a:rPr lang="ko-KR" altLang="en-US" sz="3200" b="1" spc="6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부터</a:t>
            </a:r>
            <a:r>
              <a:rPr lang="ko-KR" altLang="en-US" sz="3200" b="1" spc="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특징을 추출하는 역할을 한다</a:t>
            </a:r>
            <a:r>
              <a:rPr lang="en-US" altLang="ko-KR" sz="3200" b="1" spc="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.</a:t>
            </a:r>
          </a:p>
          <a:p>
            <a:endParaRPr lang="en-US" altLang="ko-KR" sz="3200" b="1" spc="6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10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r>
              <a:rPr lang="ko-KR" altLang="en-US" sz="3200" b="1" spc="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특징을 추출하는 기능을 하는 </a:t>
            </a:r>
            <a:r>
              <a:rPr lang="en-US" altLang="ko-KR" sz="3200" b="1" spc="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(Filter)</a:t>
            </a:r>
          </a:p>
          <a:p>
            <a:r>
              <a:rPr lang="en-US" altLang="ko-KR" sz="3200" b="1" spc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	</a:t>
            </a:r>
            <a:r>
              <a:rPr lang="en-US" altLang="ko-KR" sz="3200" b="1" spc="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		+			(activation)</a:t>
            </a:r>
          </a:p>
          <a:p>
            <a:r>
              <a:rPr lang="ko-KR" altLang="en-US" sz="3200" b="1" spc="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필터의</a:t>
            </a:r>
            <a:r>
              <a:rPr lang="en-US" altLang="ko-KR" sz="3200" b="1" spc="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</a:t>
            </a:r>
            <a:r>
              <a:rPr lang="ko-KR" altLang="en-US" sz="3200" b="1" spc="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값을 비선형 값으로 변경하는 </a:t>
            </a:r>
            <a:r>
              <a:rPr lang="ko-KR" altLang="en-US" sz="3200" b="1" spc="6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액티베이션</a:t>
            </a:r>
            <a:r>
              <a:rPr lang="ko-KR" altLang="en-US" sz="3200" b="1" spc="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함수</a:t>
            </a:r>
            <a:endParaRPr lang="en-US" altLang="ko-KR" sz="3200" b="1" spc="6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10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r>
              <a:rPr lang="ko-KR" altLang="en-US" sz="3200" b="1" spc="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로 구성이 된다</a:t>
            </a:r>
            <a:r>
              <a:rPr lang="en-US" altLang="ko-KR" sz="3200" b="1" spc="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endParaRPr lang="ko-KR" altLang="en-US" sz="3200" b="1" spc="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10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066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957845" y="6656060"/>
            <a:ext cx="7228310" cy="0"/>
          </a:xfrm>
          <a:prstGeom prst="line">
            <a:avLst/>
          </a:prstGeom>
          <a:ln>
            <a:solidFill>
              <a:schemeClr val="bg1">
                <a:lumMod val="6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710D0B7-96E8-443C-8DE3-0B809B3A838F}"/>
              </a:ext>
            </a:extLst>
          </p:cNvPr>
          <p:cNvCxnSpPr>
            <a:cxnSpLocks/>
          </p:cNvCxnSpPr>
          <p:nvPr/>
        </p:nvCxnSpPr>
        <p:spPr>
          <a:xfrm>
            <a:off x="233082" y="1344706"/>
            <a:ext cx="3234018" cy="1494"/>
          </a:xfrm>
          <a:prstGeom prst="line">
            <a:avLst/>
          </a:prstGeom>
          <a:ln w="38100">
            <a:solidFill>
              <a:srgbClr val="EAB7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FC0D408-779B-42FE-891E-CB5C1FF10FF8}"/>
              </a:ext>
            </a:extLst>
          </p:cNvPr>
          <p:cNvSpPr txBox="1"/>
          <p:nvPr/>
        </p:nvSpPr>
        <p:spPr>
          <a:xfrm>
            <a:off x="355568" y="605891"/>
            <a:ext cx="4248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합성곱이란</a:t>
            </a:r>
            <a:r>
              <a:rPr lang="en-US" altLang="ko-KR" sz="3200" b="1" spc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?</a:t>
            </a:r>
            <a:endParaRPr lang="ko-KR" altLang="en-US" sz="3200" b="1" spc="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10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0619F4D-65A7-4FBB-8090-3EDB371FACD2}"/>
              </a:ext>
            </a:extLst>
          </p:cNvPr>
          <p:cNvCxnSpPr>
            <a:cxnSpLocks/>
          </p:cNvCxnSpPr>
          <p:nvPr/>
        </p:nvCxnSpPr>
        <p:spPr>
          <a:xfrm>
            <a:off x="248734" y="384254"/>
            <a:ext cx="3234018" cy="1494"/>
          </a:xfrm>
          <a:prstGeom prst="line">
            <a:avLst/>
          </a:prstGeom>
          <a:ln w="38100">
            <a:solidFill>
              <a:srgbClr val="EAB7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D36BC0B-2F9A-4468-9D3B-EF662494DDE0}"/>
              </a:ext>
            </a:extLst>
          </p:cNvPr>
          <p:cNvSpPr txBox="1"/>
          <p:nvPr/>
        </p:nvSpPr>
        <p:spPr>
          <a:xfrm>
            <a:off x="233082" y="286868"/>
            <a:ext cx="1138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endParaRPr lang="ko-KR" altLang="en-US" sz="60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0E72D2-0C2E-41AE-BE98-5BE68C4E2E16}"/>
              </a:ext>
            </a:extLst>
          </p:cNvPr>
          <p:cNvSpPr txBox="1"/>
          <p:nvPr/>
        </p:nvSpPr>
        <p:spPr>
          <a:xfrm>
            <a:off x="703083" y="420522"/>
            <a:ext cx="1676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CNN</a:t>
            </a:r>
            <a:endParaRPr lang="ko-KR" altLang="en-US" sz="16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498404" y="286868"/>
            <a:ext cx="5054351" cy="1413940"/>
            <a:chOff x="233082" y="1844824"/>
            <a:chExt cx="8515382" cy="4811236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957845" y="6656060"/>
              <a:ext cx="7228310" cy="0"/>
            </a:xfrm>
            <a:prstGeom prst="line">
              <a:avLst/>
            </a:prstGeom>
            <a:ln>
              <a:solidFill>
                <a:schemeClr val="bg1">
                  <a:lumMod val="6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791AFFD8-088B-4556-B498-1088F248DDDF}"/>
                </a:ext>
              </a:extLst>
            </p:cNvPr>
            <p:cNvGrpSpPr/>
            <p:nvPr/>
          </p:nvGrpSpPr>
          <p:grpSpPr>
            <a:xfrm>
              <a:off x="233082" y="1844824"/>
              <a:ext cx="8515382" cy="4095488"/>
              <a:chOff x="396659" y="2996952"/>
              <a:chExt cx="7343693" cy="2304256"/>
            </a:xfrm>
          </p:grpSpPr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35FFC1D9-65BC-4BC3-A048-15B3E17CBAE8}"/>
                  </a:ext>
                </a:extLst>
              </p:cNvPr>
              <p:cNvCxnSpPr>
                <a:endCxn id="18" idx="1"/>
              </p:cNvCxnSpPr>
              <p:nvPr/>
            </p:nvCxnSpPr>
            <p:spPr>
              <a:xfrm>
                <a:off x="1619672" y="4149080"/>
                <a:ext cx="5184576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27A84AD-A588-4F37-9156-1ED386D1967A}"/>
                  </a:ext>
                </a:extLst>
              </p:cNvPr>
              <p:cNvSpPr/>
              <p:nvPr/>
            </p:nvSpPr>
            <p:spPr>
              <a:xfrm>
                <a:off x="2195736" y="2996952"/>
                <a:ext cx="4032448" cy="2304256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CNN</a:t>
                </a:r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ko-KR" altLang="en-US" dirty="0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66899674-14CF-494F-B226-5EEFBE31ABCD}"/>
                  </a:ext>
                </a:extLst>
              </p:cNvPr>
              <p:cNvSpPr/>
              <p:nvPr/>
            </p:nvSpPr>
            <p:spPr>
              <a:xfrm>
                <a:off x="2555776" y="3573016"/>
                <a:ext cx="1152128" cy="11521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Convolutional Layer</a:t>
                </a:r>
                <a:endParaRPr lang="ko-KR" altLang="en-US" sz="800" dirty="0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D3D686C1-830B-43F1-8CB0-54DF5C1F96B6}"/>
                  </a:ext>
                </a:extLst>
              </p:cNvPr>
              <p:cNvSpPr/>
              <p:nvPr/>
            </p:nvSpPr>
            <p:spPr>
              <a:xfrm>
                <a:off x="5148064" y="3573016"/>
                <a:ext cx="792088" cy="11521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Neural</a:t>
                </a:r>
              </a:p>
              <a:p>
                <a:pPr algn="ctr"/>
                <a:r>
                  <a:rPr lang="en-US" altLang="ko-KR" sz="800" dirty="0"/>
                  <a:t>Network</a:t>
                </a: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AF0D011-9C47-4B27-9606-C8031DB8AA0B}"/>
                  </a:ext>
                </a:extLst>
              </p:cNvPr>
              <p:cNvSpPr/>
              <p:nvPr/>
            </p:nvSpPr>
            <p:spPr>
              <a:xfrm>
                <a:off x="6804248" y="3573016"/>
                <a:ext cx="936104" cy="11521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/>
                  <a:t>고양이 </a:t>
                </a:r>
                <a:r>
                  <a:rPr lang="en-US" altLang="ko-KR" sz="800" dirty="0"/>
                  <a:t>: 92%</a:t>
                </a:r>
              </a:p>
              <a:p>
                <a:pPr algn="ctr"/>
                <a:r>
                  <a:rPr lang="ko-KR" altLang="en-US" sz="800" dirty="0"/>
                  <a:t>강아지 </a:t>
                </a:r>
                <a:r>
                  <a:rPr lang="en-US" altLang="ko-KR" sz="800" dirty="0"/>
                  <a:t>: 5%</a:t>
                </a:r>
              </a:p>
              <a:p>
                <a:pPr algn="ctr"/>
                <a:r>
                  <a:rPr lang="ko-KR" altLang="en-US" sz="800" dirty="0"/>
                  <a:t>너구리 </a:t>
                </a:r>
                <a:r>
                  <a:rPr lang="en-US" altLang="ko-KR" sz="800" dirty="0"/>
                  <a:t>: 3%</a:t>
                </a: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C7FB7A44-079F-4D01-B153-4161FC10F69A}"/>
                  </a:ext>
                </a:extLst>
              </p:cNvPr>
              <p:cNvSpPr/>
              <p:nvPr/>
            </p:nvSpPr>
            <p:spPr>
              <a:xfrm>
                <a:off x="3941930" y="3753036"/>
                <a:ext cx="972108" cy="7920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Feature</a:t>
                </a:r>
                <a:endParaRPr lang="ko-KR" altLang="en-US" sz="800" dirty="0"/>
              </a:p>
            </p:txBody>
          </p:sp>
          <p:pic>
            <p:nvPicPr>
              <p:cNvPr id="20" name="그림 19" descr="&lt;strong&gt;고양이&lt;/strong&gt; 동물 국내 애완 · Pixabay의 무료 사진">
                <a:extLst>
                  <a:ext uri="{FF2B5EF4-FFF2-40B4-BE49-F238E27FC236}">
                    <a16:creationId xmlns:a16="http://schemas.microsoft.com/office/drawing/2014/main" id="{91645072-1B62-4B09-A64C-9D3231FC2B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6659" y="3690450"/>
                <a:ext cx="1223013" cy="917260"/>
              </a:xfrm>
              <a:prstGeom prst="rect">
                <a:avLst/>
              </a:prstGeom>
            </p:spPr>
          </p:pic>
        </p:grpSp>
        <p:sp>
          <p:nvSpPr>
            <p:cNvPr id="13" name="직사각형 12"/>
            <p:cNvSpPr/>
            <p:nvPr/>
          </p:nvSpPr>
          <p:spPr>
            <a:xfrm>
              <a:off x="2527102" y="2457153"/>
              <a:ext cx="3095674" cy="28110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1644502"/>
            <a:ext cx="7848873" cy="465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33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957845" y="6656060"/>
            <a:ext cx="7228310" cy="0"/>
          </a:xfrm>
          <a:prstGeom prst="line">
            <a:avLst/>
          </a:prstGeom>
          <a:ln>
            <a:solidFill>
              <a:schemeClr val="bg1">
                <a:lumMod val="6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710D0B7-96E8-443C-8DE3-0B809B3A838F}"/>
              </a:ext>
            </a:extLst>
          </p:cNvPr>
          <p:cNvCxnSpPr>
            <a:cxnSpLocks/>
          </p:cNvCxnSpPr>
          <p:nvPr/>
        </p:nvCxnSpPr>
        <p:spPr>
          <a:xfrm>
            <a:off x="233082" y="1344706"/>
            <a:ext cx="3234018" cy="1494"/>
          </a:xfrm>
          <a:prstGeom prst="line">
            <a:avLst/>
          </a:prstGeom>
          <a:ln w="38100">
            <a:solidFill>
              <a:srgbClr val="EAB7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FC0D408-779B-42FE-891E-CB5C1FF10FF8}"/>
              </a:ext>
            </a:extLst>
          </p:cNvPr>
          <p:cNvSpPr txBox="1"/>
          <p:nvPr/>
        </p:nvSpPr>
        <p:spPr>
          <a:xfrm>
            <a:off x="355568" y="605891"/>
            <a:ext cx="4248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합성곱이란</a:t>
            </a:r>
            <a:r>
              <a:rPr lang="en-US" altLang="ko-KR" sz="3200" b="1" spc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?</a:t>
            </a:r>
            <a:endParaRPr lang="ko-KR" altLang="en-US" sz="3200" b="1" spc="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10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0619F4D-65A7-4FBB-8090-3EDB371FACD2}"/>
              </a:ext>
            </a:extLst>
          </p:cNvPr>
          <p:cNvCxnSpPr>
            <a:cxnSpLocks/>
          </p:cNvCxnSpPr>
          <p:nvPr/>
        </p:nvCxnSpPr>
        <p:spPr>
          <a:xfrm>
            <a:off x="248734" y="384254"/>
            <a:ext cx="3234018" cy="1494"/>
          </a:xfrm>
          <a:prstGeom prst="line">
            <a:avLst/>
          </a:prstGeom>
          <a:ln w="38100">
            <a:solidFill>
              <a:srgbClr val="EAB7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D36BC0B-2F9A-4468-9D3B-EF662494DDE0}"/>
              </a:ext>
            </a:extLst>
          </p:cNvPr>
          <p:cNvSpPr txBox="1"/>
          <p:nvPr/>
        </p:nvSpPr>
        <p:spPr>
          <a:xfrm>
            <a:off x="233082" y="286868"/>
            <a:ext cx="1138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endParaRPr lang="ko-KR" altLang="en-US" sz="60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0E72D2-0C2E-41AE-BE98-5BE68C4E2E16}"/>
              </a:ext>
            </a:extLst>
          </p:cNvPr>
          <p:cNvSpPr txBox="1"/>
          <p:nvPr/>
        </p:nvSpPr>
        <p:spPr>
          <a:xfrm>
            <a:off x="703083" y="420522"/>
            <a:ext cx="1676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CNN</a:t>
            </a:r>
            <a:endParaRPr lang="ko-KR" altLang="en-US" sz="16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498404" y="286868"/>
            <a:ext cx="5054351" cy="1413940"/>
            <a:chOff x="233082" y="1844824"/>
            <a:chExt cx="8515382" cy="4811236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957845" y="6656060"/>
              <a:ext cx="7228310" cy="0"/>
            </a:xfrm>
            <a:prstGeom prst="line">
              <a:avLst/>
            </a:prstGeom>
            <a:ln>
              <a:solidFill>
                <a:schemeClr val="bg1">
                  <a:lumMod val="6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791AFFD8-088B-4556-B498-1088F248DDDF}"/>
                </a:ext>
              </a:extLst>
            </p:cNvPr>
            <p:cNvGrpSpPr/>
            <p:nvPr/>
          </p:nvGrpSpPr>
          <p:grpSpPr>
            <a:xfrm>
              <a:off x="233082" y="1844824"/>
              <a:ext cx="8515382" cy="4095488"/>
              <a:chOff x="396659" y="2996952"/>
              <a:chExt cx="7343693" cy="2304256"/>
            </a:xfrm>
          </p:grpSpPr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35FFC1D9-65BC-4BC3-A048-15B3E17CBAE8}"/>
                  </a:ext>
                </a:extLst>
              </p:cNvPr>
              <p:cNvCxnSpPr>
                <a:endCxn id="18" idx="1"/>
              </p:cNvCxnSpPr>
              <p:nvPr/>
            </p:nvCxnSpPr>
            <p:spPr>
              <a:xfrm>
                <a:off x="1619672" y="4149080"/>
                <a:ext cx="5184576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27A84AD-A588-4F37-9156-1ED386D1967A}"/>
                  </a:ext>
                </a:extLst>
              </p:cNvPr>
              <p:cNvSpPr/>
              <p:nvPr/>
            </p:nvSpPr>
            <p:spPr>
              <a:xfrm>
                <a:off x="2195736" y="2996952"/>
                <a:ext cx="4032448" cy="2304256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CNN</a:t>
                </a:r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ko-KR" altLang="en-US" dirty="0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66899674-14CF-494F-B226-5EEFBE31ABCD}"/>
                  </a:ext>
                </a:extLst>
              </p:cNvPr>
              <p:cNvSpPr/>
              <p:nvPr/>
            </p:nvSpPr>
            <p:spPr>
              <a:xfrm>
                <a:off x="2555776" y="3573016"/>
                <a:ext cx="1152128" cy="11521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Convolutional Layer</a:t>
                </a:r>
                <a:endParaRPr lang="ko-KR" altLang="en-US" sz="800" dirty="0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D3D686C1-830B-43F1-8CB0-54DF5C1F96B6}"/>
                  </a:ext>
                </a:extLst>
              </p:cNvPr>
              <p:cNvSpPr/>
              <p:nvPr/>
            </p:nvSpPr>
            <p:spPr>
              <a:xfrm>
                <a:off x="5148064" y="3573016"/>
                <a:ext cx="792088" cy="11521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Neural</a:t>
                </a:r>
              </a:p>
              <a:p>
                <a:pPr algn="ctr"/>
                <a:r>
                  <a:rPr lang="en-US" altLang="ko-KR" sz="800" dirty="0"/>
                  <a:t>Network</a:t>
                </a: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AF0D011-9C47-4B27-9606-C8031DB8AA0B}"/>
                  </a:ext>
                </a:extLst>
              </p:cNvPr>
              <p:cNvSpPr/>
              <p:nvPr/>
            </p:nvSpPr>
            <p:spPr>
              <a:xfrm>
                <a:off x="6804248" y="3573016"/>
                <a:ext cx="936104" cy="11521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/>
                  <a:t>고양이 </a:t>
                </a:r>
                <a:r>
                  <a:rPr lang="en-US" altLang="ko-KR" sz="800" dirty="0"/>
                  <a:t>: 92%</a:t>
                </a:r>
              </a:p>
              <a:p>
                <a:pPr algn="ctr"/>
                <a:r>
                  <a:rPr lang="ko-KR" altLang="en-US" sz="800" dirty="0"/>
                  <a:t>강아지 </a:t>
                </a:r>
                <a:r>
                  <a:rPr lang="en-US" altLang="ko-KR" sz="800" dirty="0"/>
                  <a:t>: 5%</a:t>
                </a:r>
              </a:p>
              <a:p>
                <a:pPr algn="ctr"/>
                <a:r>
                  <a:rPr lang="ko-KR" altLang="en-US" sz="800" dirty="0"/>
                  <a:t>너구리 </a:t>
                </a:r>
                <a:r>
                  <a:rPr lang="en-US" altLang="ko-KR" sz="800" dirty="0"/>
                  <a:t>: 3%</a:t>
                </a: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C7FB7A44-079F-4D01-B153-4161FC10F69A}"/>
                  </a:ext>
                </a:extLst>
              </p:cNvPr>
              <p:cNvSpPr/>
              <p:nvPr/>
            </p:nvSpPr>
            <p:spPr>
              <a:xfrm>
                <a:off x="3941930" y="3753036"/>
                <a:ext cx="972108" cy="7920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Feature</a:t>
                </a:r>
                <a:endParaRPr lang="ko-KR" altLang="en-US" sz="800" dirty="0"/>
              </a:p>
            </p:txBody>
          </p:sp>
          <p:pic>
            <p:nvPicPr>
              <p:cNvPr id="20" name="그림 19" descr="&lt;strong&gt;고양이&lt;/strong&gt; 동물 국내 애완 · Pixabay의 무료 사진">
                <a:extLst>
                  <a:ext uri="{FF2B5EF4-FFF2-40B4-BE49-F238E27FC236}">
                    <a16:creationId xmlns:a16="http://schemas.microsoft.com/office/drawing/2014/main" id="{91645072-1B62-4B09-A64C-9D3231FC2B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6659" y="3690450"/>
                <a:ext cx="1223013" cy="917260"/>
              </a:xfrm>
              <a:prstGeom prst="rect">
                <a:avLst/>
              </a:prstGeom>
            </p:spPr>
          </p:pic>
        </p:grpSp>
        <p:sp>
          <p:nvSpPr>
            <p:cNvPr id="13" name="직사각형 12"/>
            <p:cNvSpPr/>
            <p:nvPr/>
          </p:nvSpPr>
          <p:spPr>
            <a:xfrm>
              <a:off x="2527102" y="2457153"/>
              <a:ext cx="3095674" cy="28110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83" y="1724375"/>
            <a:ext cx="7849672" cy="397123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082" y="5849869"/>
            <a:ext cx="8803414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86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957845" y="6656060"/>
            <a:ext cx="7228310" cy="0"/>
          </a:xfrm>
          <a:prstGeom prst="line">
            <a:avLst/>
          </a:prstGeom>
          <a:ln>
            <a:solidFill>
              <a:schemeClr val="bg1">
                <a:lumMod val="6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AC21323E-ACDF-4AA5-92C0-184DA0DEE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44" y="1831244"/>
            <a:ext cx="7961511" cy="4043483"/>
          </a:xfrm>
          <a:prstGeom prst="rect">
            <a:avLst/>
          </a:prstGeom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710D0B7-96E8-443C-8DE3-0B809B3A838F}"/>
              </a:ext>
            </a:extLst>
          </p:cNvPr>
          <p:cNvCxnSpPr>
            <a:cxnSpLocks/>
          </p:cNvCxnSpPr>
          <p:nvPr/>
        </p:nvCxnSpPr>
        <p:spPr>
          <a:xfrm>
            <a:off x="233082" y="1344706"/>
            <a:ext cx="3234018" cy="1494"/>
          </a:xfrm>
          <a:prstGeom prst="line">
            <a:avLst/>
          </a:prstGeom>
          <a:ln w="38100">
            <a:solidFill>
              <a:srgbClr val="EAB7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FC0D408-779B-42FE-891E-CB5C1FF10FF8}"/>
              </a:ext>
            </a:extLst>
          </p:cNvPr>
          <p:cNvSpPr txBox="1"/>
          <p:nvPr/>
        </p:nvSpPr>
        <p:spPr>
          <a:xfrm>
            <a:off x="355568" y="605891"/>
            <a:ext cx="4248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합성곱이란</a:t>
            </a:r>
            <a:r>
              <a:rPr lang="en-US" altLang="ko-KR" sz="3200" b="1" spc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?</a:t>
            </a:r>
            <a:endParaRPr lang="ko-KR" altLang="en-US" sz="3200" b="1" spc="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10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0619F4D-65A7-4FBB-8090-3EDB371FACD2}"/>
              </a:ext>
            </a:extLst>
          </p:cNvPr>
          <p:cNvCxnSpPr>
            <a:cxnSpLocks/>
          </p:cNvCxnSpPr>
          <p:nvPr/>
        </p:nvCxnSpPr>
        <p:spPr>
          <a:xfrm>
            <a:off x="248734" y="384254"/>
            <a:ext cx="3234018" cy="1494"/>
          </a:xfrm>
          <a:prstGeom prst="line">
            <a:avLst/>
          </a:prstGeom>
          <a:ln w="38100">
            <a:solidFill>
              <a:srgbClr val="EAB7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D36BC0B-2F9A-4468-9D3B-EF662494DDE0}"/>
              </a:ext>
            </a:extLst>
          </p:cNvPr>
          <p:cNvSpPr txBox="1"/>
          <p:nvPr/>
        </p:nvSpPr>
        <p:spPr>
          <a:xfrm>
            <a:off x="233082" y="286868"/>
            <a:ext cx="1138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endParaRPr lang="ko-KR" altLang="en-US" sz="60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0E72D2-0C2E-41AE-BE98-5BE68C4E2E16}"/>
              </a:ext>
            </a:extLst>
          </p:cNvPr>
          <p:cNvSpPr txBox="1"/>
          <p:nvPr/>
        </p:nvSpPr>
        <p:spPr>
          <a:xfrm>
            <a:off x="703083" y="420522"/>
            <a:ext cx="1676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CNN</a:t>
            </a:r>
            <a:endParaRPr lang="ko-KR" altLang="en-US" sz="16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498404" y="286868"/>
            <a:ext cx="5054351" cy="1413940"/>
            <a:chOff x="233082" y="1844824"/>
            <a:chExt cx="8515382" cy="4811236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957845" y="6656060"/>
              <a:ext cx="7228310" cy="0"/>
            </a:xfrm>
            <a:prstGeom prst="line">
              <a:avLst/>
            </a:prstGeom>
            <a:ln>
              <a:solidFill>
                <a:schemeClr val="bg1">
                  <a:lumMod val="6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791AFFD8-088B-4556-B498-1088F248DDDF}"/>
                </a:ext>
              </a:extLst>
            </p:cNvPr>
            <p:cNvGrpSpPr/>
            <p:nvPr/>
          </p:nvGrpSpPr>
          <p:grpSpPr>
            <a:xfrm>
              <a:off x="233082" y="1844824"/>
              <a:ext cx="8515382" cy="4095488"/>
              <a:chOff x="396659" y="2996952"/>
              <a:chExt cx="7343693" cy="2304256"/>
            </a:xfrm>
          </p:grpSpPr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35FFC1D9-65BC-4BC3-A048-15B3E17CBAE8}"/>
                  </a:ext>
                </a:extLst>
              </p:cNvPr>
              <p:cNvCxnSpPr>
                <a:endCxn id="18" idx="1"/>
              </p:cNvCxnSpPr>
              <p:nvPr/>
            </p:nvCxnSpPr>
            <p:spPr>
              <a:xfrm>
                <a:off x="1619672" y="4149080"/>
                <a:ext cx="5184576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27A84AD-A588-4F37-9156-1ED386D1967A}"/>
                  </a:ext>
                </a:extLst>
              </p:cNvPr>
              <p:cNvSpPr/>
              <p:nvPr/>
            </p:nvSpPr>
            <p:spPr>
              <a:xfrm>
                <a:off x="2195736" y="2996952"/>
                <a:ext cx="4032448" cy="2304256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CNN</a:t>
                </a:r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ko-KR" altLang="en-US" dirty="0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66899674-14CF-494F-B226-5EEFBE31ABCD}"/>
                  </a:ext>
                </a:extLst>
              </p:cNvPr>
              <p:cNvSpPr/>
              <p:nvPr/>
            </p:nvSpPr>
            <p:spPr>
              <a:xfrm>
                <a:off x="2555776" y="3573016"/>
                <a:ext cx="1152128" cy="11521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Convolutional Layer</a:t>
                </a:r>
                <a:endParaRPr lang="ko-KR" altLang="en-US" sz="800" dirty="0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D3D686C1-830B-43F1-8CB0-54DF5C1F96B6}"/>
                  </a:ext>
                </a:extLst>
              </p:cNvPr>
              <p:cNvSpPr/>
              <p:nvPr/>
            </p:nvSpPr>
            <p:spPr>
              <a:xfrm>
                <a:off x="5148064" y="3573016"/>
                <a:ext cx="792088" cy="11521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Neural</a:t>
                </a:r>
              </a:p>
              <a:p>
                <a:pPr algn="ctr"/>
                <a:r>
                  <a:rPr lang="en-US" altLang="ko-KR" sz="800" dirty="0"/>
                  <a:t>Network</a:t>
                </a: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AF0D011-9C47-4B27-9606-C8031DB8AA0B}"/>
                  </a:ext>
                </a:extLst>
              </p:cNvPr>
              <p:cNvSpPr/>
              <p:nvPr/>
            </p:nvSpPr>
            <p:spPr>
              <a:xfrm>
                <a:off x="6804248" y="3573016"/>
                <a:ext cx="936104" cy="11521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/>
                  <a:t>고양이 </a:t>
                </a:r>
                <a:r>
                  <a:rPr lang="en-US" altLang="ko-KR" sz="800" dirty="0"/>
                  <a:t>: 92%</a:t>
                </a:r>
              </a:p>
              <a:p>
                <a:pPr algn="ctr"/>
                <a:r>
                  <a:rPr lang="ko-KR" altLang="en-US" sz="800" dirty="0"/>
                  <a:t>강아지 </a:t>
                </a:r>
                <a:r>
                  <a:rPr lang="en-US" altLang="ko-KR" sz="800" dirty="0"/>
                  <a:t>: 5%</a:t>
                </a:r>
              </a:p>
              <a:p>
                <a:pPr algn="ctr"/>
                <a:r>
                  <a:rPr lang="ko-KR" altLang="en-US" sz="800" dirty="0"/>
                  <a:t>너구리 </a:t>
                </a:r>
                <a:r>
                  <a:rPr lang="en-US" altLang="ko-KR" sz="800" dirty="0"/>
                  <a:t>: 3%</a:t>
                </a: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C7FB7A44-079F-4D01-B153-4161FC10F69A}"/>
                  </a:ext>
                </a:extLst>
              </p:cNvPr>
              <p:cNvSpPr/>
              <p:nvPr/>
            </p:nvSpPr>
            <p:spPr>
              <a:xfrm>
                <a:off x="3941930" y="3753036"/>
                <a:ext cx="972108" cy="7920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Feature</a:t>
                </a:r>
                <a:endParaRPr lang="ko-KR" altLang="en-US" sz="800" dirty="0"/>
              </a:p>
            </p:txBody>
          </p:sp>
          <p:pic>
            <p:nvPicPr>
              <p:cNvPr id="20" name="그림 19" descr="&lt;strong&gt;고양이&lt;/strong&gt; 동물 국내 애완 · Pixabay의 무료 사진">
                <a:extLst>
                  <a:ext uri="{FF2B5EF4-FFF2-40B4-BE49-F238E27FC236}">
                    <a16:creationId xmlns:a16="http://schemas.microsoft.com/office/drawing/2014/main" id="{91645072-1B62-4B09-A64C-9D3231FC2B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6659" y="3690450"/>
                <a:ext cx="1223013" cy="917260"/>
              </a:xfrm>
              <a:prstGeom prst="rect">
                <a:avLst/>
              </a:prstGeom>
            </p:spPr>
          </p:pic>
        </p:grpSp>
        <p:sp>
          <p:nvSpPr>
            <p:cNvPr id="13" name="직사각형 12"/>
            <p:cNvSpPr/>
            <p:nvPr/>
          </p:nvSpPr>
          <p:spPr>
            <a:xfrm>
              <a:off x="2527102" y="2457153"/>
              <a:ext cx="3095674" cy="28110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415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957845" y="6656060"/>
            <a:ext cx="7228310" cy="0"/>
          </a:xfrm>
          <a:prstGeom prst="line">
            <a:avLst/>
          </a:prstGeom>
          <a:ln>
            <a:solidFill>
              <a:schemeClr val="bg1">
                <a:lumMod val="6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D241949E-6E7F-43DA-AA07-AA89A6DC9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7" y="1772520"/>
            <a:ext cx="6840760" cy="3771916"/>
          </a:xfrm>
          <a:prstGeom prst="rect">
            <a:avLst/>
          </a:prstGeom>
        </p:spPr>
      </p:pic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26846E5-5A82-4B01-B179-A34638817A06}"/>
              </a:ext>
            </a:extLst>
          </p:cNvPr>
          <p:cNvCxnSpPr>
            <a:cxnSpLocks/>
          </p:cNvCxnSpPr>
          <p:nvPr/>
        </p:nvCxnSpPr>
        <p:spPr>
          <a:xfrm>
            <a:off x="233082" y="1344706"/>
            <a:ext cx="3234018" cy="1494"/>
          </a:xfrm>
          <a:prstGeom prst="line">
            <a:avLst/>
          </a:prstGeom>
          <a:ln w="38100">
            <a:solidFill>
              <a:srgbClr val="EAB7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BD5018B-4865-4FC4-B2B7-DC45DCCE160D}"/>
              </a:ext>
            </a:extLst>
          </p:cNvPr>
          <p:cNvSpPr txBox="1"/>
          <p:nvPr/>
        </p:nvSpPr>
        <p:spPr>
          <a:xfrm>
            <a:off x="355568" y="605891"/>
            <a:ext cx="4248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인공신경망</a:t>
            </a:r>
            <a:r>
              <a:rPr lang="en-US" altLang="ko-KR" sz="3200" b="1" spc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?</a:t>
            </a:r>
            <a:endParaRPr lang="ko-KR" altLang="en-US" sz="3200" b="1" spc="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10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D8D8AB9-2FCD-4F7E-ADAB-2FFF357E0381}"/>
              </a:ext>
            </a:extLst>
          </p:cNvPr>
          <p:cNvCxnSpPr>
            <a:cxnSpLocks/>
          </p:cNvCxnSpPr>
          <p:nvPr/>
        </p:nvCxnSpPr>
        <p:spPr>
          <a:xfrm>
            <a:off x="248734" y="384254"/>
            <a:ext cx="3234018" cy="1494"/>
          </a:xfrm>
          <a:prstGeom prst="line">
            <a:avLst/>
          </a:prstGeom>
          <a:ln w="38100">
            <a:solidFill>
              <a:srgbClr val="EAB7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B4EDC20-2D92-4813-9EAE-64800D4DAC42}"/>
              </a:ext>
            </a:extLst>
          </p:cNvPr>
          <p:cNvSpPr txBox="1"/>
          <p:nvPr/>
        </p:nvSpPr>
        <p:spPr>
          <a:xfrm>
            <a:off x="233082" y="286868"/>
            <a:ext cx="1138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endParaRPr lang="ko-KR" altLang="en-US" sz="60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BA1EA4-9E1D-44C0-9FA4-179832055F17}"/>
              </a:ext>
            </a:extLst>
          </p:cNvPr>
          <p:cNvSpPr txBox="1"/>
          <p:nvPr/>
        </p:nvSpPr>
        <p:spPr>
          <a:xfrm>
            <a:off x="703083" y="420522"/>
            <a:ext cx="1676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CNN</a:t>
            </a:r>
            <a:endParaRPr lang="ko-KR" altLang="en-US" sz="16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498404" y="286868"/>
            <a:ext cx="5466083" cy="1485652"/>
            <a:chOff x="233082" y="1844824"/>
            <a:chExt cx="8515382" cy="4811236"/>
          </a:xfrm>
        </p:grpSpPr>
        <p:cxnSp>
          <p:nvCxnSpPr>
            <p:cNvPr id="22" name="직선 연결선 21"/>
            <p:cNvCxnSpPr/>
            <p:nvPr/>
          </p:nvCxnSpPr>
          <p:spPr>
            <a:xfrm>
              <a:off x="957845" y="6656060"/>
              <a:ext cx="7228310" cy="0"/>
            </a:xfrm>
            <a:prstGeom prst="line">
              <a:avLst/>
            </a:prstGeom>
            <a:ln>
              <a:solidFill>
                <a:schemeClr val="bg1">
                  <a:lumMod val="6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91AFFD8-088B-4556-B498-1088F248DDDF}"/>
                </a:ext>
              </a:extLst>
            </p:cNvPr>
            <p:cNvGrpSpPr/>
            <p:nvPr/>
          </p:nvGrpSpPr>
          <p:grpSpPr>
            <a:xfrm>
              <a:off x="233082" y="1844824"/>
              <a:ext cx="8515382" cy="4095488"/>
              <a:chOff x="396659" y="2996952"/>
              <a:chExt cx="7343693" cy="2304256"/>
            </a:xfrm>
          </p:grpSpPr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35FFC1D9-65BC-4BC3-A048-15B3E17CBAE8}"/>
                  </a:ext>
                </a:extLst>
              </p:cNvPr>
              <p:cNvCxnSpPr>
                <a:endCxn id="29" idx="1"/>
              </p:cNvCxnSpPr>
              <p:nvPr/>
            </p:nvCxnSpPr>
            <p:spPr>
              <a:xfrm>
                <a:off x="1619672" y="4149080"/>
                <a:ext cx="5184576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927A84AD-A588-4F37-9156-1ED386D1967A}"/>
                  </a:ext>
                </a:extLst>
              </p:cNvPr>
              <p:cNvSpPr/>
              <p:nvPr/>
            </p:nvSpPr>
            <p:spPr>
              <a:xfrm>
                <a:off x="2195736" y="2996952"/>
                <a:ext cx="4032448" cy="2304256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CNN</a:t>
                </a:r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ko-KR" altLang="en-US" dirty="0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66899674-14CF-494F-B226-5EEFBE31ABCD}"/>
                  </a:ext>
                </a:extLst>
              </p:cNvPr>
              <p:cNvSpPr/>
              <p:nvPr/>
            </p:nvSpPr>
            <p:spPr>
              <a:xfrm>
                <a:off x="2555776" y="3573016"/>
                <a:ext cx="1152128" cy="11521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Convolutional Layer</a:t>
                </a:r>
                <a:endParaRPr lang="ko-KR" altLang="en-US" sz="800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D3D686C1-830B-43F1-8CB0-54DF5C1F96B6}"/>
                  </a:ext>
                </a:extLst>
              </p:cNvPr>
              <p:cNvSpPr/>
              <p:nvPr/>
            </p:nvSpPr>
            <p:spPr>
              <a:xfrm>
                <a:off x="5148064" y="3573016"/>
                <a:ext cx="792088" cy="11521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Neural</a:t>
                </a:r>
              </a:p>
              <a:p>
                <a:pPr algn="ctr"/>
                <a:r>
                  <a:rPr lang="en-US" altLang="ko-KR" sz="800" dirty="0"/>
                  <a:t>Network</a:t>
                </a: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BAF0D011-9C47-4B27-9606-C8031DB8AA0B}"/>
                  </a:ext>
                </a:extLst>
              </p:cNvPr>
              <p:cNvSpPr/>
              <p:nvPr/>
            </p:nvSpPr>
            <p:spPr>
              <a:xfrm>
                <a:off x="6804248" y="3573016"/>
                <a:ext cx="936104" cy="11521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/>
                  <a:t>고양이 </a:t>
                </a:r>
                <a:r>
                  <a:rPr lang="en-US" altLang="ko-KR" sz="800" dirty="0"/>
                  <a:t>: 92%</a:t>
                </a:r>
              </a:p>
              <a:p>
                <a:pPr algn="ctr"/>
                <a:r>
                  <a:rPr lang="ko-KR" altLang="en-US" sz="800" dirty="0"/>
                  <a:t>강아지 </a:t>
                </a:r>
                <a:r>
                  <a:rPr lang="en-US" altLang="ko-KR" sz="800" dirty="0"/>
                  <a:t>: 5%</a:t>
                </a:r>
              </a:p>
              <a:p>
                <a:pPr algn="ctr"/>
                <a:r>
                  <a:rPr lang="ko-KR" altLang="en-US" sz="800" dirty="0"/>
                  <a:t>너구리 </a:t>
                </a:r>
                <a:r>
                  <a:rPr lang="en-US" altLang="ko-KR" sz="800" dirty="0"/>
                  <a:t>: 3%</a:t>
                </a: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C7FB7A44-079F-4D01-B153-4161FC10F69A}"/>
                  </a:ext>
                </a:extLst>
              </p:cNvPr>
              <p:cNvSpPr/>
              <p:nvPr/>
            </p:nvSpPr>
            <p:spPr>
              <a:xfrm>
                <a:off x="3941930" y="3753036"/>
                <a:ext cx="972108" cy="7920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Feature</a:t>
                </a:r>
                <a:endParaRPr lang="ko-KR" altLang="en-US" sz="800" dirty="0"/>
              </a:p>
            </p:txBody>
          </p:sp>
          <p:pic>
            <p:nvPicPr>
              <p:cNvPr id="31" name="그림 30" descr="&lt;strong&gt;고양이&lt;/strong&gt; 동물 국내 애완 · Pixabay의 무료 사진">
                <a:extLst>
                  <a:ext uri="{FF2B5EF4-FFF2-40B4-BE49-F238E27FC236}">
                    <a16:creationId xmlns:a16="http://schemas.microsoft.com/office/drawing/2014/main" id="{91645072-1B62-4B09-A64C-9D3231FC2B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6659" y="3690450"/>
                <a:ext cx="1223013" cy="917260"/>
              </a:xfrm>
              <a:prstGeom prst="rect">
                <a:avLst/>
              </a:prstGeom>
            </p:spPr>
          </p:pic>
        </p:grpSp>
        <p:sp>
          <p:nvSpPr>
            <p:cNvPr id="24" name="직사각형 23"/>
            <p:cNvSpPr/>
            <p:nvPr/>
          </p:nvSpPr>
          <p:spPr>
            <a:xfrm>
              <a:off x="5520514" y="2459501"/>
              <a:ext cx="1474515" cy="28111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933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1921</TotalTime>
  <Words>573</Words>
  <Application>Microsoft Office PowerPoint</Application>
  <PresentationFormat>화면 슬라이드 쇼(4:3)</PresentationFormat>
  <Paragraphs>233</Paragraphs>
  <Slides>18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HY견고딕</vt:lpstr>
      <vt:lpstr>HY얕은샘물M</vt:lpstr>
      <vt:lpstr>나눔고딕</vt:lpstr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Yang</dc:creator>
  <cp:lastModifiedBy>이 준범</cp:lastModifiedBy>
  <cp:revision>44</cp:revision>
  <dcterms:created xsi:type="dcterms:W3CDTF">2017-12-12T14:27:03Z</dcterms:created>
  <dcterms:modified xsi:type="dcterms:W3CDTF">2018-11-20T09:52:08Z</dcterms:modified>
</cp:coreProperties>
</file>