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1" r:id="rId18"/>
    <p:sldId id="282" r:id="rId19"/>
    <p:sldId id="283" r:id="rId20"/>
    <p:sldId id="279" r:id="rId21"/>
    <p:sldId id="263" r:id="rId22"/>
    <p:sldId id="264" r:id="rId23"/>
    <p:sldId id="280" r:id="rId24"/>
    <p:sldId id="265" r:id="rId25"/>
    <p:sldId id="266" r:id="rId26"/>
    <p:sldId id="269" r:id="rId27"/>
    <p:sldId id="271" r:id="rId28"/>
    <p:sldId id="270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86410" autoAdjust="0"/>
  </p:normalViewPr>
  <p:slideViewPr>
    <p:cSldViewPr>
      <p:cViewPr>
        <p:scale>
          <a:sx n="100" d="100"/>
          <a:sy n="100" d="100"/>
        </p:scale>
        <p:origin x="2142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0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591D9-C5E4-4F46-9217-96BC3C7A15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3E8BD-090E-4145-B8CC-2A36BBA63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2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0" y="1916832"/>
            <a:ext cx="4788024" cy="5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등호 6"/>
          <p:cNvSpPr/>
          <p:nvPr userDrawn="1"/>
        </p:nvSpPr>
        <p:spPr>
          <a:xfrm>
            <a:off x="-1548680" y="2420888"/>
            <a:ext cx="11675377" cy="432048"/>
          </a:xfrm>
          <a:prstGeom prst="mathEqua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869" y="6381328"/>
            <a:ext cx="64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Berlin Sans FB Demi" panose="020E0802020502020306" pitchFamily="34" charset="0"/>
              </a:rPr>
              <a:t>NSL</a:t>
            </a:r>
            <a:endParaRPr lang="ko-KR" altLang="en-US" sz="2000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323529" y="44624"/>
            <a:ext cx="8749638" cy="5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>
          <a:xfrm>
            <a:off x="107504" y="1028598"/>
            <a:ext cx="8906924" cy="5270726"/>
          </a:xfrm>
        </p:spPr>
        <p:txBody>
          <a:bodyPr>
            <a:normAutofit/>
          </a:bodyPr>
          <a:lstStyle>
            <a:lvl1pPr marL="271463" indent="-271463">
              <a:buClr>
                <a:srgbClr val="FF00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742950" indent="-285750">
              <a:buClr>
                <a:srgbClr val="9933FF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tabLst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606" y="782412"/>
            <a:ext cx="9138393" cy="608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 userDrawn="1"/>
        </p:nvSpPr>
        <p:spPr>
          <a:xfrm>
            <a:off x="9202" y="6535256"/>
            <a:ext cx="8468668" cy="62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8477869" y="6381328"/>
            <a:ext cx="64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latin typeface="Berlin Sans FB Demi" panose="020E0802020502020306" pitchFamily="34" charset="0"/>
              </a:rPr>
              <a:t>NSL</a:t>
            </a:r>
            <a:endParaRPr lang="ko-KR" altLang="en-US" sz="2000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73B12-F415-4C3D-9766-11DF1408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C021C8-A2DE-4A7C-A3B7-885417DB9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E7AAF-5BA7-44CF-8BE6-C7FE76DB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8AB4-A0D3-4F91-993C-5AB74E8275D0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37839-2775-4276-8794-8F44D647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C94E7-F03C-46F7-A097-23AD7FCB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FFAF-70AD-4C29-9EDF-0C33C2EC7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8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0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A1F8135-515F-44C2-A0F9-CD774D5C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Convolution </a:t>
            </a:r>
            <a:endParaRPr lang="ko-KR" altLang="en-US" sz="24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152667-569F-4094-B6A5-167EEB098F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0" y="2035419"/>
          <a:ext cx="2505808" cy="153028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13226">
                  <a:extLst>
                    <a:ext uri="{9D8B030D-6E8A-4147-A177-3AD203B41FA5}">
                      <a16:colId xmlns:a16="http://schemas.microsoft.com/office/drawing/2014/main" val="8099788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2800401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52320252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1875681699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855416720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587603951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43568915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3797745231"/>
                    </a:ext>
                  </a:extLst>
                </a:gridCol>
              </a:tblGrid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7427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9093630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0963046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6274705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12840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19372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D08A052-B326-424B-8E8F-B3FC32868522}"/>
              </a:ext>
            </a:extLst>
          </p:cNvPr>
          <p:cNvSpPr txBox="1"/>
          <p:nvPr/>
        </p:nvSpPr>
        <p:spPr>
          <a:xfrm>
            <a:off x="5389685" y="1753518"/>
            <a:ext cx="73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in_layer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822750-798A-4207-A9B6-6FB2F82476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470" y="2311399"/>
          <a:ext cx="3540372" cy="83439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95031">
                  <a:extLst>
                    <a:ext uri="{9D8B030D-6E8A-4147-A177-3AD203B41FA5}">
                      <a16:colId xmlns:a16="http://schemas.microsoft.com/office/drawing/2014/main" val="2376656257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3607132398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2590075142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1308744632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1495667415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3111221083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370523933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781059538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2155200165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3621244636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545530502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30729963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8063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3844529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480109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D1D542-DFCB-4671-8FE7-38D57EA54240}"/>
              </a:ext>
            </a:extLst>
          </p:cNvPr>
          <p:cNvSpPr txBox="1"/>
          <p:nvPr/>
        </p:nvSpPr>
        <p:spPr>
          <a:xfrm>
            <a:off x="4135138" y="2590094"/>
            <a:ext cx="4283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+=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45E4E6F-B08D-47BC-8ACB-F4FE9C3303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64358" y="2459060"/>
          <a:ext cx="1210408" cy="7086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602">
                  <a:extLst>
                    <a:ext uri="{9D8B030D-6E8A-4147-A177-3AD203B41FA5}">
                      <a16:colId xmlns:a16="http://schemas.microsoft.com/office/drawing/2014/main" val="1040022200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2362178195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953888706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13706278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715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2207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321168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846450A-2074-4658-9919-A41BD9E20EA6}"/>
              </a:ext>
            </a:extLst>
          </p:cNvPr>
          <p:cNvSpPr txBox="1"/>
          <p:nvPr/>
        </p:nvSpPr>
        <p:spPr>
          <a:xfrm>
            <a:off x="7682369" y="2068165"/>
            <a:ext cx="6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weight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617A3A-66FA-4781-B1C0-37749FA65098}"/>
              </a:ext>
            </a:extLst>
          </p:cNvPr>
          <p:cNvSpPr txBox="1"/>
          <p:nvPr/>
        </p:nvSpPr>
        <p:spPr>
          <a:xfrm>
            <a:off x="7136033" y="2667132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X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2FE72-1789-47EF-ABCB-3FC4BC526E95}"/>
              </a:ext>
            </a:extLst>
          </p:cNvPr>
          <p:cNvSpPr txBox="1"/>
          <p:nvPr/>
        </p:nvSpPr>
        <p:spPr>
          <a:xfrm>
            <a:off x="4572000" y="4485042"/>
            <a:ext cx="189474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350" dirty="0" err="1"/>
              <a:t>in_layer</a:t>
            </a:r>
            <a:r>
              <a:rPr lang="en-US" altLang="ko-KR" sz="1350" dirty="0"/>
              <a:t>[0] * weight[0]</a:t>
            </a:r>
          </a:p>
          <a:p>
            <a:r>
              <a:rPr lang="en-US" altLang="ko-KR" sz="1350" dirty="0" err="1"/>
              <a:t>in_layer</a:t>
            </a:r>
            <a:r>
              <a:rPr lang="en-US" altLang="ko-KR" sz="1350" dirty="0"/>
              <a:t>[8] * weight[2]</a:t>
            </a:r>
          </a:p>
          <a:p>
            <a:r>
              <a:rPr lang="en-US" altLang="ko-KR" sz="1350" dirty="0" err="1"/>
              <a:t>in_layer</a:t>
            </a:r>
            <a:r>
              <a:rPr lang="en-US" altLang="ko-KR" sz="1350" dirty="0"/>
              <a:t>[1] * weight[1]</a:t>
            </a:r>
          </a:p>
          <a:p>
            <a:r>
              <a:rPr lang="en-US" altLang="ko-KR" sz="1350" dirty="0" err="1"/>
              <a:t>in_layer</a:t>
            </a:r>
            <a:r>
              <a:rPr lang="en-US" altLang="ko-KR" sz="1350" dirty="0"/>
              <a:t>[9] * weight[3]</a:t>
            </a:r>
            <a:endParaRPr lang="ko-KR" altLang="en-US" sz="135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029B4F5-6219-45A8-8610-E92BAA7E5C75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4349300" y="2890177"/>
            <a:ext cx="222701" cy="2056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2826D56-12C7-4DBF-B77E-11C54E735E55}"/>
              </a:ext>
            </a:extLst>
          </p:cNvPr>
          <p:cNvGrpSpPr/>
          <p:nvPr/>
        </p:nvGrpSpPr>
        <p:grpSpPr>
          <a:xfrm>
            <a:off x="668216" y="1831964"/>
            <a:ext cx="3681084" cy="758130"/>
            <a:chOff x="890954" y="1299618"/>
            <a:chExt cx="4908112" cy="1010840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9E2149E-BA39-4341-829B-5AC41F05A671}"/>
                </a:ext>
              </a:extLst>
            </p:cNvPr>
            <p:cNvCxnSpPr>
              <a:stCxn id="7" idx="0"/>
            </p:cNvCxnSpPr>
            <p:nvPr/>
          </p:nvCxnSpPr>
          <p:spPr>
            <a:xfrm rot="16200000" flipV="1">
              <a:off x="2845453" y="-643155"/>
              <a:ext cx="1010838" cy="4896388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8652E2D-85B6-4932-ACB6-F7D014EB32C0}"/>
                </a:ext>
              </a:extLst>
            </p:cNvPr>
            <p:cNvCxnSpPr>
              <a:cxnSpLocks/>
            </p:cNvCxnSpPr>
            <p:nvPr/>
          </p:nvCxnSpPr>
          <p:spPr>
            <a:xfrm>
              <a:off x="890954" y="1299618"/>
              <a:ext cx="1" cy="639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B24A6F5F-66B9-4387-A592-E5202E026BF0}"/>
              </a:ext>
            </a:extLst>
          </p:cNvPr>
          <p:cNvSpPr/>
          <p:nvPr/>
        </p:nvSpPr>
        <p:spPr>
          <a:xfrm rot="8033044">
            <a:off x="6676435" y="3980749"/>
            <a:ext cx="573506" cy="2769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8B15120-DF54-47CF-9552-D59B4A4873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12" y="2311399"/>
          <a:ext cx="471851" cy="845820"/>
        </p:xfrm>
        <a:graphic>
          <a:graphicData uri="http://schemas.openxmlformats.org/drawingml/2006/table">
            <a:tbl>
              <a:tblPr bandRow="1">
                <a:tableStyleId>{37CE84F3-28C3-443E-9E96-99CF82512B78}</a:tableStyleId>
              </a:tblPr>
              <a:tblGrid>
                <a:gridCol w="471851">
                  <a:extLst>
                    <a:ext uri="{9D8B030D-6E8A-4147-A177-3AD203B41FA5}">
                      <a16:colId xmlns:a16="http://schemas.microsoft.com/office/drawing/2014/main" val="93092172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fm1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0128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fm2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904124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fm3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5907558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41E400B-B2ED-402C-BFDE-CCABCC92BC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3334" y="3901130"/>
          <a:ext cx="1388876" cy="8458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47219">
                  <a:extLst>
                    <a:ext uri="{9D8B030D-6E8A-4147-A177-3AD203B41FA5}">
                      <a16:colId xmlns:a16="http://schemas.microsoft.com/office/drawing/2014/main" val="3349530132"/>
                    </a:ext>
                  </a:extLst>
                </a:gridCol>
                <a:gridCol w="347219">
                  <a:extLst>
                    <a:ext uri="{9D8B030D-6E8A-4147-A177-3AD203B41FA5}">
                      <a16:colId xmlns:a16="http://schemas.microsoft.com/office/drawing/2014/main" val="3955904401"/>
                    </a:ext>
                  </a:extLst>
                </a:gridCol>
                <a:gridCol w="347219">
                  <a:extLst>
                    <a:ext uri="{9D8B030D-6E8A-4147-A177-3AD203B41FA5}">
                      <a16:colId xmlns:a16="http://schemas.microsoft.com/office/drawing/2014/main" val="1570521386"/>
                    </a:ext>
                  </a:extLst>
                </a:gridCol>
                <a:gridCol w="347219">
                  <a:extLst>
                    <a:ext uri="{9D8B030D-6E8A-4147-A177-3AD203B41FA5}">
                      <a16:colId xmlns:a16="http://schemas.microsoft.com/office/drawing/2014/main" val="34465304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102349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9943395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3225886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98D465E-7345-476A-9CEE-B15A98FD0732}"/>
              </a:ext>
            </a:extLst>
          </p:cNvPr>
          <p:cNvSpPr txBox="1"/>
          <p:nvPr/>
        </p:nvSpPr>
        <p:spPr>
          <a:xfrm>
            <a:off x="967039" y="3565698"/>
            <a:ext cx="4860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fm1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A1F8135-515F-44C2-A0F9-CD774D5C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Convolution 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8F892-0C14-4199-90BF-498A2B863614}"/>
              </a:ext>
            </a:extLst>
          </p:cNvPr>
          <p:cNvSpPr txBox="1"/>
          <p:nvPr/>
        </p:nvSpPr>
        <p:spPr>
          <a:xfrm>
            <a:off x="729761" y="2035419"/>
            <a:ext cx="2291012" cy="300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350" dirty="0"/>
              <a:t>r=0 , n=0 , </a:t>
            </a:r>
            <a:r>
              <a:rPr lang="en-US" altLang="ko-KR" sz="1350" dirty="0">
                <a:solidFill>
                  <a:srgbClr val="FF0000"/>
                </a:solidFill>
              </a:rPr>
              <a:t>m=1</a:t>
            </a:r>
            <a:r>
              <a:rPr lang="en-US" altLang="ko-KR" sz="1350" dirty="0"/>
              <a:t> , </a:t>
            </a:r>
            <a:r>
              <a:rPr lang="en-US" altLang="ko-KR" sz="1350" dirty="0">
                <a:solidFill>
                  <a:schemeClr val="bg1"/>
                </a:solidFill>
              </a:rPr>
              <a:t>l=0</a:t>
            </a:r>
            <a:r>
              <a:rPr lang="en-US" altLang="ko-KR" sz="1350" dirty="0"/>
              <a:t>, k=0</a:t>
            </a:r>
            <a:endParaRPr lang="ko-KR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A8E15-CB22-45B8-B4E4-AE4C989B7551}"/>
              </a:ext>
            </a:extLst>
          </p:cNvPr>
          <p:cNvSpPr txBox="1"/>
          <p:nvPr/>
        </p:nvSpPr>
        <p:spPr>
          <a:xfrm>
            <a:off x="729761" y="2523433"/>
            <a:ext cx="30056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y [ 4 ] = += </a:t>
            </a:r>
            <a:r>
              <a:rPr lang="en-US" altLang="ko-KR" sz="1350" dirty="0" err="1">
                <a:solidFill>
                  <a:schemeClr val="bg1"/>
                </a:solidFill>
              </a:rPr>
              <a:t>in_layer</a:t>
            </a:r>
            <a:r>
              <a:rPr lang="en-US" altLang="ko-KR" sz="1350" dirty="0">
                <a:solidFill>
                  <a:schemeClr val="bg1"/>
                </a:solidFill>
              </a:rPr>
              <a:t>[16] * weight[0]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152667-569F-4094-B6A5-167EEB098F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0" y="2035419"/>
          <a:ext cx="2505808" cy="153028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13226">
                  <a:extLst>
                    <a:ext uri="{9D8B030D-6E8A-4147-A177-3AD203B41FA5}">
                      <a16:colId xmlns:a16="http://schemas.microsoft.com/office/drawing/2014/main" val="8099788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2800401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52320252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1875681699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855416720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587603951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43568915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3797745231"/>
                    </a:ext>
                  </a:extLst>
                </a:gridCol>
              </a:tblGrid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7427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9093630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0963046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6274705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12840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19372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CA4B598-60AB-400C-B9AF-73DDEFCFFCC1}"/>
              </a:ext>
            </a:extLst>
          </p:cNvPr>
          <p:cNvSpPr txBox="1"/>
          <p:nvPr/>
        </p:nvSpPr>
        <p:spPr>
          <a:xfrm>
            <a:off x="729761" y="3404923"/>
            <a:ext cx="2291012" cy="300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350" dirty="0"/>
              <a:t>r=0 , n=0 , </a:t>
            </a:r>
            <a:r>
              <a:rPr lang="en-US" altLang="ko-KR" sz="1350" dirty="0">
                <a:solidFill>
                  <a:srgbClr val="FF0000"/>
                </a:solidFill>
              </a:rPr>
              <a:t>m=1</a:t>
            </a:r>
            <a:r>
              <a:rPr lang="en-US" altLang="ko-KR" sz="1350" dirty="0"/>
              <a:t> </a:t>
            </a:r>
            <a:r>
              <a:rPr lang="en-US" altLang="ko-KR" sz="1350" dirty="0">
                <a:solidFill>
                  <a:schemeClr val="bg1"/>
                </a:solidFill>
              </a:rPr>
              <a:t>,</a:t>
            </a:r>
            <a:r>
              <a:rPr lang="en-US" altLang="ko-KR" sz="1350" dirty="0">
                <a:solidFill>
                  <a:srgbClr val="FF0000"/>
                </a:solidFill>
              </a:rPr>
              <a:t> </a:t>
            </a:r>
            <a:r>
              <a:rPr lang="en-US" altLang="ko-KR" sz="1350" dirty="0">
                <a:solidFill>
                  <a:schemeClr val="bg1"/>
                </a:solidFill>
              </a:rPr>
              <a:t>l=0</a:t>
            </a:r>
            <a:r>
              <a:rPr lang="en-US" altLang="ko-KR" sz="1350" dirty="0"/>
              <a:t>, </a:t>
            </a:r>
            <a:r>
              <a:rPr lang="en-US" altLang="ko-KR" sz="1350" dirty="0">
                <a:solidFill>
                  <a:srgbClr val="FF0000"/>
                </a:solidFill>
              </a:rPr>
              <a:t>k=1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DA238-6925-44C1-995A-5D7B42EF4D9B}"/>
              </a:ext>
            </a:extLst>
          </p:cNvPr>
          <p:cNvSpPr txBox="1"/>
          <p:nvPr/>
        </p:nvSpPr>
        <p:spPr>
          <a:xfrm>
            <a:off x="729761" y="3892936"/>
            <a:ext cx="30056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y [ 4 ] = += </a:t>
            </a:r>
            <a:r>
              <a:rPr lang="en-US" altLang="ko-KR" sz="1350" dirty="0" err="1">
                <a:solidFill>
                  <a:schemeClr val="bg1"/>
                </a:solidFill>
              </a:rPr>
              <a:t>in_layer</a:t>
            </a:r>
            <a:r>
              <a:rPr lang="en-US" altLang="ko-KR" sz="1350" dirty="0">
                <a:solidFill>
                  <a:schemeClr val="bg1"/>
                </a:solidFill>
              </a:rPr>
              <a:t>[24] * weight[2]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8A052-B326-424B-8E8F-B3FC32868522}"/>
              </a:ext>
            </a:extLst>
          </p:cNvPr>
          <p:cNvSpPr txBox="1"/>
          <p:nvPr/>
        </p:nvSpPr>
        <p:spPr>
          <a:xfrm>
            <a:off x="5389685" y="1753518"/>
            <a:ext cx="73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in_layer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17B8B48-DA6B-42C4-B215-EC8ABAF98C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84044" y="3984725"/>
          <a:ext cx="2505808" cy="153028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13226">
                  <a:extLst>
                    <a:ext uri="{9D8B030D-6E8A-4147-A177-3AD203B41FA5}">
                      <a16:colId xmlns:a16="http://schemas.microsoft.com/office/drawing/2014/main" val="8099788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2800401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52320252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1875681699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855416720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587603951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43568915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3797745231"/>
                    </a:ext>
                  </a:extLst>
                </a:gridCol>
              </a:tblGrid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7427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9093630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0963046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6274705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12840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19372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3970FB6-9A4C-428C-ACE7-CC6D4BADD7CD}"/>
              </a:ext>
            </a:extLst>
          </p:cNvPr>
          <p:cNvSpPr txBox="1"/>
          <p:nvPr/>
        </p:nvSpPr>
        <p:spPr>
          <a:xfrm>
            <a:off x="5401729" y="3702824"/>
            <a:ext cx="73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in_layer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4D5835-E2A7-4886-BC37-7328DCE17862}"/>
              </a:ext>
            </a:extLst>
          </p:cNvPr>
          <p:cNvGrpSpPr/>
          <p:nvPr/>
        </p:nvGrpSpPr>
        <p:grpSpPr>
          <a:xfrm>
            <a:off x="729761" y="1497205"/>
            <a:ext cx="6611816" cy="212902"/>
            <a:chOff x="973014" y="853273"/>
            <a:chExt cx="8815755" cy="28386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FDCB10-82C9-4445-9AC2-45A5F9BB030E}"/>
                </a:ext>
              </a:extLst>
            </p:cNvPr>
            <p:cNvGrpSpPr/>
            <p:nvPr/>
          </p:nvGrpSpPr>
          <p:grpSpPr>
            <a:xfrm>
              <a:off x="973014" y="853273"/>
              <a:ext cx="8815755" cy="283869"/>
              <a:chOff x="973014" y="853273"/>
              <a:chExt cx="8815755" cy="28386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184504E-08E3-4E7E-94CE-E7D006DDCCF7}"/>
                  </a:ext>
                </a:extLst>
              </p:cNvPr>
              <p:cNvGrpSpPr/>
              <p:nvPr/>
            </p:nvGrpSpPr>
            <p:grpSpPr>
              <a:xfrm>
                <a:off x="973014" y="853273"/>
                <a:ext cx="8815755" cy="283869"/>
                <a:chOff x="2696307" y="2819918"/>
                <a:chExt cx="7819293" cy="192804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818D97B6-0FE2-41EB-AA5E-02FF344B97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96307" y="2819918"/>
                  <a:ext cx="7819293" cy="192804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D0B7112E-451A-4980-AF8C-7FC341020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327" t="27144" r="76077" b="65086"/>
                <a:stretch/>
              </p:blipFill>
              <p:spPr>
                <a:xfrm>
                  <a:off x="10314983" y="2827879"/>
                  <a:ext cx="127054" cy="160738"/>
                </a:xfrm>
                <a:prstGeom prst="rect">
                  <a:avLst/>
                </a:prstGeom>
              </p:spPr>
            </p:pic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A0B0998-5479-4D94-89E0-4ACEB96AAE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688" t="36451" r="71716" b="55991"/>
              <a:stretch/>
            </p:blipFill>
            <p:spPr>
              <a:xfrm>
                <a:off x="8944708" y="872892"/>
                <a:ext cx="185868" cy="228760"/>
              </a:xfrm>
              <a:prstGeom prst="rect">
                <a:avLst/>
              </a:prstGeom>
            </p:spPr>
          </p:pic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02556F7-678C-4853-9C46-FBE1071DCA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327" t="27144" r="76077" b="65086"/>
            <a:stretch/>
          </p:blipFill>
          <p:spPr>
            <a:xfrm>
              <a:off x="7059060" y="853292"/>
              <a:ext cx="143245" cy="236658"/>
            </a:xfrm>
            <a:prstGeom prst="rect">
              <a:avLst/>
            </a:prstGeom>
          </p:spPr>
        </p:pic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6F413B6-6C04-4FB9-987A-238EF320E0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73150" y="4402160"/>
          <a:ext cx="1210408" cy="7086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602">
                  <a:extLst>
                    <a:ext uri="{9D8B030D-6E8A-4147-A177-3AD203B41FA5}">
                      <a16:colId xmlns:a16="http://schemas.microsoft.com/office/drawing/2014/main" val="1040022200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2362178195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953888706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13706278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20715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2207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321168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9205B9C-12A4-47ED-9B19-3EFCFE2A3624}"/>
              </a:ext>
            </a:extLst>
          </p:cNvPr>
          <p:cNvSpPr txBox="1"/>
          <p:nvPr/>
        </p:nvSpPr>
        <p:spPr>
          <a:xfrm>
            <a:off x="7691161" y="4011265"/>
            <a:ext cx="6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weight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6F267-E948-495C-8FDB-54A0623CC6EA}"/>
              </a:ext>
            </a:extLst>
          </p:cNvPr>
          <p:cNvSpPr txBox="1"/>
          <p:nvPr/>
        </p:nvSpPr>
        <p:spPr>
          <a:xfrm>
            <a:off x="7691162" y="2068980"/>
            <a:ext cx="6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weight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90B5795-C5BA-4449-BA08-9336099D50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49062" y="2459874"/>
          <a:ext cx="1210408" cy="7086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602">
                  <a:extLst>
                    <a:ext uri="{9D8B030D-6E8A-4147-A177-3AD203B41FA5}">
                      <a16:colId xmlns:a16="http://schemas.microsoft.com/office/drawing/2014/main" val="1040022200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2362178195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953888706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13706278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20715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2207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321168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2FEB04B-D868-435A-8431-A72B7A19CA1B}"/>
              </a:ext>
            </a:extLst>
          </p:cNvPr>
          <p:cNvSpPr txBox="1"/>
          <p:nvPr/>
        </p:nvSpPr>
        <p:spPr>
          <a:xfrm>
            <a:off x="7144826" y="2675924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X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DDF4B9-912F-4DAA-AB01-977F27230998}"/>
              </a:ext>
            </a:extLst>
          </p:cNvPr>
          <p:cNvSpPr txBox="1"/>
          <p:nvPr/>
        </p:nvSpPr>
        <p:spPr>
          <a:xfrm>
            <a:off x="7144826" y="4610232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X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A1F8135-515F-44C2-A0F9-CD774D5C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Convolution 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8F892-0C14-4199-90BF-498A2B863614}"/>
              </a:ext>
            </a:extLst>
          </p:cNvPr>
          <p:cNvSpPr txBox="1"/>
          <p:nvPr/>
        </p:nvSpPr>
        <p:spPr>
          <a:xfrm>
            <a:off x="729761" y="2035419"/>
            <a:ext cx="2291012" cy="300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350" dirty="0"/>
              <a:t>r=0 , n=0 , </a:t>
            </a:r>
            <a:r>
              <a:rPr lang="en-US" altLang="ko-KR" sz="1350" dirty="0">
                <a:solidFill>
                  <a:srgbClr val="FF0000"/>
                </a:solidFill>
              </a:rPr>
              <a:t>m=1 ,</a:t>
            </a:r>
            <a:r>
              <a:rPr lang="en-US" altLang="ko-KR" sz="1350" dirty="0"/>
              <a:t> </a:t>
            </a:r>
            <a:r>
              <a:rPr lang="en-US" altLang="ko-KR" sz="1350" dirty="0">
                <a:solidFill>
                  <a:srgbClr val="FF0000"/>
                </a:solidFill>
              </a:rPr>
              <a:t>l=1</a:t>
            </a:r>
            <a:r>
              <a:rPr lang="en-US" altLang="ko-KR" sz="1350" dirty="0"/>
              <a:t>, k=0</a:t>
            </a:r>
            <a:endParaRPr lang="ko-KR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A8E15-CB22-45B8-B4E4-AE4C989B7551}"/>
              </a:ext>
            </a:extLst>
          </p:cNvPr>
          <p:cNvSpPr txBox="1"/>
          <p:nvPr/>
        </p:nvSpPr>
        <p:spPr>
          <a:xfrm>
            <a:off x="729761" y="2523433"/>
            <a:ext cx="30056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y [ 4 ] = += </a:t>
            </a:r>
            <a:r>
              <a:rPr lang="en-US" altLang="ko-KR" sz="1350" dirty="0" err="1">
                <a:solidFill>
                  <a:schemeClr val="bg1"/>
                </a:solidFill>
              </a:rPr>
              <a:t>in_layer</a:t>
            </a:r>
            <a:r>
              <a:rPr lang="en-US" altLang="ko-KR" sz="1350" dirty="0">
                <a:solidFill>
                  <a:schemeClr val="bg1"/>
                </a:solidFill>
              </a:rPr>
              <a:t>[17] * weight[1]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152667-569F-4094-B6A5-167EEB098F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0" y="2035419"/>
          <a:ext cx="2505808" cy="153028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13226">
                  <a:extLst>
                    <a:ext uri="{9D8B030D-6E8A-4147-A177-3AD203B41FA5}">
                      <a16:colId xmlns:a16="http://schemas.microsoft.com/office/drawing/2014/main" val="8099788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2800401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52320252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1875681699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855416720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587603951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43568915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3797745231"/>
                    </a:ext>
                  </a:extLst>
                </a:gridCol>
              </a:tblGrid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7427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9093630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0963046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6274705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12840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19372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CA4B598-60AB-400C-B9AF-73DDEFCFFCC1}"/>
              </a:ext>
            </a:extLst>
          </p:cNvPr>
          <p:cNvSpPr txBox="1"/>
          <p:nvPr/>
        </p:nvSpPr>
        <p:spPr>
          <a:xfrm>
            <a:off x="729761" y="3404923"/>
            <a:ext cx="2291012" cy="300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350" dirty="0"/>
              <a:t>r=0 , n=0 , </a:t>
            </a:r>
            <a:r>
              <a:rPr lang="en-US" altLang="ko-KR" sz="1350" dirty="0">
                <a:solidFill>
                  <a:srgbClr val="FF0000"/>
                </a:solidFill>
              </a:rPr>
              <a:t>m=1</a:t>
            </a:r>
            <a:r>
              <a:rPr lang="en-US" altLang="ko-KR" sz="1350" dirty="0"/>
              <a:t> , </a:t>
            </a:r>
            <a:r>
              <a:rPr lang="en-US" altLang="ko-KR" sz="1350" dirty="0">
                <a:solidFill>
                  <a:srgbClr val="FF0000"/>
                </a:solidFill>
              </a:rPr>
              <a:t>l=1</a:t>
            </a:r>
            <a:r>
              <a:rPr lang="en-US" altLang="ko-KR" sz="1350" dirty="0"/>
              <a:t>, </a:t>
            </a:r>
            <a:r>
              <a:rPr lang="en-US" altLang="ko-KR" sz="1350" dirty="0">
                <a:solidFill>
                  <a:srgbClr val="FF0000"/>
                </a:solidFill>
              </a:rPr>
              <a:t>k=1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DA238-6925-44C1-995A-5D7B42EF4D9B}"/>
              </a:ext>
            </a:extLst>
          </p:cNvPr>
          <p:cNvSpPr txBox="1"/>
          <p:nvPr/>
        </p:nvSpPr>
        <p:spPr>
          <a:xfrm>
            <a:off x="729761" y="3892936"/>
            <a:ext cx="30056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y [ 4 ] = += </a:t>
            </a:r>
            <a:r>
              <a:rPr lang="en-US" altLang="ko-KR" sz="1350" dirty="0" err="1">
                <a:solidFill>
                  <a:schemeClr val="bg1"/>
                </a:solidFill>
              </a:rPr>
              <a:t>in_layer</a:t>
            </a:r>
            <a:r>
              <a:rPr lang="en-US" altLang="ko-KR" sz="1350" dirty="0">
                <a:solidFill>
                  <a:schemeClr val="bg1"/>
                </a:solidFill>
              </a:rPr>
              <a:t>[25] * weight[3]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8A052-B326-424B-8E8F-B3FC32868522}"/>
              </a:ext>
            </a:extLst>
          </p:cNvPr>
          <p:cNvSpPr txBox="1"/>
          <p:nvPr/>
        </p:nvSpPr>
        <p:spPr>
          <a:xfrm>
            <a:off x="5389685" y="1753518"/>
            <a:ext cx="73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in_layer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17B8B48-DA6B-42C4-B215-EC8ABAF98C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84044" y="3984725"/>
          <a:ext cx="2505808" cy="153028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13226">
                  <a:extLst>
                    <a:ext uri="{9D8B030D-6E8A-4147-A177-3AD203B41FA5}">
                      <a16:colId xmlns:a16="http://schemas.microsoft.com/office/drawing/2014/main" val="8099788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2800401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52320252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1875681699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855416720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587603951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43568915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3797745231"/>
                    </a:ext>
                  </a:extLst>
                </a:gridCol>
              </a:tblGrid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7427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9093630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0963046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6274705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12840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19372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3970FB6-9A4C-428C-ACE7-CC6D4BADD7CD}"/>
              </a:ext>
            </a:extLst>
          </p:cNvPr>
          <p:cNvSpPr txBox="1"/>
          <p:nvPr/>
        </p:nvSpPr>
        <p:spPr>
          <a:xfrm>
            <a:off x="5401729" y="3702824"/>
            <a:ext cx="73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in_layer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4D5835-E2A7-4886-BC37-7328DCE17862}"/>
              </a:ext>
            </a:extLst>
          </p:cNvPr>
          <p:cNvGrpSpPr/>
          <p:nvPr/>
        </p:nvGrpSpPr>
        <p:grpSpPr>
          <a:xfrm>
            <a:off x="729761" y="1497205"/>
            <a:ext cx="6611816" cy="212902"/>
            <a:chOff x="973014" y="853273"/>
            <a:chExt cx="8815755" cy="28386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FDCB10-82C9-4445-9AC2-45A5F9BB030E}"/>
                </a:ext>
              </a:extLst>
            </p:cNvPr>
            <p:cNvGrpSpPr/>
            <p:nvPr/>
          </p:nvGrpSpPr>
          <p:grpSpPr>
            <a:xfrm>
              <a:off x="973014" y="853273"/>
              <a:ext cx="8815755" cy="283869"/>
              <a:chOff x="973014" y="853273"/>
              <a:chExt cx="8815755" cy="28386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184504E-08E3-4E7E-94CE-E7D006DDCCF7}"/>
                  </a:ext>
                </a:extLst>
              </p:cNvPr>
              <p:cNvGrpSpPr/>
              <p:nvPr/>
            </p:nvGrpSpPr>
            <p:grpSpPr>
              <a:xfrm>
                <a:off x="973014" y="853273"/>
                <a:ext cx="8815755" cy="283869"/>
                <a:chOff x="2696307" y="2819918"/>
                <a:chExt cx="7819293" cy="192804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818D97B6-0FE2-41EB-AA5E-02FF344B97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96307" y="2819918"/>
                  <a:ext cx="7819293" cy="192804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D0B7112E-451A-4980-AF8C-7FC341020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327" t="27144" r="76077" b="65086"/>
                <a:stretch/>
              </p:blipFill>
              <p:spPr>
                <a:xfrm>
                  <a:off x="10314983" y="2827879"/>
                  <a:ext cx="127054" cy="160738"/>
                </a:xfrm>
                <a:prstGeom prst="rect">
                  <a:avLst/>
                </a:prstGeom>
              </p:spPr>
            </p:pic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A0B0998-5479-4D94-89E0-4ACEB96AAE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688" t="36451" r="71716" b="55991"/>
              <a:stretch/>
            </p:blipFill>
            <p:spPr>
              <a:xfrm>
                <a:off x="8944708" y="872892"/>
                <a:ext cx="185868" cy="228760"/>
              </a:xfrm>
              <a:prstGeom prst="rect">
                <a:avLst/>
              </a:prstGeom>
            </p:spPr>
          </p:pic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02556F7-678C-4853-9C46-FBE1071DCA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327" t="27144" r="76077" b="65086"/>
            <a:stretch/>
          </p:blipFill>
          <p:spPr>
            <a:xfrm>
              <a:off x="7059060" y="853292"/>
              <a:ext cx="143245" cy="236658"/>
            </a:xfrm>
            <a:prstGeom prst="rect">
              <a:avLst/>
            </a:prstGeom>
          </p:spPr>
        </p:pic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6F413B6-6C04-4FB9-987A-238EF320E0AC}"/>
              </a:ext>
            </a:extLst>
          </p:cNvPr>
          <p:cNvGraphicFramePr>
            <a:graphicFrameLocks noGrp="1"/>
          </p:cNvGraphicFramePr>
          <p:nvPr/>
        </p:nvGraphicFramePr>
        <p:xfrm>
          <a:off x="7473150" y="4402160"/>
          <a:ext cx="1210408" cy="7086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602">
                  <a:extLst>
                    <a:ext uri="{9D8B030D-6E8A-4147-A177-3AD203B41FA5}">
                      <a16:colId xmlns:a16="http://schemas.microsoft.com/office/drawing/2014/main" val="1040022200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2362178195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953888706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13706278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715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2207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321168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9205B9C-12A4-47ED-9B19-3EFCFE2A3624}"/>
              </a:ext>
            </a:extLst>
          </p:cNvPr>
          <p:cNvSpPr txBox="1"/>
          <p:nvPr/>
        </p:nvSpPr>
        <p:spPr>
          <a:xfrm>
            <a:off x="7691161" y="4011265"/>
            <a:ext cx="6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weight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6F267-E948-495C-8FDB-54A0623CC6EA}"/>
              </a:ext>
            </a:extLst>
          </p:cNvPr>
          <p:cNvSpPr txBox="1"/>
          <p:nvPr/>
        </p:nvSpPr>
        <p:spPr>
          <a:xfrm>
            <a:off x="7691162" y="2068980"/>
            <a:ext cx="6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weight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90B5795-C5BA-4449-BA08-9336099D505F}"/>
              </a:ext>
            </a:extLst>
          </p:cNvPr>
          <p:cNvGraphicFramePr>
            <a:graphicFrameLocks noGrp="1"/>
          </p:cNvGraphicFramePr>
          <p:nvPr/>
        </p:nvGraphicFramePr>
        <p:xfrm>
          <a:off x="7449062" y="2459874"/>
          <a:ext cx="1210408" cy="7086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602">
                  <a:extLst>
                    <a:ext uri="{9D8B030D-6E8A-4147-A177-3AD203B41FA5}">
                      <a16:colId xmlns:a16="http://schemas.microsoft.com/office/drawing/2014/main" val="1040022200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2362178195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953888706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13706278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20715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2207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321168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2FEB04B-D868-435A-8431-A72B7A19CA1B}"/>
              </a:ext>
            </a:extLst>
          </p:cNvPr>
          <p:cNvSpPr txBox="1"/>
          <p:nvPr/>
        </p:nvSpPr>
        <p:spPr>
          <a:xfrm>
            <a:off x="7144826" y="2675924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X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DDF4B9-912F-4DAA-AB01-977F27230998}"/>
              </a:ext>
            </a:extLst>
          </p:cNvPr>
          <p:cNvSpPr txBox="1"/>
          <p:nvPr/>
        </p:nvSpPr>
        <p:spPr>
          <a:xfrm>
            <a:off x="7144826" y="4610232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X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A1F8135-515F-44C2-A0F9-CD774D5C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Convolution </a:t>
            </a:r>
            <a:endParaRPr lang="ko-KR" altLang="en-US" sz="24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152667-569F-4094-B6A5-167EEB098F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0" y="2035419"/>
          <a:ext cx="2505808" cy="153028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13226">
                  <a:extLst>
                    <a:ext uri="{9D8B030D-6E8A-4147-A177-3AD203B41FA5}">
                      <a16:colId xmlns:a16="http://schemas.microsoft.com/office/drawing/2014/main" val="8099788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2800401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52320252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1875681699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855416720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587603951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43568915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3797745231"/>
                    </a:ext>
                  </a:extLst>
                </a:gridCol>
              </a:tblGrid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7427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9093630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0963046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6274705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12840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19372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D08A052-B326-424B-8E8F-B3FC32868522}"/>
              </a:ext>
            </a:extLst>
          </p:cNvPr>
          <p:cNvSpPr txBox="1"/>
          <p:nvPr/>
        </p:nvSpPr>
        <p:spPr>
          <a:xfrm>
            <a:off x="5389685" y="1753518"/>
            <a:ext cx="73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in_layer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822750-798A-4207-A9B6-6FB2F82476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470" y="2311399"/>
          <a:ext cx="3540372" cy="83439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95031">
                  <a:extLst>
                    <a:ext uri="{9D8B030D-6E8A-4147-A177-3AD203B41FA5}">
                      <a16:colId xmlns:a16="http://schemas.microsoft.com/office/drawing/2014/main" val="2376656257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3607132398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2590075142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1308744632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1495667415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3111221083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370523933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781059538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2155200165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3621244636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545530502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30729963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8063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3844529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480109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D1D542-DFCB-4671-8FE7-38D57EA54240}"/>
              </a:ext>
            </a:extLst>
          </p:cNvPr>
          <p:cNvSpPr txBox="1"/>
          <p:nvPr/>
        </p:nvSpPr>
        <p:spPr>
          <a:xfrm>
            <a:off x="4135138" y="2590094"/>
            <a:ext cx="4283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+=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45E4E6F-B08D-47BC-8ACB-F4FE9C3303D4}"/>
              </a:ext>
            </a:extLst>
          </p:cNvPr>
          <p:cNvGraphicFramePr>
            <a:graphicFrameLocks noGrp="1"/>
          </p:cNvGraphicFramePr>
          <p:nvPr/>
        </p:nvGraphicFramePr>
        <p:xfrm>
          <a:off x="7464358" y="2459060"/>
          <a:ext cx="1210408" cy="7086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602">
                  <a:extLst>
                    <a:ext uri="{9D8B030D-6E8A-4147-A177-3AD203B41FA5}">
                      <a16:colId xmlns:a16="http://schemas.microsoft.com/office/drawing/2014/main" val="1040022200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2362178195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953888706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13706278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715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2207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321168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846450A-2074-4658-9919-A41BD9E20EA6}"/>
              </a:ext>
            </a:extLst>
          </p:cNvPr>
          <p:cNvSpPr txBox="1"/>
          <p:nvPr/>
        </p:nvSpPr>
        <p:spPr>
          <a:xfrm>
            <a:off x="7682369" y="2068165"/>
            <a:ext cx="6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weight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617A3A-66FA-4781-B1C0-37749FA65098}"/>
              </a:ext>
            </a:extLst>
          </p:cNvPr>
          <p:cNvSpPr txBox="1"/>
          <p:nvPr/>
        </p:nvSpPr>
        <p:spPr>
          <a:xfrm>
            <a:off x="7136033" y="2667132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X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2FE72-1789-47EF-ABCB-3FC4BC526E95}"/>
              </a:ext>
            </a:extLst>
          </p:cNvPr>
          <p:cNvSpPr txBox="1"/>
          <p:nvPr/>
        </p:nvSpPr>
        <p:spPr>
          <a:xfrm>
            <a:off x="4572001" y="4485042"/>
            <a:ext cx="198932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350" dirty="0" err="1"/>
              <a:t>in_layer</a:t>
            </a:r>
            <a:r>
              <a:rPr lang="en-US" altLang="ko-KR" sz="1350" dirty="0"/>
              <a:t>[16] * weight[0]</a:t>
            </a:r>
          </a:p>
          <a:p>
            <a:r>
              <a:rPr lang="en-US" altLang="ko-KR" sz="1350" dirty="0" err="1"/>
              <a:t>in_layer</a:t>
            </a:r>
            <a:r>
              <a:rPr lang="en-US" altLang="ko-KR" sz="1350" dirty="0"/>
              <a:t>[24] * weight[2]</a:t>
            </a:r>
          </a:p>
          <a:p>
            <a:r>
              <a:rPr lang="en-US" altLang="ko-KR" sz="1350" dirty="0" err="1"/>
              <a:t>in_layer</a:t>
            </a:r>
            <a:r>
              <a:rPr lang="en-US" altLang="ko-KR" sz="1350" dirty="0"/>
              <a:t>[17] * weight[1]</a:t>
            </a:r>
          </a:p>
          <a:p>
            <a:r>
              <a:rPr lang="en-US" altLang="ko-KR" sz="1350" dirty="0" err="1"/>
              <a:t>in_layer</a:t>
            </a:r>
            <a:r>
              <a:rPr lang="en-US" altLang="ko-KR" sz="1350" dirty="0"/>
              <a:t>[25] * weight[3]</a:t>
            </a:r>
            <a:endParaRPr lang="ko-KR" altLang="en-US" sz="135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029B4F5-6219-45A8-8610-E92BAA7E5C75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4349299" y="2890177"/>
            <a:ext cx="222702" cy="2056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2826D56-12C7-4DBF-B77E-11C54E735E55}"/>
              </a:ext>
            </a:extLst>
          </p:cNvPr>
          <p:cNvGrpSpPr/>
          <p:nvPr/>
        </p:nvGrpSpPr>
        <p:grpSpPr>
          <a:xfrm>
            <a:off x="1820007" y="1831964"/>
            <a:ext cx="2529293" cy="758131"/>
            <a:chOff x="890954" y="1299618"/>
            <a:chExt cx="4922502" cy="1010841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9E2149E-BA39-4341-829B-5AC41F05A671}"/>
                </a:ext>
              </a:extLst>
            </p:cNvPr>
            <p:cNvCxnSpPr>
              <a:stCxn id="7" idx="0"/>
            </p:cNvCxnSpPr>
            <p:nvPr/>
          </p:nvCxnSpPr>
          <p:spPr>
            <a:xfrm rot="16200000" flipV="1">
              <a:off x="2852651" y="-650347"/>
              <a:ext cx="1010836" cy="4910775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8652E2D-85B6-4932-ACB6-F7D014EB32C0}"/>
                </a:ext>
              </a:extLst>
            </p:cNvPr>
            <p:cNvCxnSpPr>
              <a:cxnSpLocks/>
            </p:cNvCxnSpPr>
            <p:nvPr/>
          </p:nvCxnSpPr>
          <p:spPr>
            <a:xfrm>
              <a:off x="890954" y="1299618"/>
              <a:ext cx="1" cy="639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B24A6F5F-66B9-4387-A592-E5202E026BF0}"/>
              </a:ext>
            </a:extLst>
          </p:cNvPr>
          <p:cNvSpPr/>
          <p:nvPr/>
        </p:nvSpPr>
        <p:spPr>
          <a:xfrm rot="8033044">
            <a:off x="6676435" y="3980749"/>
            <a:ext cx="573506" cy="2769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3145650-15A4-453E-ADF8-62ED0041DC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12" y="2311399"/>
          <a:ext cx="471851" cy="845820"/>
        </p:xfrm>
        <a:graphic>
          <a:graphicData uri="http://schemas.openxmlformats.org/drawingml/2006/table">
            <a:tbl>
              <a:tblPr bandRow="1">
                <a:tableStyleId>{37CE84F3-28C3-443E-9E96-99CF82512B78}</a:tableStyleId>
              </a:tblPr>
              <a:tblGrid>
                <a:gridCol w="471851">
                  <a:extLst>
                    <a:ext uri="{9D8B030D-6E8A-4147-A177-3AD203B41FA5}">
                      <a16:colId xmlns:a16="http://schemas.microsoft.com/office/drawing/2014/main" val="93092172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fm1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0128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fm2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904124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fm3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5907558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382C81-CC06-4D1E-9994-0522BB412F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3334" y="3901130"/>
          <a:ext cx="1388876" cy="8458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47219">
                  <a:extLst>
                    <a:ext uri="{9D8B030D-6E8A-4147-A177-3AD203B41FA5}">
                      <a16:colId xmlns:a16="http://schemas.microsoft.com/office/drawing/2014/main" val="3349530132"/>
                    </a:ext>
                  </a:extLst>
                </a:gridCol>
                <a:gridCol w="347219">
                  <a:extLst>
                    <a:ext uri="{9D8B030D-6E8A-4147-A177-3AD203B41FA5}">
                      <a16:colId xmlns:a16="http://schemas.microsoft.com/office/drawing/2014/main" val="3955904401"/>
                    </a:ext>
                  </a:extLst>
                </a:gridCol>
                <a:gridCol w="347219">
                  <a:extLst>
                    <a:ext uri="{9D8B030D-6E8A-4147-A177-3AD203B41FA5}">
                      <a16:colId xmlns:a16="http://schemas.microsoft.com/office/drawing/2014/main" val="1570521386"/>
                    </a:ext>
                  </a:extLst>
                </a:gridCol>
                <a:gridCol w="347219">
                  <a:extLst>
                    <a:ext uri="{9D8B030D-6E8A-4147-A177-3AD203B41FA5}">
                      <a16:colId xmlns:a16="http://schemas.microsoft.com/office/drawing/2014/main" val="34465304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102349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9943395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322588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6866353-85EC-440E-B848-ABF9DC2B9B59}"/>
              </a:ext>
            </a:extLst>
          </p:cNvPr>
          <p:cNvSpPr txBox="1"/>
          <p:nvPr/>
        </p:nvSpPr>
        <p:spPr>
          <a:xfrm>
            <a:off x="967039" y="3565698"/>
            <a:ext cx="4860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fm1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A1F8135-515F-44C2-A0F9-CD774D5C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Convolution 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8F892-0C14-4199-90BF-498A2B863614}"/>
              </a:ext>
            </a:extLst>
          </p:cNvPr>
          <p:cNvSpPr txBox="1"/>
          <p:nvPr/>
        </p:nvSpPr>
        <p:spPr>
          <a:xfrm>
            <a:off x="729761" y="2035419"/>
            <a:ext cx="2291012" cy="300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350" dirty="0"/>
              <a:t>r=0 , </a:t>
            </a:r>
            <a:r>
              <a:rPr lang="en-US" altLang="ko-KR" sz="1350" dirty="0">
                <a:solidFill>
                  <a:srgbClr val="FF0000"/>
                </a:solidFill>
              </a:rPr>
              <a:t>n=1</a:t>
            </a:r>
            <a:r>
              <a:rPr lang="en-US" altLang="ko-KR" sz="1350" dirty="0"/>
              <a:t> , </a:t>
            </a:r>
            <a:r>
              <a:rPr lang="en-US" altLang="ko-KR" sz="1350" dirty="0">
                <a:solidFill>
                  <a:schemeClr val="bg1"/>
                </a:solidFill>
              </a:rPr>
              <a:t>m=0</a:t>
            </a:r>
            <a:r>
              <a:rPr lang="en-US" altLang="ko-KR" sz="1350" dirty="0"/>
              <a:t> , </a:t>
            </a:r>
            <a:r>
              <a:rPr lang="en-US" altLang="ko-KR" sz="1350" dirty="0">
                <a:solidFill>
                  <a:schemeClr val="bg1"/>
                </a:solidFill>
              </a:rPr>
              <a:t>l=0</a:t>
            </a:r>
            <a:r>
              <a:rPr lang="en-US" altLang="ko-KR" sz="1350" dirty="0"/>
              <a:t>, k=0</a:t>
            </a:r>
            <a:endParaRPr lang="ko-KR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A8E15-CB22-45B8-B4E4-AE4C989B7551}"/>
              </a:ext>
            </a:extLst>
          </p:cNvPr>
          <p:cNvSpPr txBox="1"/>
          <p:nvPr/>
        </p:nvSpPr>
        <p:spPr>
          <a:xfrm>
            <a:off x="729761" y="2523433"/>
            <a:ext cx="29110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y [ 1 ] = += </a:t>
            </a:r>
            <a:r>
              <a:rPr lang="en-US" altLang="ko-KR" sz="1350" dirty="0" err="1">
                <a:solidFill>
                  <a:schemeClr val="bg1"/>
                </a:solidFill>
              </a:rPr>
              <a:t>in_layer</a:t>
            </a:r>
            <a:r>
              <a:rPr lang="en-US" altLang="ko-KR" sz="1350" dirty="0">
                <a:solidFill>
                  <a:schemeClr val="bg1"/>
                </a:solidFill>
              </a:rPr>
              <a:t>[2] * weight[0]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152667-569F-4094-B6A5-167EEB098F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0" y="2035419"/>
          <a:ext cx="2505808" cy="153028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13226">
                  <a:extLst>
                    <a:ext uri="{9D8B030D-6E8A-4147-A177-3AD203B41FA5}">
                      <a16:colId xmlns:a16="http://schemas.microsoft.com/office/drawing/2014/main" val="8099788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2800401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52320252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1875681699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855416720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587603951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43568915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3797745231"/>
                    </a:ext>
                  </a:extLst>
                </a:gridCol>
              </a:tblGrid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7427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9093630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0963046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6274705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12840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19372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CA4B598-60AB-400C-B9AF-73DDEFCFFCC1}"/>
              </a:ext>
            </a:extLst>
          </p:cNvPr>
          <p:cNvSpPr txBox="1"/>
          <p:nvPr/>
        </p:nvSpPr>
        <p:spPr>
          <a:xfrm>
            <a:off x="729761" y="3404923"/>
            <a:ext cx="2291012" cy="300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350" dirty="0"/>
              <a:t>r=0 , </a:t>
            </a:r>
            <a:r>
              <a:rPr lang="en-US" altLang="ko-KR" sz="1350" dirty="0">
                <a:solidFill>
                  <a:srgbClr val="FF0000"/>
                </a:solidFill>
              </a:rPr>
              <a:t>n=1</a:t>
            </a:r>
            <a:r>
              <a:rPr lang="en-US" altLang="ko-KR" sz="1350" dirty="0"/>
              <a:t> , </a:t>
            </a:r>
            <a:r>
              <a:rPr lang="en-US" altLang="ko-KR" sz="1350" dirty="0">
                <a:solidFill>
                  <a:schemeClr val="bg1"/>
                </a:solidFill>
              </a:rPr>
              <a:t>m=1</a:t>
            </a:r>
            <a:r>
              <a:rPr lang="en-US" altLang="ko-KR" sz="1350" dirty="0"/>
              <a:t> </a:t>
            </a:r>
            <a:r>
              <a:rPr lang="en-US" altLang="ko-KR" sz="1350" dirty="0">
                <a:solidFill>
                  <a:schemeClr val="bg1"/>
                </a:solidFill>
              </a:rPr>
              <a:t>,</a:t>
            </a:r>
            <a:r>
              <a:rPr lang="en-US" altLang="ko-KR" sz="1350" dirty="0">
                <a:solidFill>
                  <a:srgbClr val="FF0000"/>
                </a:solidFill>
              </a:rPr>
              <a:t> </a:t>
            </a:r>
            <a:r>
              <a:rPr lang="en-US" altLang="ko-KR" sz="1350" dirty="0">
                <a:solidFill>
                  <a:schemeClr val="bg1"/>
                </a:solidFill>
              </a:rPr>
              <a:t>l=0</a:t>
            </a:r>
            <a:r>
              <a:rPr lang="en-US" altLang="ko-KR" sz="1350" dirty="0"/>
              <a:t>, </a:t>
            </a:r>
            <a:r>
              <a:rPr lang="en-US" altLang="ko-KR" sz="1350" dirty="0">
                <a:solidFill>
                  <a:srgbClr val="FF0000"/>
                </a:solidFill>
              </a:rPr>
              <a:t>k=1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DA238-6925-44C1-995A-5D7B42EF4D9B}"/>
              </a:ext>
            </a:extLst>
          </p:cNvPr>
          <p:cNvSpPr txBox="1"/>
          <p:nvPr/>
        </p:nvSpPr>
        <p:spPr>
          <a:xfrm>
            <a:off x="729761" y="3892936"/>
            <a:ext cx="30056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y [ 1 ] = += </a:t>
            </a:r>
            <a:r>
              <a:rPr lang="en-US" altLang="ko-KR" sz="1350" dirty="0" err="1">
                <a:solidFill>
                  <a:schemeClr val="bg1"/>
                </a:solidFill>
              </a:rPr>
              <a:t>in_layer</a:t>
            </a:r>
            <a:r>
              <a:rPr lang="en-US" altLang="ko-KR" sz="1350" dirty="0">
                <a:solidFill>
                  <a:schemeClr val="bg1"/>
                </a:solidFill>
              </a:rPr>
              <a:t>[10] * weight[2]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8A052-B326-424B-8E8F-B3FC32868522}"/>
              </a:ext>
            </a:extLst>
          </p:cNvPr>
          <p:cNvSpPr txBox="1"/>
          <p:nvPr/>
        </p:nvSpPr>
        <p:spPr>
          <a:xfrm>
            <a:off x="5389685" y="1753518"/>
            <a:ext cx="73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in_layer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17B8B48-DA6B-42C4-B215-EC8ABAF98C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84044" y="3984725"/>
          <a:ext cx="2505808" cy="153028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13226">
                  <a:extLst>
                    <a:ext uri="{9D8B030D-6E8A-4147-A177-3AD203B41FA5}">
                      <a16:colId xmlns:a16="http://schemas.microsoft.com/office/drawing/2014/main" val="8099788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2800401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52320252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1875681699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855416720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587603951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43568915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3797745231"/>
                    </a:ext>
                  </a:extLst>
                </a:gridCol>
              </a:tblGrid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7427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9093630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0963046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6274705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12840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19372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3970FB6-9A4C-428C-ACE7-CC6D4BADD7CD}"/>
              </a:ext>
            </a:extLst>
          </p:cNvPr>
          <p:cNvSpPr txBox="1"/>
          <p:nvPr/>
        </p:nvSpPr>
        <p:spPr>
          <a:xfrm>
            <a:off x="5401729" y="3702824"/>
            <a:ext cx="73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in_layer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4D5835-E2A7-4886-BC37-7328DCE17862}"/>
              </a:ext>
            </a:extLst>
          </p:cNvPr>
          <p:cNvGrpSpPr/>
          <p:nvPr/>
        </p:nvGrpSpPr>
        <p:grpSpPr>
          <a:xfrm>
            <a:off x="729761" y="1497205"/>
            <a:ext cx="6611816" cy="212902"/>
            <a:chOff x="973014" y="853273"/>
            <a:chExt cx="8815755" cy="28386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FDCB10-82C9-4445-9AC2-45A5F9BB030E}"/>
                </a:ext>
              </a:extLst>
            </p:cNvPr>
            <p:cNvGrpSpPr/>
            <p:nvPr/>
          </p:nvGrpSpPr>
          <p:grpSpPr>
            <a:xfrm>
              <a:off x="973014" y="853273"/>
              <a:ext cx="8815755" cy="283869"/>
              <a:chOff x="973014" y="853273"/>
              <a:chExt cx="8815755" cy="28386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184504E-08E3-4E7E-94CE-E7D006DDCCF7}"/>
                  </a:ext>
                </a:extLst>
              </p:cNvPr>
              <p:cNvGrpSpPr/>
              <p:nvPr/>
            </p:nvGrpSpPr>
            <p:grpSpPr>
              <a:xfrm>
                <a:off x="973014" y="853273"/>
                <a:ext cx="8815755" cy="283869"/>
                <a:chOff x="2696307" y="2819918"/>
                <a:chExt cx="7819293" cy="192804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818D97B6-0FE2-41EB-AA5E-02FF344B97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96307" y="2819918"/>
                  <a:ext cx="7819293" cy="192804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D0B7112E-451A-4980-AF8C-7FC341020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327" t="27144" r="76077" b="65086"/>
                <a:stretch/>
              </p:blipFill>
              <p:spPr>
                <a:xfrm>
                  <a:off x="10314983" y="2827879"/>
                  <a:ext cx="127054" cy="160738"/>
                </a:xfrm>
                <a:prstGeom prst="rect">
                  <a:avLst/>
                </a:prstGeom>
              </p:spPr>
            </p:pic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A0B0998-5479-4D94-89E0-4ACEB96AAE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688" t="36451" r="71716" b="55991"/>
              <a:stretch/>
            </p:blipFill>
            <p:spPr>
              <a:xfrm>
                <a:off x="8944708" y="872892"/>
                <a:ext cx="185868" cy="228760"/>
              </a:xfrm>
              <a:prstGeom prst="rect">
                <a:avLst/>
              </a:prstGeom>
            </p:spPr>
          </p:pic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02556F7-678C-4853-9C46-FBE1071DCA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327" t="27144" r="76077" b="65086"/>
            <a:stretch/>
          </p:blipFill>
          <p:spPr>
            <a:xfrm>
              <a:off x="7059060" y="853292"/>
              <a:ext cx="143245" cy="236658"/>
            </a:xfrm>
            <a:prstGeom prst="rect">
              <a:avLst/>
            </a:prstGeom>
          </p:spPr>
        </p:pic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6F413B6-6C04-4FB9-987A-238EF320E0AC}"/>
              </a:ext>
            </a:extLst>
          </p:cNvPr>
          <p:cNvGraphicFramePr>
            <a:graphicFrameLocks noGrp="1"/>
          </p:cNvGraphicFramePr>
          <p:nvPr/>
        </p:nvGraphicFramePr>
        <p:xfrm>
          <a:off x="7473150" y="4402160"/>
          <a:ext cx="1210408" cy="7086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602">
                  <a:extLst>
                    <a:ext uri="{9D8B030D-6E8A-4147-A177-3AD203B41FA5}">
                      <a16:colId xmlns:a16="http://schemas.microsoft.com/office/drawing/2014/main" val="1040022200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2362178195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953888706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13706278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20715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2207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321168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9205B9C-12A4-47ED-9B19-3EFCFE2A3624}"/>
              </a:ext>
            </a:extLst>
          </p:cNvPr>
          <p:cNvSpPr txBox="1"/>
          <p:nvPr/>
        </p:nvSpPr>
        <p:spPr>
          <a:xfrm>
            <a:off x="7691161" y="4011265"/>
            <a:ext cx="6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weight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6F267-E948-495C-8FDB-54A0623CC6EA}"/>
              </a:ext>
            </a:extLst>
          </p:cNvPr>
          <p:cNvSpPr txBox="1"/>
          <p:nvPr/>
        </p:nvSpPr>
        <p:spPr>
          <a:xfrm>
            <a:off x="7691162" y="2068980"/>
            <a:ext cx="6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weight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90B5795-C5BA-4449-BA08-9336099D505F}"/>
              </a:ext>
            </a:extLst>
          </p:cNvPr>
          <p:cNvGraphicFramePr>
            <a:graphicFrameLocks noGrp="1"/>
          </p:cNvGraphicFramePr>
          <p:nvPr/>
        </p:nvGraphicFramePr>
        <p:xfrm>
          <a:off x="7449062" y="2459874"/>
          <a:ext cx="1210408" cy="7086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602">
                  <a:extLst>
                    <a:ext uri="{9D8B030D-6E8A-4147-A177-3AD203B41FA5}">
                      <a16:colId xmlns:a16="http://schemas.microsoft.com/office/drawing/2014/main" val="1040022200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2362178195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953888706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13706278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20715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2207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321168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2FEB04B-D868-435A-8431-A72B7A19CA1B}"/>
              </a:ext>
            </a:extLst>
          </p:cNvPr>
          <p:cNvSpPr txBox="1"/>
          <p:nvPr/>
        </p:nvSpPr>
        <p:spPr>
          <a:xfrm>
            <a:off x="7144826" y="2675924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X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DDF4B9-912F-4DAA-AB01-977F27230998}"/>
              </a:ext>
            </a:extLst>
          </p:cNvPr>
          <p:cNvSpPr txBox="1"/>
          <p:nvPr/>
        </p:nvSpPr>
        <p:spPr>
          <a:xfrm>
            <a:off x="7144826" y="4610232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X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A1F8135-515F-44C2-A0F9-CD774D5C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Convolution 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8F892-0C14-4199-90BF-498A2B863614}"/>
              </a:ext>
            </a:extLst>
          </p:cNvPr>
          <p:cNvSpPr txBox="1"/>
          <p:nvPr/>
        </p:nvSpPr>
        <p:spPr>
          <a:xfrm>
            <a:off x="729761" y="2035419"/>
            <a:ext cx="2291012" cy="300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350" dirty="0"/>
              <a:t>r=0 , </a:t>
            </a:r>
            <a:r>
              <a:rPr lang="en-US" altLang="ko-KR" sz="1350" dirty="0">
                <a:solidFill>
                  <a:srgbClr val="FF0000"/>
                </a:solidFill>
              </a:rPr>
              <a:t>n=1 </a:t>
            </a:r>
            <a:r>
              <a:rPr lang="en-US" altLang="ko-KR" sz="1350" dirty="0"/>
              <a:t>, </a:t>
            </a:r>
            <a:r>
              <a:rPr lang="en-US" altLang="ko-KR" sz="1350" dirty="0">
                <a:solidFill>
                  <a:schemeClr val="bg1"/>
                </a:solidFill>
              </a:rPr>
              <a:t>m=0 , </a:t>
            </a:r>
            <a:r>
              <a:rPr lang="en-US" altLang="ko-KR" sz="1350" dirty="0">
                <a:solidFill>
                  <a:srgbClr val="FF0000"/>
                </a:solidFill>
              </a:rPr>
              <a:t>l=1</a:t>
            </a:r>
            <a:r>
              <a:rPr lang="en-US" altLang="ko-KR" sz="1350" dirty="0"/>
              <a:t>, k=0</a:t>
            </a:r>
            <a:endParaRPr lang="ko-KR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A8E15-CB22-45B8-B4E4-AE4C989B7551}"/>
              </a:ext>
            </a:extLst>
          </p:cNvPr>
          <p:cNvSpPr txBox="1"/>
          <p:nvPr/>
        </p:nvSpPr>
        <p:spPr>
          <a:xfrm>
            <a:off x="729761" y="2523433"/>
            <a:ext cx="29110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y [ 1 ] = += </a:t>
            </a:r>
            <a:r>
              <a:rPr lang="en-US" altLang="ko-KR" sz="1350" dirty="0" err="1">
                <a:solidFill>
                  <a:schemeClr val="bg1"/>
                </a:solidFill>
              </a:rPr>
              <a:t>in_layer</a:t>
            </a:r>
            <a:r>
              <a:rPr lang="en-US" altLang="ko-KR" sz="1350" dirty="0">
                <a:solidFill>
                  <a:schemeClr val="bg1"/>
                </a:solidFill>
              </a:rPr>
              <a:t>[3] * weight[1]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152667-569F-4094-B6A5-167EEB098F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0" y="2035419"/>
          <a:ext cx="2505808" cy="153028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13226">
                  <a:extLst>
                    <a:ext uri="{9D8B030D-6E8A-4147-A177-3AD203B41FA5}">
                      <a16:colId xmlns:a16="http://schemas.microsoft.com/office/drawing/2014/main" val="8099788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2800401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52320252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1875681699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855416720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587603951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43568915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3797745231"/>
                    </a:ext>
                  </a:extLst>
                </a:gridCol>
              </a:tblGrid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7427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9093630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0963046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6274705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12840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19372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CA4B598-60AB-400C-B9AF-73DDEFCFFCC1}"/>
              </a:ext>
            </a:extLst>
          </p:cNvPr>
          <p:cNvSpPr txBox="1"/>
          <p:nvPr/>
        </p:nvSpPr>
        <p:spPr>
          <a:xfrm>
            <a:off x="729761" y="3404923"/>
            <a:ext cx="2291012" cy="300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350" dirty="0"/>
              <a:t>r=0 , n=1 , </a:t>
            </a:r>
            <a:r>
              <a:rPr lang="en-US" altLang="ko-KR" sz="1350" dirty="0">
                <a:solidFill>
                  <a:schemeClr val="bg1"/>
                </a:solidFill>
              </a:rPr>
              <a:t>m=0 , </a:t>
            </a:r>
            <a:r>
              <a:rPr lang="en-US" altLang="ko-KR" sz="1350" dirty="0">
                <a:solidFill>
                  <a:srgbClr val="FF0000"/>
                </a:solidFill>
              </a:rPr>
              <a:t>l=1</a:t>
            </a:r>
            <a:r>
              <a:rPr lang="en-US" altLang="ko-KR" sz="1350" dirty="0"/>
              <a:t>, </a:t>
            </a:r>
            <a:r>
              <a:rPr lang="en-US" altLang="ko-KR" sz="1350" dirty="0">
                <a:solidFill>
                  <a:srgbClr val="FF0000"/>
                </a:solidFill>
              </a:rPr>
              <a:t>k=1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DA238-6925-44C1-995A-5D7B42EF4D9B}"/>
              </a:ext>
            </a:extLst>
          </p:cNvPr>
          <p:cNvSpPr txBox="1"/>
          <p:nvPr/>
        </p:nvSpPr>
        <p:spPr>
          <a:xfrm>
            <a:off x="729761" y="3892936"/>
            <a:ext cx="30056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y [ 4 ] = += </a:t>
            </a:r>
            <a:r>
              <a:rPr lang="en-US" altLang="ko-KR" sz="1350" dirty="0" err="1">
                <a:solidFill>
                  <a:schemeClr val="bg1"/>
                </a:solidFill>
              </a:rPr>
              <a:t>in_layer</a:t>
            </a:r>
            <a:r>
              <a:rPr lang="en-US" altLang="ko-KR" sz="1350" dirty="0">
                <a:solidFill>
                  <a:schemeClr val="bg1"/>
                </a:solidFill>
              </a:rPr>
              <a:t>[11] * weight[3]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8A052-B326-424B-8E8F-B3FC32868522}"/>
              </a:ext>
            </a:extLst>
          </p:cNvPr>
          <p:cNvSpPr txBox="1"/>
          <p:nvPr/>
        </p:nvSpPr>
        <p:spPr>
          <a:xfrm>
            <a:off x="5389685" y="1753518"/>
            <a:ext cx="73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in_layer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17B8B48-DA6B-42C4-B215-EC8ABAF98C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84044" y="3984725"/>
          <a:ext cx="2505808" cy="153028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13226">
                  <a:extLst>
                    <a:ext uri="{9D8B030D-6E8A-4147-A177-3AD203B41FA5}">
                      <a16:colId xmlns:a16="http://schemas.microsoft.com/office/drawing/2014/main" val="8099788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2800401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52320252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1875681699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855416720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587603951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43568915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3797745231"/>
                    </a:ext>
                  </a:extLst>
                </a:gridCol>
              </a:tblGrid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7427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9093630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0963046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6274705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12840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19372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3970FB6-9A4C-428C-ACE7-CC6D4BADD7CD}"/>
              </a:ext>
            </a:extLst>
          </p:cNvPr>
          <p:cNvSpPr txBox="1"/>
          <p:nvPr/>
        </p:nvSpPr>
        <p:spPr>
          <a:xfrm>
            <a:off x="5401729" y="3702824"/>
            <a:ext cx="73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in_layer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4D5835-E2A7-4886-BC37-7328DCE17862}"/>
              </a:ext>
            </a:extLst>
          </p:cNvPr>
          <p:cNvGrpSpPr/>
          <p:nvPr/>
        </p:nvGrpSpPr>
        <p:grpSpPr>
          <a:xfrm>
            <a:off x="729761" y="1497205"/>
            <a:ext cx="6611816" cy="212902"/>
            <a:chOff x="973014" y="853273"/>
            <a:chExt cx="8815755" cy="28386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FDCB10-82C9-4445-9AC2-45A5F9BB030E}"/>
                </a:ext>
              </a:extLst>
            </p:cNvPr>
            <p:cNvGrpSpPr/>
            <p:nvPr/>
          </p:nvGrpSpPr>
          <p:grpSpPr>
            <a:xfrm>
              <a:off x="973014" y="853273"/>
              <a:ext cx="8815755" cy="283869"/>
              <a:chOff x="973014" y="853273"/>
              <a:chExt cx="8815755" cy="28386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184504E-08E3-4E7E-94CE-E7D006DDCCF7}"/>
                  </a:ext>
                </a:extLst>
              </p:cNvPr>
              <p:cNvGrpSpPr/>
              <p:nvPr/>
            </p:nvGrpSpPr>
            <p:grpSpPr>
              <a:xfrm>
                <a:off x="973014" y="853273"/>
                <a:ext cx="8815755" cy="283869"/>
                <a:chOff x="2696307" y="2819918"/>
                <a:chExt cx="7819293" cy="192804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818D97B6-0FE2-41EB-AA5E-02FF344B97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96307" y="2819918"/>
                  <a:ext cx="7819293" cy="192804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D0B7112E-451A-4980-AF8C-7FC341020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327" t="27144" r="76077" b="65086"/>
                <a:stretch/>
              </p:blipFill>
              <p:spPr>
                <a:xfrm>
                  <a:off x="10314983" y="2827879"/>
                  <a:ext cx="127054" cy="160738"/>
                </a:xfrm>
                <a:prstGeom prst="rect">
                  <a:avLst/>
                </a:prstGeom>
              </p:spPr>
            </p:pic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A0B0998-5479-4D94-89E0-4ACEB96AAE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688" t="36451" r="71716" b="55991"/>
              <a:stretch/>
            </p:blipFill>
            <p:spPr>
              <a:xfrm>
                <a:off x="8944708" y="872892"/>
                <a:ext cx="185868" cy="228760"/>
              </a:xfrm>
              <a:prstGeom prst="rect">
                <a:avLst/>
              </a:prstGeom>
            </p:spPr>
          </p:pic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02556F7-678C-4853-9C46-FBE1071DCA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327" t="27144" r="76077" b="65086"/>
            <a:stretch/>
          </p:blipFill>
          <p:spPr>
            <a:xfrm>
              <a:off x="7059060" y="853292"/>
              <a:ext cx="143245" cy="236658"/>
            </a:xfrm>
            <a:prstGeom prst="rect">
              <a:avLst/>
            </a:prstGeom>
          </p:spPr>
        </p:pic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6F413B6-6C04-4FB9-987A-238EF320E0AC}"/>
              </a:ext>
            </a:extLst>
          </p:cNvPr>
          <p:cNvGraphicFramePr>
            <a:graphicFrameLocks noGrp="1"/>
          </p:cNvGraphicFramePr>
          <p:nvPr/>
        </p:nvGraphicFramePr>
        <p:xfrm>
          <a:off x="7473150" y="4402160"/>
          <a:ext cx="1210408" cy="7086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602">
                  <a:extLst>
                    <a:ext uri="{9D8B030D-6E8A-4147-A177-3AD203B41FA5}">
                      <a16:colId xmlns:a16="http://schemas.microsoft.com/office/drawing/2014/main" val="1040022200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2362178195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953888706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13706278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715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2207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321168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9205B9C-12A4-47ED-9B19-3EFCFE2A3624}"/>
              </a:ext>
            </a:extLst>
          </p:cNvPr>
          <p:cNvSpPr txBox="1"/>
          <p:nvPr/>
        </p:nvSpPr>
        <p:spPr>
          <a:xfrm>
            <a:off x="7691161" y="4011265"/>
            <a:ext cx="6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weight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6F267-E948-495C-8FDB-54A0623CC6EA}"/>
              </a:ext>
            </a:extLst>
          </p:cNvPr>
          <p:cNvSpPr txBox="1"/>
          <p:nvPr/>
        </p:nvSpPr>
        <p:spPr>
          <a:xfrm>
            <a:off x="7691162" y="2068980"/>
            <a:ext cx="6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weight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90B5795-C5BA-4449-BA08-9336099D505F}"/>
              </a:ext>
            </a:extLst>
          </p:cNvPr>
          <p:cNvGraphicFramePr>
            <a:graphicFrameLocks noGrp="1"/>
          </p:cNvGraphicFramePr>
          <p:nvPr/>
        </p:nvGraphicFramePr>
        <p:xfrm>
          <a:off x="7449062" y="2459874"/>
          <a:ext cx="1210408" cy="7086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602">
                  <a:extLst>
                    <a:ext uri="{9D8B030D-6E8A-4147-A177-3AD203B41FA5}">
                      <a16:colId xmlns:a16="http://schemas.microsoft.com/office/drawing/2014/main" val="1040022200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2362178195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953888706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13706278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20715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2207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321168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2FEB04B-D868-435A-8431-A72B7A19CA1B}"/>
              </a:ext>
            </a:extLst>
          </p:cNvPr>
          <p:cNvSpPr txBox="1"/>
          <p:nvPr/>
        </p:nvSpPr>
        <p:spPr>
          <a:xfrm>
            <a:off x="7144826" y="2675924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X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DDF4B9-912F-4DAA-AB01-977F27230998}"/>
              </a:ext>
            </a:extLst>
          </p:cNvPr>
          <p:cNvSpPr txBox="1"/>
          <p:nvPr/>
        </p:nvSpPr>
        <p:spPr>
          <a:xfrm>
            <a:off x="7144826" y="4610232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X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A1F8135-515F-44C2-A0F9-CD774D5C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Convolution </a:t>
            </a:r>
            <a:endParaRPr lang="ko-KR" altLang="en-US" sz="24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152667-569F-4094-B6A5-167EEB098F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0" y="2035419"/>
          <a:ext cx="2505808" cy="153028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13226">
                  <a:extLst>
                    <a:ext uri="{9D8B030D-6E8A-4147-A177-3AD203B41FA5}">
                      <a16:colId xmlns:a16="http://schemas.microsoft.com/office/drawing/2014/main" val="8099788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2800401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52320252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1875681699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855416720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587603951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43568915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3797745231"/>
                    </a:ext>
                  </a:extLst>
                </a:gridCol>
              </a:tblGrid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7427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9093630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0963046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6274705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12840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19372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D08A052-B326-424B-8E8F-B3FC32868522}"/>
              </a:ext>
            </a:extLst>
          </p:cNvPr>
          <p:cNvSpPr txBox="1"/>
          <p:nvPr/>
        </p:nvSpPr>
        <p:spPr>
          <a:xfrm>
            <a:off x="5389685" y="1753518"/>
            <a:ext cx="73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in_layer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822750-798A-4207-A9B6-6FB2F82476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470" y="2311399"/>
          <a:ext cx="3540372" cy="83439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95031">
                  <a:extLst>
                    <a:ext uri="{9D8B030D-6E8A-4147-A177-3AD203B41FA5}">
                      <a16:colId xmlns:a16="http://schemas.microsoft.com/office/drawing/2014/main" val="2376656257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3607132398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2590075142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1308744632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1495667415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3111221083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370523933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781059538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2155200165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3621244636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545530502"/>
                    </a:ext>
                  </a:extLst>
                </a:gridCol>
                <a:gridCol w="295031">
                  <a:extLst>
                    <a:ext uri="{9D8B030D-6E8A-4147-A177-3AD203B41FA5}">
                      <a16:colId xmlns:a16="http://schemas.microsoft.com/office/drawing/2014/main" val="30729963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8063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3844529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480109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D1D542-DFCB-4671-8FE7-38D57EA54240}"/>
              </a:ext>
            </a:extLst>
          </p:cNvPr>
          <p:cNvSpPr txBox="1"/>
          <p:nvPr/>
        </p:nvSpPr>
        <p:spPr>
          <a:xfrm>
            <a:off x="4135138" y="2590094"/>
            <a:ext cx="4283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+=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45E4E6F-B08D-47BC-8ACB-F4FE9C3303D4}"/>
              </a:ext>
            </a:extLst>
          </p:cNvPr>
          <p:cNvGraphicFramePr>
            <a:graphicFrameLocks noGrp="1"/>
          </p:cNvGraphicFramePr>
          <p:nvPr/>
        </p:nvGraphicFramePr>
        <p:xfrm>
          <a:off x="7464358" y="2459060"/>
          <a:ext cx="1210408" cy="7086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602">
                  <a:extLst>
                    <a:ext uri="{9D8B030D-6E8A-4147-A177-3AD203B41FA5}">
                      <a16:colId xmlns:a16="http://schemas.microsoft.com/office/drawing/2014/main" val="1040022200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2362178195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953888706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13706278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715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2207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321168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846450A-2074-4658-9919-A41BD9E20EA6}"/>
              </a:ext>
            </a:extLst>
          </p:cNvPr>
          <p:cNvSpPr txBox="1"/>
          <p:nvPr/>
        </p:nvSpPr>
        <p:spPr>
          <a:xfrm>
            <a:off x="7682369" y="2068165"/>
            <a:ext cx="6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weight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617A3A-66FA-4781-B1C0-37749FA65098}"/>
              </a:ext>
            </a:extLst>
          </p:cNvPr>
          <p:cNvSpPr txBox="1"/>
          <p:nvPr/>
        </p:nvSpPr>
        <p:spPr>
          <a:xfrm>
            <a:off x="7136033" y="2667132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X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2FE72-1789-47EF-ABCB-3FC4BC526E95}"/>
              </a:ext>
            </a:extLst>
          </p:cNvPr>
          <p:cNvSpPr txBox="1"/>
          <p:nvPr/>
        </p:nvSpPr>
        <p:spPr>
          <a:xfrm>
            <a:off x="4572001" y="4485042"/>
            <a:ext cx="198932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350" dirty="0" err="1"/>
              <a:t>in_layer</a:t>
            </a:r>
            <a:r>
              <a:rPr lang="en-US" altLang="ko-KR" sz="1350" dirty="0"/>
              <a:t>[2] * weight[0]</a:t>
            </a:r>
          </a:p>
          <a:p>
            <a:r>
              <a:rPr lang="en-US" altLang="ko-KR" sz="1350" dirty="0" err="1"/>
              <a:t>in_layer</a:t>
            </a:r>
            <a:r>
              <a:rPr lang="en-US" altLang="ko-KR" sz="1350" dirty="0"/>
              <a:t>[3] * weight[2]</a:t>
            </a:r>
          </a:p>
          <a:p>
            <a:r>
              <a:rPr lang="en-US" altLang="ko-KR" sz="1350" dirty="0" err="1"/>
              <a:t>in_layer</a:t>
            </a:r>
            <a:r>
              <a:rPr lang="en-US" altLang="ko-KR" sz="1350" dirty="0"/>
              <a:t>[10] * weight[1]</a:t>
            </a:r>
          </a:p>
          <a:p>
            <a:r>
              <a:rPr lang="en-US" altLang="ko-KR" sz="1350" dirty="0" err="1"/>
              <a:t>in_layer</a:t>
            </a:r>
            <a:r>
              <a:rPr lang="en-US" altLang="ko-KR" sz="1350" dirty="0"/>
              <a:t>[11] * weight[3]</a:t>
            </a:r>
            <a:endParaRPr lang="ko-KR" altLang="en-US" sz="135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029B4F5-6219-45A8-8610-E92BAA7E5C75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4349299" y="2890177"/>
            <a:ext cx="222702" cy="2056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2826D56-12C7-4DBF-B77E-11C54E735E55}"/>
              </a:ext>
            </a:extLst>
          </p:cNvPr>
          <p:cNvGrpSpPr/>
          <p:nvPr/>
        </p:nvGrpSpPr>
        <p:grpSpPr>
          <a:xfrm>
            <a:off x="967039" y="1831964"/>
            <a:ext cx="3382261" cy="758130"/>
            <a:chOff x="890954" y="1299618"/>
            <a:chExt cx="4910899" cy="1010840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9E2149E-BA39-4341-829B-5AC41F05A671}"/>
                </a:ext>
              </a:extLst>
            </p:cNvPr>
            <p:cNvCxnSpPr>
              <a:stCxn id="7" idx="0"/>
            </p:cNvCxnSpPr>
            <p:nvPr/>
          </p:nvCxnSpPr>
          <p:spPr>
            <a:xfrm rot="16200000" flipV="1">
              <a:off x="2846849" y="-644547"/>
              <a:ext cx="1010836" cy="4899173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8652E2D-85B6-4932-ACB6-F7D014EB32C0}"/>
                </a:ext>
              </a:extLst>
            </p:cNvPr>
            <p:cNvCxnSpPr>
              <a:cxnSpLocks/>
            </p:cNvCxnSpPr>
            <p:nvPr/>
          </p:nvCxnSpPr>
          <p:spPr>
            <a:xfrm>
              <a:off x="890954" y="1299618"/>
              <a:ext cx="1" cy="639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B24A6F5F-66B9-4387-A592-E5202E026BF0}"/>
              </a:ext>
            </a:extLst>
          </p:cNvPr>
          <p:cNvSpPr/>
          <p:nvPr/>
        </p:nvSpPr>
        <p:spPr>
          <a:xfrm rot="8033044">
            <a:off x="6676435" y="3980749"/>
            <a:ext cx="573506" cy="2769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3145650-15A4-453E-ADF8-62ED0041DCEE}"/>
              </a:ext>
            </a:extLst>
          </p:cNvPr>
          <p:cNvGraphicFramePr>
            <a:graphicFrameLocks noGrp="1"/>
          </p:cNvGraphicFramePr>
          <p:nvPr/>
        </p:nvGraphicFramePr>
        <p:xfrm>
          <a:off x="20212" y="2311399"/>
          <a:ext cx="471851" cy="845820"/>
        </p:xfrm>
        <a:graphic>
          <a:graphicData uri="http://schemas.openxmlformats.org/drawingml/2006/table">
            <a:tbl>
              <a:tblPr bandRow="1">
                <a:tableStyleId>{37CE84F3-28C3-443E-9E96-99CF82512B78}</a:tableStyleId>
              </a:tblPr>
              <a:tblGrid>
                <a:gridCol w="471851">
                  <a:extLst>
                    <a:ext uri="{9D8B030D-6E8A-4147-A177-3AD203B41FA5}">
                      <a16:colId xmlns:a16="http://schemas.microsoft.com/office/drawing/2014/main" val="93092172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fm1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0128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fm2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904124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fm3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5907558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382C81-CC06-4D1E-9994-0522BB412F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3334" y="3901130"/>
          <a:ext cx="1388876" cy="8458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47219">
                  <a:extLst>
                    <a:ext uri="{9D8B030D-6E8A-4147-A177-3AD203B41FA5}">
                      <a16:colId xmlns:a16="http://schemas.microsoft.com/office/drawing/2014/main" val="3349530132"/>
                    </a:ext>
                  </a:extLst>
                </a:gridCol>
                <a:gridCol w="347219">
                  <a:extLst>
                    <a:ext uri="{9D8B030D-6E8A-4147-A177-3AD203B41FA5}">
                      <a16:colId xmlns:a16="http://schemas.microsoft.com/office/drawing/2014/main" val="3955904401"/>
                    </a:ext>
                  </a:extLst>
                </a:gridCol>
                <a:gridCol w="347219">
                  <a:extLst>
                    <a:ext uri="{9D8B030D-6E8A-4147-A177-3AD203B41FA5}">
                      <a16:colId xmlns:a16="http://schemas.microsoft.com/office/drawing/2014/main" val="1570521386"/>
                    </a:ext>
                  </a:extLst>
                </a:gridCol>
                <a:gridCol w="347219">
                  <a:extLst>
                    <a:ext uri="{9D8B030D-6E8A-4147-A177-3AD203B41FA5}">
                      <a16:colId xmlns:a16="http://schemas.microsoft.com/office/drawing/2014/main" val="34465304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102349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9943395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322588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6866353-85EC-440E-B848-ABF9DC2B9B59}"/>
              </a:ext>
            </a:extLst>
          </p:cNvPr>
          <p:cNvSpPr txBox="1"/>
          <p:nvPr/>
        </p:nvSpPr>
        <p:spPr>
          <a:xfrm>
            <a:off x="967039" y="3565698"/>
            <a:ext cx="4860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fm1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Using Pure C</a:t>
            </a:r>
            <a:r>
              <a:rPr lang="en-US" altLang="ko-KR" b="1" i="1" dirty="0"/>
              <a:t>– Layer_1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484784"/>
            <a:ext cx="69532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Using Pure C</a:t>
            </a:r>
            <a:r>
              <a:rPr lang="en-US" altLang="ko-KR" b="1" i="1" dirty="0"/>
              <a:t>– Layer_1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57435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564903"/>
            <a:ext cx="4305300" cy="393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Using Pure C</a:t>
            </a:r>
            <a:r>
              <a:rPr lang="en-US" altLang="ko-KR" b="1" i="1" dirty="0"/>
              <a:t>– Layer_1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471487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1028598"/>
            <a:ext cx="8906924" cy="600202"/>
          </a:xfrm>
        </p:spPr>
        <p:txBody>
          <a:bodyPr/>
          <a:lstStyle/>
          <a:p>
            <a:r>
              <a:rPr lang="en-US" altLang="ko-KR" dirty="0"/>
              <a:t>CNN Functions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C8C57E-137F-4D03-9865-2CB8FEBDA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49" y="1467756"/>
            <a:ext cx="7953375" cy="11239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67544" y="2780928"/>
            <a:ext cx="7953375" cy="3672408"/>
            <a:chOff x="80166" y="1556792"/>
            <a:chExt cx="8742210" cy="410445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66" y="1556792"/>
              <a:ext cx="8742210" cy="410445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860032" y="1813706"/>
              <a:ext cx="3877398" cy="26234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15616" y="1988840"/>
              <a:ext cx="2952328" cy="27363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97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Using Pure C</a:t>
            </a:r>
            <a:r>
              <a:rPr lang="en-US" altLang="ko-KR" b="1" i="1" dirty="0"/>
              <a:t>– Layer_1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117385" y="597635"/>
            <a:ext cx="4887162" cy="65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1028598"/>
            <a:ext cx="8906924" cy="384178"/>
          </a:xfrm>
        </p:spPr>
        <p:txBody>
          <a:bodyPr/>
          <a:lstStyle/>
          <a:p>
            <a:r>
              <a:rPr lang="en-US" altLang="ko-KR" dirty="0"/>
              <a:t>CNN in pure C </a:t>
            </a:r>
            <a:r>
              <a:rPr lang="en-US" altLang="ko-KR" b="1" i="1" dirty="0"/>
              <a:t>– Layer_2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98" y="1484784"/>
            <a:ext cx="6624736" cy="48021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71800" y="2132856"/>
            <a:ext cx="41764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3648" y="3501008"/>
            <a:ext cx="6048672" cy="2664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1028598"/>
            <a:ext cx="8906924" cy="384178"/>
          </a:xfrm>
        </p:spPr>
        <p:txBody>
          <a:bodyPr/>
          <a:lstStyle/>
          <a:p>
            <a:r>
              <a:rPr lang="en-US" altLang="ko-KR" dirty="0"/>
              <a:t>CNN in pure C </a:t>
            </a:r>
            <a:r>
              <a:rPr lang="en-US" altLang="ko-KR" b="1" i="1" dirty="0"/>
              <a:t>– Layer_2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74" y="1556792"/>
            <a:ext cx="5256584" cy="48334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32674" y="1556048"/>
            <a:ext cx="5159606" cy="2232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32674" y="3789040"/>
            <a:ext cx="5256584" cy="216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1028598"/>
            <a:ext cx="8906924" cy="384178"/>
          </a:xfrm>
        </p:spPr>
        <p:txBody>
          <a:bodyPr/>
          <a:lstStyle/>
          <a:p>
            <a:r>
              <a:rPr lang="en-US" altLang="ko-KR" dirty="0"/>
              <a:t>CNN in pure C </a:t>
            </a:r>
            <a:r>
              <a:rPr lang="en-US" altLang="ko-KR" b="1" i="1" dirty="0"/>
              <a:t>– Layer_2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90382" y="589248"/>
            <a:ext cx="4941168" cy="65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1028598"/>
            <a:ext cx="8906924" cy="456186"/>
          </a:xfrm>
        </p:spPr>
        <p:txBody>
          <a:bodyPr/>
          <a:lstStyle/>
          <a:p>
            <a:r>
              <a:rPr lang="en-US" altLang="ko-KR" dirty="0"/>
              <a:t>CNN in pure C </a:t>
            </a:r>
            <a:r>
              <a:rPr lang="en-US" altLang="ko-KR" b="1" i="1" dirty="0"/>
              <a:t>– Layer_3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69" y="1484784"/>
            <a:ext cx="8477250" cy="49625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1884" y="2323636"/>
            <a:ext cx="4176464" cy="1105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1884" y="3475760"/>
            <a:ext cx="7506500" cy="2833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1028598"/>
            <a:ext cx="8906924" cy="456186"/>
          </a:xfrm>
        </p:spPr>
        <p:txBody>
          <a:bodyPr/>
          <a:lstStyle/>
          <a:p>
            <a:r>
              <a:rPr lang="en-US" altLang="ko-KR" dirty="0"/>
              <a:t>CNN in pure C </a:t>
            </a:r>
            <a:r>
              <a:rPr lang="en-US" altLang="ko-KR" b="1" i="1" dirty="0"/>
              <a:t>– Layer_3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6896100" cy="37242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97382" y="1772816"/>
            <a:ext cx="6870317" cy="2808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89494" y="4757307"/>
            <a:ext cx="5670738" cy="739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1028598"/>
            <a:ext cx="8906924" cy="384178"/>
          </a:xfrm>
        </p:spPr>
        <p:txBody>
          <a:bodyPr/>
          <a:lstStyle/>
          <a:p>
            <a:r>
              <a:rPr lang="en-US" altLang="ko-KR" dirty="0"/>
              <a:t>CNN in pure C </a:t>
            </a:r>
            <a:r>
              <a:rPr lang="en-US" altLang="ko-KR" b="1" i="1" dirty="0"/>
              <a:t>– Layer_4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4266971" cy="49809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8939" y="2420888"/>
            <a:ext cx="4176464" cy="396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1028598"/>
            <a:ext cx="8906924" cy="384178"/>
          </a:xfrm>
        </p:spPr>
        <p:txBody>
          <a:bodyPr/>
          <a:lstStyle/>
          <a:p>
            <a:r>
              <a:rPr lang="en-US" altLang="ko-KR" dirty="0"/>
              <a:t>CNN in pure C </a:t>
            </a:r>
            <a:r>
              <a:rPr lang="en-US" altLang="ko-KR" b="1" i="1" dirty="0"/>
              <a:t>– Annotation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3CD8D3-FCAA-4997-9668-295638D5F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63" y="1659525"/>
            <a:ext cx="8347273" cy="33536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4502" y="1659524"/>
            <a:ext cx="4403522" cy="3353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1028598"/>
            <a:ext cx="8906924" cy="5270726"/>
          </a:xfrm>
        </p:spPr>
        <p:txBody>
          <a:bodyPr/>
          <a:lstStyle/>
          <a:p>
            <a:r>
              <a:rPr lang="en-US" altLang="ko-KR" dirty="0"/>
              <a:t>Output Image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8152483" cy="463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1028598"/>
            <a:ext cx="8906924" cy="5270726"/>
          </a:xfrm>
        </p:spPr>
        <p:txBody>
          <a:bodyPr/>
          <a:lstStyle/>
          <a:p>
            <a:r>
              <a:rPr lang="en-US" altLang="ko-KR" dirty="0"/>
              <a:t>CNN in </a:t>
            </a:r>
            <a:r>
              <a:rPr lang="en-US" altLang="ko-KR" dirty="0" err="1" smtClean="0"/>
              <a:t>Cuda</a:t>
            </a:r>
            <a:r>
              <a:rPr lang="en-US" altLang="ko-KR" dirty="0"/>
              <a:t> </a:t>
            </a:r>
            <a:r>
              <a:rPr lang="en-US" altLang="ko-KR" dirty="0" smtClean="0"/>
              <a:t>– Convolution1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53" y="1484784"/>
            <a:ext cx="4305300" cy="426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83" y="1484784"/>
            <a:ext cx="4038889" cy="42672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9780" y="1941558"/>
            <a:ext cx="3996196" cy="3810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7048" y="1484784"/>
            <a:ext cx="4310579" cy="302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63303" y="3429000"/>
            <a:ext cx="2833034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63302" y="1484784"/>
            <a:ext cx="4057169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Using Pure C</a:t>
            </a:r>
            <a:r>
              <a:rPr lang="en-US" altLang="ko-KR" b="1" i="1" dirty="0"/>
              <a:t>– Layer_1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9AF28-270A-4770-82CC-1539CAAB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7179146" cy="49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1028598"/>
            <a:ext cx="8906924" cy="5270726"/>
          </a:xfrm>
        </p:spPr>
        <p:txBody>
          <a:bodyPr/>
          <a:lstStyle/>
          <a:p>
            <a:r>
              <a:rPr lang="en-US" altLang="ko-KR" dirty="0"/>
              <a:t>CNN in </a:t>
            </a:r>
            <a:r>
              <a:rPr lang="en-US" altLang="ko-KR" dirty="0" err="1" smtClean="0"/>
              <a:t>Cuda</a:t>
            </a:r>
            <a:r>
              <a:rPr lang="en-US" altLang="ko-KR" dirty="0"/>
              <a:t> </a:t>
            </a:r>
            <a:r>
              <a:rPr lang="en-US" altLang="ko-KR" dirty="0" smtClean="0"/>
              <a:t>– Convolution1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556792"/>
            <a:ext cx="3733800" cy="4608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853" y="1556792"/>
            <a:ext cx="4600575" cy="46085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1775" y="1556793"/>
            <a:ext cx="3765554" cy="2376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7661" y="4139554"/>
            <a:ext cx="2833034" cy="202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34788" y="1556792"/>
            <a:ext cx="4169660" cy="4608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1028598"/>
            <a:ext cx="8906924" cy="5270726"/>
          </a:xfrm>
        </p:spPr>
        <p:txBody>
          <a:bodyPr/>
          <a:lstStyle/>
          <a:p>
            <a:r>
              <a:rPr lang="en-US" altLang="ko-KR" dirty="0"/>
              <a:t>CNN in </a:t>
            </a:r>
            <a:r>
              <a:rPr lang="en-US" altLang="ko-KR" dirty="0" err="1" smtClean="0"/>
              <a:t>Cuda</a:t>
            </a:r>
            <a:r>
              <a:rPr lang="en-US" altLang="ko-KR" dirty="0"/>
              <a:t> </a:t>
            </a:r>
            <a:r>
              <a:rPr lang="en-US" altLang="ko-KR" dirty="0" smtClean="0"/>
              <a:t>– Convolution1 – </a:t>
            </a:r>
            <a:r>
              <a:rPr lang="en-US" altLang="ko-KR" dirty="0" err="1" smtClean="0"/>
              <a:t>init_bias</a:t>
            </a:r>
            <a:endParaRPr lang="en-US" altLang="ko-KR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95536" y="1916832"/>
            <a:ext cx="8357174" cy="4494127"/>
            <a:chOff x="395536" y="1916832"/>
            <a:chExt cx="8357174" cy="449412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3260" y="3098591"/>
              <a:ext cx="3219450" cy="331236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916832"/>
              <a:ext cx="2381250" cy="10001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1760" y="3109866"/>
              <a:ext cx="2876550" cy="695325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426815" y="2096991"/>
              <a:ext cx="1624905" cy="8199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97720" y="3109866"/>
              <a:ext cx="2890589" cy="6953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706075" y="5517231"/>
              <a:ext cx="2322310" cy="5040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380313" y="5665438"/>
              <a:ext cx="144016" cy="2118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316416" y="3309320"/>
              <a:ext cx="288032" cy="191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04048" y="3245694"/>
              <a:ext cx="144016" cy="2118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17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1028598"/>
            <a:ext cx="8906924" cy="5270726"/>
          </a:xfrm>
        </p:spPr>
        <p:txBody>
          <a:bodyPr/>
          <a:lstStyle/>
          <a:p>
            <a:r>
              <a:rPr lang="en-US" altLang="ko-KR" dirty="0"/>
              <a:t>CNN in </a:t>
            </a:r>
            <a:r>
              <a:rPr lang="en-US" altLang="ko-KR" dirty="0" err="1" smtClean="0"/>
              <a:t>Cuda</a:t>
            </a:r>
            <a:r>
              <a:rPr lang="en-US" altLang="ko-KR" dirty="0"/>
              <a:t> </a:t>
            </a:r>
            <a:r>
              <a:rPr lang="en-US" altLang="ko-KR" dirty="0" smtClean="0"/>
              <a:t>– Convolution1 – </a:t>
            </a:r>
            <a:r>
              <a:rPr lang="en-US" altLang="ko-KR" dirty="0" err="1" smtClean="0"/>
              <a:t>conv_feature_ma</a:t>
            </a:r>
            <a:r>
              <a:rPr lang="en-US" altLang="ko-KR" dirty="0" err="1"/>
              <a:t>p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911" y="4221088"/>
            <a:ext cx="3819525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700808"/>
            <a:ext cx="4514850" cy="22669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3476" y="1844824"/>
            <a:ext cx="1624905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98348" y="5343478"/>
            <a:ext cx="3840088" cy="819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2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1028598"/>
            <a:ext cx="8906924" cy="5270726"/>
          </a:xfrm>
        </p:spPr>
        <p:txBody>
          <a:bodyPr/>
          <a:lstStyle/>
          <a:p>
            <a:r>
              <a:rPr lang="en-US" altLang="ko-KR" dirty="0"/>
              <a:t>CNN in </a:t>
            </a:r>
            <a:r>
              <a:rPr lang="en-US" altLang="ko-KR" dirty="0" err="1" smtClean="0"/>
              <a:t>Cuda</a:t>
            </a:r>
            <a:r>
              <a:rPr lang="en-US" altLang="ko-KR" dirty="0"/>
              <a:t> </a:t>
            </a:r>
            <a:r>
              <a:rPr lang="en-US" altLang="ko-KR" dirty="0" smtClean="0"/>
              <a:t>– Convolution1 – </a:t>
            </a:r>
            <a:r>
              <a:rPr lang="en-US" altLang="ko-KR" dirty="0" err="1"/>
              <a:t>conv_feature_map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323529" y="1412776"/>
            <a:ext cx="7416824" cy="5112568"/>
            <a:chOff x="323529" y="1412776"/>
            <a:chExt cx="7416824" cy="511256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9" y="1412776"/>
              <a:ext cx="7416824" cy="5112568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467544" y="2492896"/>
              <a:ext cx="4248472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4915" y="3123966"/>
              <a:ext cx="6987405" cy="22492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4915" y="5454230"/>
              <a:ext cx="4899173" cy="1071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74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Acceleration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1028598"/>
            <a:ext cx="8906924" cy="5270726"/>
          </a:xfrm>
        </p:spPr>
        <p:txBody>
          <a:bodyPr/>
          <a:lstStyle/>
          <a:p>
            <a:r>
              <a:rPr lang="en-US" altLang="ko-KR" dirty="0"/>
              <a:t>CNN in </a:t>
            </a:r>
            <a:r>
              <a:rPr lang="en-US" altLang="ko-KR" dirty="0" err="1" smtClean="0"/>
              <a:t>Cuda</a:t>
            </a:r>
            <a:r>
              <a:rPr lang="en-US" altLang="ko-KR" dirty="0"/>
              <a:t> </a:t>
            </a:r>
            <a:r>
              <a:rPr lang="en-US" altLang="ko-KR" dirty="0" smtClean="0"/>
              <a:t>– Convolution1 – </a:t>
            </a:r>
            <a:r>
              <a:rPr lang="en-US" altLang="ko-KR" dirty="0" err="1" smtClean="0"/>
              <a:t>init_bias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660899"/>
            <a:ext cx="6408711" cy="2638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8" y="2447547"/>
            <a:ext cx="3240360" cy="7408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231" y="1635782"/>
            <a:ext cx="3076575" cy="15525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3528" y="2458188"/>
            <a:ext cx="3242270" cy="730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825577" y="1648863"/>
            <a:ext cx="3060229" cy="1539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5536" y="5589240"/>
            <a:ext cx="619268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60032" y="5756994"/>
            <a:ext cx="279648" cy="279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87624" y="5756994"/>
            <a:ext cx="279648" cy="279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67944" y="3805909"/>
            <a:ext cx="279648" cy="279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A1F8135-515F-44C2-A0F9-CD774D5C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Using Data- Convolution_layer1 </a:t>
            </a:r>
            <a:endParaRPr lang="ko-KR" altLang="en-US" sz="24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E16E238-C45C-4C10-9577-0D784F2C97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2128" y="1472712"/>
          <a:ext cx="4915726" cy="2270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57863">
                  <a:extLst>
                    <a:ext uri="{9D8B030D-6E8A-4147-A177-3AD203B41FA5}">
                      <a16:colId xmlns:a16="http://schemas.microsoft.com/office/drawing/2014/main" val="4123197647"/>
                    </a:ext>
                  </a:extLst>
                </a:gridCol>
                <a:gridCol w="2457863">
                  <a:extLst>
                    <a:ext uri="{9D8B030D-6E8A-4147-A177-3AD203B41FA5}">
                      <a16:colId xmlns:a16="http://schemas.microsoft.com/office/drawing/2014/main" val="69683312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Data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Size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74675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in_layer</a:t>
                      </a:r>
                      <a:r>
                        <a:rPr lang="en-US" altLang="ko-KR" sz="1400" b="1" dirty="0"/>
                        <a:t>  ( </a:t>
                      </a:r>
                      <a:r>
                        <a:rPr lang="en-US" altLang="ko-KR" sz="1400" b="1" dirty="0" err="1"/>
                        <a:t>Input_image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720 * 1280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8969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filter</a:t>
                      </a:r>
                      <a:endParaRPr lang="ko-KR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 * 6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83984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Padding</a:t>
                      </a:r>
                      <a:endParaRPr lang="ko-KR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00710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Stride</a:t>
                      </a:r>
                      <a:endParaRPr lang="ko-KR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821877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Number of filter ( = </a:t>
                      </a:r>
                      <a:r>
                        <a:rPr lang="en-US" altLang="ko-KR" sz="1400" b="1" dirty="0" err="1"/>
                        <a:t>Nof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247526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weight</a:t>
                      </a:r>
                      <a:endParaRPr lang="ko-KR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filtersize</a:t>
                      </a:r>
                      <a:r>
                        <a:rPr lang="en-US" altLang="ko-KR" sz="1400" dirty="0"/>
                        <a:t>(36) * </a:t>
                      </a:r>
                      <a:r>
                        <a:rPr lang="en-US" altLang="ko-KR" sz="1400" dirty="0" err="1"/>
                        <a:t>Nof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61197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y (feature map)</a:t>
                      </a:r>
                      <a:endParaRPr lang="ko-KR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Nof</a:t>
                      </a:r>
                      <a:r>
                        <a:rPr lang="en-US" altLang="ko-KR" sz="1400" dirty="0"/>
                        <a:t> * 358 * 638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6241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8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A1F8135-515F-44C2-A0F9-CD774D5C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Convolution 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AE2B32-519F-4745-A916-3166619AD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1" y="1657555"/>
            <a:ext cx="6180992" cy="217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A1F8135-515F-44C2-A0F9-CD774D5C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Convolution 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CC5B2-36C6-4874-9CE1-A67BECBE2636}"/>
              </a:ext>
            </a:extLst>
          </p:cNvPr>
          <p:cNvSpPr txBox="1"/>
          <p:nvPr/>
        </p:nvSpPr>
        <p:spPr>
          <a:xfrm>
            <a:off x="422031" y="1674934"/>
            <a:ext cx="6817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입력</a:t>
            </a:r>
            <a:r>
              <a:rPr lang="en-US" altLang="ko-KR" sz="1350" dirty="0">
                <a:solidFill>
                  <a:schemeClr val="bg1"/>
                </a:solidFill>
              </a:rPr>
              <a:t>,</a:t>
            </a:r>
            <a:r>
              <a:rPr lang="ko-KR" altLang="en-US" sz="1350" dirty="0">
                <a:solidFill>
                  <a:schemeClr val="bg1"/>
                </a:solidFill>
              </a:rPr>
              <a:t>출력 이미지가 크기 때문에 이해하기 쉽게 모든 데이터 값을 축소하여 시각화 함</a:t>
            </a:r>
            <a:r>
              <a:rPr lang="en-US" altLang="ko-KR" sz="1350" dirty="0">
                <a:solidFill>
                  <a:schemeClr val="bg1"/>
                </a:solidFill>
              </a:rPr>
              <a:t>.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E186E9-FDF6-460A-A23D-E77C1F8B8D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2031" y="2409131"/>
          <a:ext cx="3657600" cy="1950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231976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9683312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Data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Size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7467551"/>
                  </a:ext>
                </a:extLst>
              </a:tr>
              <a:tr h="232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in_layer</a:t>
                      </a:r>
                      <a:r>
                        <a:rPr lang="en-US" altLang="ko-KR" sz="1100" b="1" dirty="0"/>
                        <a:t>  ( </a:t>
                      </a:r>
                      <a:r>
                        <a:rPr lang="en-US" altLang="ko-KR" sz="1100" b="1" dirty="0" err="1"/>
                        <a:t>Input_image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720 * 1280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896927"/>
                  </a:ext>
                </a:extLst>
              </a:tr>
              <a:tr h="232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filter</a:t>
                      </a:r>
                      <a:endParaRPr lang="ko-KR" alt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 * 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8398448"/>
                  </a:ext>
                </a:extLst>
              </a:tr>
              <a:tr h="232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Padding</a:t>
                      </a:r>
                      <a:endParaRPr lang="ko-KR" alt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0071028"/>
                  </a:ext>
                </a:extLst>
              </a:tr>
              <a:tr h="232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Stride</a:t>
                      </a:r>
                      <a:endParaRPr lang="ko-KR" alt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82187775"/>
                  </a:ext>
                </a:extLst>
              </a:tr>
              <a:tr h="232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Number of filter ( = </a:t>
                      </a:r>
                      <a:r>
                        <a:rPr lang="en-US" altLang="ko-KR" sz="1100" b="1" dirty="0" err="1"/>
                        <a:t>Nof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24752644"/>
                  </a:ext>
                </a:extLst>
              </a:tr>
              <a:tr h="229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weight</a:t>
                      </a:r>
                      <a:endParaRPr lang="ko-KR" alt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filtersize</a:t>
                      </a:r>
                      <a:r>
                        <a:rPr lang="en-US" altLang="ko-KR" sz="1100" dirty="0"/>
                        <a:t>(36) * </a:t>
                      </a:r>
                      <a:r>
                        <a:rPr lang="en-US" altLang="ko-KR" sz="1100" dirty="0" err="1"/>
                        <a:t>Nof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61197699"/>
                  </a:ext>
                </a:extLst>
              </a:tr>
              <a:tr h="229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y (feature map)</a:t>
                      </a:r>
                      <a:endParaRPr lang="ko-KR" alt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Nof</a:t>
                      </a:r>
                      <a:r>
                        <a:rPr lang="en-US" altLang="ko-KR" sz="1100" dirty="0"/>
                        <a:t> * 358 * 638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6241321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F9A8178-B941-46D4-A62F-8D36E680AD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88523" y="2409131"/>
          <a:ext cx="3657600" cy="1950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231976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9683312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Data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Size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7467551"/>
                  </a:ext>
                </a:extLst>
              </a:tr>
              <a:tr h="232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in_layer</a:t>
                      </a:r>
                      <a:r>
                        <a:rPr lang="en-US" altLang="ko-KR" sz="1100" b="1" dirty="0"/>
                        <a:t>  ( </a:t>
                      </a:r>
                      <a:r>
                        <a:rPr lang="en-US" altLang="ko-KR" sz="1100" b="1" dirty="0" err="1"/>
                        <a:t>Input_image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 * 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896927"/>
                  </a:ext>
                </a:extLst>
              </a:tr>
              <a:tr h="232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filter</a:t>
                      </a:r>
                      <a:endParaRPr lang="ko-KR" alt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 * 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8398448"/>
                  </a:ext>
                </a:extLst>
              </a:tr>
              <a:tr h="232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Padding</a:t>
                      </a:r>
                      <a:endParaRPr lang="ko-KR" alt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0071028"/>
                  </a:ext>
                </a:extLst>
              </a:tr>
              <a:tr h="232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Stride</a:t>
                      </a:r>
                      <a:endParaRPr lang="ko-KR" alt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82187775"/>
                  </a:ext>
                </a:extLst>
              </a:tr>
              <a:tr h="232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Number of filter ( = </a:t>
                      </a:r>
                      <a:r>
                        <a:rPr lang="en-US" altLang="ko-KR" sz="1100" b="1" dirty="0" err="1"/>
                        <a:t>Nof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24752644"/>
                  </a:ext>
                </a:extLst>
              </a:tr>
              <a:tr h="229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weight</a:t>
                      </a:r>
                      <a:endParaRPr lang="ko-KR" alt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filtersize</a:t>
                      </a:r>
                      <a:r>
                        <a:rPr lang="en-US" altLang="ko-KR" sz="1100" dirty="0"/>
                        <a:t>(4) * </a:t>
                      </a:r>
                      <a:r>
                        <a:rPr lang="en-US" altLang="ko-KR" sz="1100" dirty="0" err="1"/>
                        <a:t>Nof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61197699"/>
                  </a:ext>
                </a:extLst>
              </a:tr>
              <a:tr h="229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y (feature map)</a:t>
                      </a:r>
                      <a:endParaRPr lang="ko-KR" alt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Nof</a:t>
                      </a:r>
                      <a:r>
                        <a:rPr lang="en-US" altLang="ko-KR" sz="1100" dirty="0"/>
                        <a:t> * 3 * 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62413218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28449B0-ABBC-4DAD-8CB3-FCCD9F0B8031}"/>
              </a:ext>
            </a:extLst>
          </p:cNvPr>
          <p:cNvSpPr/>
          <p:nvPr/>
        </p:nvSpPr>
        <p:spPr>
          <a:xfrm>
            <a:off x="4255478" y="3229551"/>
            <a:ext cx="474784" cy="2769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D0460-E810-49FC-8680-BAAE3ECA685C}"/>
              </a:ext>
            </a:extLst>
          </p:cNvPr>
          <p:cNvSpPr txBox="1"/>
          <p:nvPr/>
        </p:nvSpPr>
        <p:spPr>
          <a:xfrm>
            <a:off x="1732085" y="2042032"/>
            <a:ext cx="7649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변경 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CBA06-5D45-4C26-ADC2-29EF513F6AC2}"/>
              </a:ext>
            </a:extLst>
          </p:cNvPr>
          <p:cNvSpPr txBox="1"/>
          <p:nvPr/>
        </p:nvSpPr>
        <p:spPr>
          <a:xfrm>
            <a:off x="6357729" y="2042032"/>
            <a:ext cx="7649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변경 후</a:t>
            </a:r>
          </a:p>
        </p:txBody>
      </p:sp>
    </p:spTree>
    <p:extLst>
      <p:ext uri="{BB962C8B-B14F-4D97-AF65-F5344CB8AC3E}">
        <p14:creationId xmlns:p14="http://schemas.microsoft.com/office/powerpoint/2010/main" val="27363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A1F8135-515F-44C2-A0F9-CD774D5C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Convolution 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CC5B2-36C6-4874-9CE1-A67BECBE2636}"/>
              </a:ext>
            </a:extLst>
          </p:cNvPr>
          <p:cNvSpPr txBox="1"/>
          <p:nvPr/>
        </p:nvSpPr>
        <p:spPr>
          <a:xfrm>
            <a:off x="422031" y="1674934"/>
            <a:ext cx="2371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각 데이터에 맞게 코드 변경</a:t>
            </a:r>
            <a:r>
              <a:rPr lang="en-US" altLang="ko-KR" sz="1350" dirty="0">
                <a:solidFill>
                  <a:schemeClr val="bg1"/>
                </a:solidFill>
              </a:rPr>
              <a:t>.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37CBEB4-61CF-4BE8-8B07-953DAB6684A0}"/>
              </a:ext>
            </a:extLst>
          </p:cNvPr>
          <p:cNvGrpSpPr/>
          <p:nvPr/>
        </p:nvGrpSpPr>
        <p:grpSpPr>
          <a:xfrm>
            <a:off x="727006" y="2154156"/>
            <a:ext cx="7159694" cy="1861164"/>
            <a:chOff x="969342" y="1729208"/>
            <a:chExt cx="9546258" cy="248155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3772C9F-8A35-4039-94AB-CCB455722943}"/>
                </a:ext>
              </a:extLst>
            </p:cNvPr>
            <p:cNvGrpSpPr/>
            <p:nvPr/>
          </p:nvGrpSpPr>
          <p:grpSpPr>
            <a:xfrm>
              <a:off x="969342" y="1729208"/>
              <a:ext cx="9546258" cy="2481552"/>
              <a:chOff x="969342" y="1729208"/>
              <a:chExt cx="9546258" cy="2481552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62FBF67-AC7E-48D2-AB22-1B0F580F3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9342" y="1729208"/>
                <a:ext cx="9546258" cy="2481552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1DF5469-3892-4C24-B6AB-633DBBFA0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6307" y="2883614"/>
                <a:ext cx="7819293" cy="192804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E12C084-5B7F-48DE-8F82-BF7E6E30E0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327" t="27144" r="76077" b="65086"/>
              <a:stretch/>
            </p:blipFill>
            <p:spPr>
              <a:xfrm>
                <a:off x="10304584" y="2866378"/>
                <a:ext cx="140678" cy="177974"/>
              </a:xfrm>
              <a:prstGeom prst="rect">
                <a:avLst/>
              </a:prstGeom>
            </p:spPr>
          </p:pic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FDC9A7A-B7C5-4F83-AA1E-62BE23059A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722" t="26891" r="73559" b="64606"/>
            <a:stretch/>
          </p:blipFill>
          <p:spPr>
            <a:xfrm>
              <a:off x="3692769" y="2625969"/>
              <a:ext cx="164123" cy="21101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FC7586D-0A48-4988-9318-86495CAE0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688" t="36451" r="71716" b="55991"/>
            <a:stretch/>
          </p:blipFill>
          <p:spPr>
            <a:xfrm>
              <a:off x="9777046" y="2848708"/>
              <a:ext cx="152401" cy="187570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BD4751A3-3487-4C32-A614-8FD5E6F8C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27" t="27144" r="76077" b="65086"/>
          <a:stretch/>
        </p:blipFill>
        <p:spPr>
          <a:xfrm>
            <a:off x="6072902" y="2990579"/>
            <a:ext cx="99298" cy="1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A1F8135-515F-44C2-A0F9-CD774D5C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Convolution 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8F892-0C14-4199-90BF-498A2B863614}"/>
              </a:ext>
            </a:extLst>
          </p:cNvPr>
          <p:cNvSpPr txBox="1"/>
          <p:nvPr/>
        </p:nvSpPr>
        <p:spPr>
          <a:xfrm>
            <a:off x="729761" y="2035419"/>
            <a:ext cx="2291012" cy="300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350" dirty="0"/>
              <a:t>r=0 , n=0 , m=0 , l=0, k=0</a:t>
            </a:r>
            <a:endParaRPr lang="ko-KR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A8E15-CB22-45B8-B4E4-AE4C989B7551}"/>
              </a:ext>
            </a:extLst>
          </p:cNvPr>
          <p:cNvSpPr txBox="1"/>
          <p:nvPr/>
        </p:nvSpPr>
        <p:spPr>
          <a:xfrm>
            <a:off x="729761" y="2523433"/>
            <a:ext cx="29110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y [ 0 ] = += </a:t>
            </a:r>
            <a:r>
              <a:rPr lang="en-US" altLang="ko-KR" sz="1350" dirty="0" err="1">
                <a:solidFill>
                  <a:schemeClr val="bg1"/>
                </a:solidFill>
              </a:rPr>
              <a:t>in_layer</a:t>
            </a:r>
            <a:r>
              <a:rPr lang="en-US" altLang="ko-KR" sz="1350" dirty="0">
                <a:solidFill>
                  <a:schemeClr val="bg1"/>
                </a:solidFill>
              </a:rPr>
              <a:t>[0] * weight[0]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152667-569F-4094-B6A5-167EEB098F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0" y="2035419"/>
          <a:ext cx="2505808" cy="153028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13226">
                  <a:extLst>
                    <a:ext uri="{9D8B030D-6E8A-4147-A177-3AD203B41FA5}">
                      <a16:colId xmlns:a16="http://schemas.microsoft.com/office/drawing/2014/main" val="8099788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2800401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52320252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1875681699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855416720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587603951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43568915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3797745231"/>
                    </a:ext>
                  </a:extLst>
                </a:gridCol>
              </a:tblGrid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7427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9093630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0963046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6274705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12840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19372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CA4B598-60AB-400C-B9AF-73DDEFCFFCC1}"/>
              </a:ext>
            </a:extLst>
          </p:cNvPr>
          <p:cNvSpPr txBox="1"/>
          <p:nvPr/>
        </p:nvSpPr>
        <p:spPr>
          <a:xfrm>
            <a:off x="729761" y="3404923"/>
            <a:ext cx="2291012" cy="300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350" dirty="0"/>
              <a:t>r=0 , n=0 , m=0 , l=0, </a:t>
            </a:r>
            <a:r>
              <a:rPr lang="en-US" altLang="ko-KR" sz="1350" dirty="0">
                <a:solidFill>
                  <a:srgbClr val="FF0000"/>
                </a:solidFill>
              </a:rPr>
              <a:t>k=1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DA238-6925-44C1-995A-5D7B42EF4D9B}"/>
              </a:ext>
            </a:extLst>
          </p:cNvPr>
          <p:cNvSpPr txBox="1"/>
          <p:nvPr/>
        </p:nvSpPr>
        <p:spPr>
          <a:xfrm>
            <a:off x="729761" y="3892936"/>
            <a:ext cx="29110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y [ 0 ] = += </a:t>
            </a:r>
            <a:r>
              <a:rPr lang="en-US" altLang="ko-KR" sz="1350" dirty="0" err="1">
                <a:solidFill>
                  <a:schemeClr val="bg1"/>
                </a:solidFill>
              </a:rPr>
              <a:t>in_layer</a:t>
            </a:r>
            <a:r>
              <a:rPr lang="en-US" altLang="ko-KR" sz="1350" dirty="0">
                <a:solidFill>
                  <a:schemeClr val="bg1"/>
                </a:solidFill>
              </a:rPr>
              <a:t>[8] * weight[2]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FDCB10-82C9-4445-9AC2-45A5F9BB030E}"/>
              </a:ext>
            </a:extLst>
          </p:cNvPr>
          <p:cNvGrpSpPr/>
          <p:nvPr/>
        </p:nvGrpSpPr>
        <p:grpSpPr>
          <a:xfrm>
            <a:off x="729761" y="1497203"/>
            <a:ext cx="6611816" cy="212904"/>
            <a:chOff x="973014" y="853271"/>
            <a:chExt cx="8815755" cy="28387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184504E-08E3-4E7E-94CE-E7D006DDCCF7}"/>
                </a:ext>
              </a:extLst>
            </p:cNvPr>
            <p:cNvGrpSpPr/>
            <p:nvPr/>
          </p:nvGrpSpPr>
          <p:grpSpPr>
            <a:xfrm>
              <a:off x="973014" y="853271"/>
              <a:ext cx="8815755" cy="283872"/>
              <a:chOff x="2696307" y="2819916"/>
              <a:chExt cx="7819293" cy="19280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18D97B6-0FE2-41EB-AA5E-02FF344B97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96307" y="2819918"/>
                <a:ext cx="7819293" cy="192804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D0B7112E-451A-4980-AF8C-7FC341020B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327" t="27144" r="76077" b="65086"/>
              <a:stretch/>
            </p:blipFill>
            <p:spPr>
              <a:xfrm>
                <a:off x="10304585" y="2819916"/>
                <a:ext cx="127054" cy="160738"/>
              </a:xfrm>
              <a:prstGeom prst="rect">
                <a:avLst/>
              </a:prstGeom>
            </p:spPr>
          </p:pic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A0B0998-5479-4D94-89E0-4ACEB96AA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688" t="36451" r="71716" b="55991"/>
            <a:stretch/>
          </p:blipFill>
          <p:spPr>
            <a:xfrm>
              <a:off x="8932985" y="861169"/>
              <a:ext cx="185868" cy="22876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D08A052-B326-424B-8E8F-B3FC32868522}"/>
              </a:ext>
            </a:extLst>
          </p:cNvPr>
          <p:cNvSpPr txBox="1"/>
          <p:nvPr/>
        </p:nvSpPr>
        <p:spPr>
          <a:xfrm>
            <a:off x="5389685" y="1753518"/>
            <a:ext cx="73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in_layer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17B8B48-DA6B-42C4-B215-EC8ABAF98C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84044" y="3984725"/>
          <a:ext cx="2505808" cy="153028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13226">
                  <a:extLst>
                    <a:ext uri="{9D8B030D-6E8A-4147-A177-3AD203B41FA5}">
                      <a16:colId xmlns:a16="http://schemas.microsoft.com/office/drawing/2014/main" val="8099788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2800401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52320252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1875681699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855416720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587603951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43568915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3797745231"/>
                    </a:ext>
                  </a:extLst>
                </a:gridCol>
              </a:tblGrid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7427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9093630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0963046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6274705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12840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19372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3970FB6-9A4C-428C-ACE7-CC6D4BADD7CD}"/>
              </a:ext>
            </a:extLst>
          </p:cNvPr>
          <p:cNvSpPr txBox="1"/>
          <p:nvPr/>
        </p:nvSpPr>
        <p:spPr>
          <a:xfrm>
            <a:off x="5401729" y="3702824"/>
            <a:ext cx="73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in_layer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E2BC3F8-A711-40EC-AD10-E9351B365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27" t="27144" r="76077" b="65086"/>
          <a:stretch/>
        </p:blipFill>
        <p:spPr>
          <a:xfrm>
            <a:off x="5282251" y="1497207"/>
            <a:ext cx="107434" cy="177494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EFDC29E-8BCB-4C68-A323-94D5491DCF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73150" y="4402160"/>
          <a:ext cx="1210408" cy="7086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602">
                  <a:extLst>
                    <a:ext uri="{9D8B030D-6E8A-4147-A177-3AD203B41FA5}">
                      <a16:colId xmlns:a16="http://schemas.microsoft.com/office/drawing/2014/main" val="1040022200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2362178195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953888706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13706278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20715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2207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321168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830BD58-9801-42CE-9860-278264EFB7E4}"/>
              </a:ext>
            </a:extLst>
          </p:cNvPr>
          <p:cNvSpPr txBox="1"/>
          <p:nvPr/>
        </p:nvSpPr>
        <p:spPr>
          <a:xfrm>
            <a:off x="7691161" y="4011265"/>
            <a:ext cx="6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weight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06CD68-A85F-4F7B-8D3E-F57267256E42}"/>
              </a:ext>
            </a:extLst>
          </p:cNvPr>
          <p:cNvSpPr txBox="1"/>
          <p:nvPr/>
        </p:nvSpPr>
        <p:spPr>
          <a:xfrm>
            <a:off x="7691162" y="2068980"/>
            <a:ext cx="6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weight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00F6420-A0D5-40B1-BAE8-48653650BE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49062" y="2459874"/>
          <a:ext cx="1210408" cy="7086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602">
                  <a:extLst>
                    <a:ext uri="{9D8B030D-6E8A-4147-A177-3AD203B41FA5}">
                      <a16:colId xmlns:a16="http://schemas.microsoft.com/office/drawing/2014/main" val="1040022200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2362178195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953888706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13706278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20715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2207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321168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00E4357-0C48-4D5D-86E1-FBF40829D146}"/>
              </a:ext>
            </a:extLst>
          </p:cNvPr>
          <p:cNvSpPr txBox="1"/>
          <p:nvPr/>
        </p:nvSpPr>
        <p:spPr>
          <a:xfrm>
            <a:off x="7144826" y="2675924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X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1CBF9B-14B5-4011-BD50-D62CBF476D42}"/>
              </a:ext>
            </a:extLst>
          </p:cNvPr>
          <p:cNvSpPr txBox="1"/>
          <p:nvPr/>
        </p:nvSpPr>
        <p:spPr>
          <a:xfrm>
            <a:off x="7144826" y="4610232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X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A1F8135-515F-44C2-A0F9-CD774D5C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Convolution 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8F892-0C14-4199-90BF-498A2B863614}"/>
              </a:ext>
            </a:extLst>
          </p:cNvPr>
          <p:cNvSpPr txBox="1"/>
          <p:nvPr/>
        </p:nvSpPr>
        <p:spPr>
          <a:xfrm>
            <a:off x="729761" y="2035419"/>
            <a:ext cx="2291012" cy="300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350" dirty="0"/>
              <a:t>r=0 , n=0 , m=0 , </a:t>
            </a:r>
            <a:r>
              <a:rPr lang="en-US" altLang="ko-KR" sz="1350" dirty="0">
                <a:solidFill>
                  <a:srgbClr val="FF0000"/>
                </a:solidFill>
              </a:rPr>
              <a:t>l=1</a:t>
            </a:r>
            <a:r>
              <a:rPr lang="en-US" altLang="ko-KR" sz="1350" dirty="0"/>
              <a:t>, k=0</a:t>
            </a:r>
            <a:endParaRPr lang="ko-KR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A8E15-CB22-45B8-B4E4-AE4C989B7551}"/>
              </a:ext>
            </a:extLst>
          </p:cNvPr>
          <p:cNvSpPr txBox="1"/>
          <p:nvPr/>
        </p:nvSpPr>
        <p:spPr>
          <a:xfrm>
            <a:off x="729761" y="2523433"/>
            <a:ext cx="29110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y [ 0 ] = += </a:t>
            </a:r>
            <a:r>
              <a:rPr lang="en-US" altLang="ko-KR" sz="1350" dirty="0" err="1">
                <a:solidFill>
                  <a:schemeClr val="bg1"/>
                </a:solidFill>
              </a:rPr>
              <a:t>in_layer</a:t>
            </a:r>
            <a:r>
              <a:rPr lang="en-US" altLang="ko-KR" sz="1350" dirty="0">
                <a:solidFill>
                  <a:schemeClr val="bg1"/>
                </a:solidFill>
              </a:rPr>
              <a:t>[1] * weight[1]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152667-569F-4094-B6A5-167EEB098F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0" y="2035419"/>
          <a:ext cx="2505808" cy="153028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13226">
                  <a:extLst>
                    <a:ext uri="{9D8B030D-6E8A-4147-A177-3AD203B41FA5}">
                      <a16:colId xmlns:a16="http://schemas.microsoft.com/office/drawing/2014/main" val="8099788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2800401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52320252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1875681699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855416720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587603951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43568915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3797745231"/>
                    </a:ext>
                  </a:extLst>
                </a:gridCol>
              </a:tblGrid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7427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9093630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0963046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6274705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12840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19372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CA4B598-60AB-400C-B9AF-73DDEFCFFCC1}"/>
              </a:ext>
            </a:extLst>
          </p:cNvPr>
          <p:cNvSpPr txBox="1"/>
          <p:nvPr/>
        </p:nvSpPr>
        <p:spPr>
          <a:xfrm>
            <a:off x="729761" y="3404923"/>
            <a:ext cx="2291012" cy="300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350" dirty="0"/>
              <a:t>r=0 , n=0 , m=0 , </a:t>
            </a:r>
            <a:r>
              <a:rPr lang="en-US" altLang="ko-KR" sz="1350" dirty="0">
                <a:solidFill>
                  <a:srgbClr val="FF0000"/>
                </a:solidFill>
              </a:rPr>
              <a:t>l=1</a:t>
            </a:r>
            <a:r>
              <a:rPr lang="en-US" altLang="ko-KR" sz="1350" dirty="0"/>
              <a:t>, </a:t>
            </a:r>
            <a:r>
              <a:rPr lang="en-US" altLang="ko-KR" sz="1350" dirty="0">
                <a:solidFill>
                  <a:srgbClr val="FF0000"/>
                </a:solidFill>
              </a:rPr>
              <a:t>k=1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DA238-6925-44C1-995A-5D7B42EF4D9B}"/>
              </a:ext>
            </a:extLst>
          </p:cNvPr>
          <p:cNvSpPr txBox="1"/>
          <p:nvPr/>
        </p:nvSpPr>
        <p:spPr>
          <a:xfrm>
            <a:off x="729761" y="3892936"/>
            <a:ext cx="29110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y [ 0 ] = += </a:t>
            </a:r>
            <a:r>
              <a:rPr lang="en-US" altLang="ko-KR" sz="1350" dirty="0" err="1">
                <a:solidFill>
                  <a:schemeClr val="bg1"/>
                </a:solidFill>
              </a:rPr>
              <a:t>in_layer</a:t>
            </a:r>
            <a:r>
              <a:rPr lang="en-US" altLang="ko-KR" sz="1350" dirty="0">
                <a:solidFill>
                  <a:schemeClr val="bg1"/>
                </a:solidFill>
              </a:rPr>
              <a:t>[9] * weight[3]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8A052-B326-424B-8E8F-B3FC32868522}"/>
              </a:ext>
            </a:extLst>
          </p:cNvPr>
          <p:cNvSpPr txBox="1"/>
          <p:nvPr/>
        </p:nvSpPr>
        <p:spPr>
          <a:xfrm>
            <a:off x="5389685" y="1753518"/>
            <a:ext cx="73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in_layer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17B8B48-DA6B-42C4-B215-EC8ABAF98C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84044" y="3984725"/>
          <a:ext cx="2505808" cy="153028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13226">
                  <a:extLst>
                    <a:ext uri="{9D8B030D-6E8A-4147-A177-3AD203B41FA5}">
                      <a16:colId xmlns:a16="http://schemas.microsoft.com/office/drawing/2014/main" val="8099788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28004013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452320252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1875681699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855416720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587603951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2435689153"/>
                    </a:ext>
                  </a:extLst>
                </a:gridCol>
                <a:gridCol w="313226">
                  <a:extLst>
                    <a:ext uri="{9D8B030D-6E8A-4147-A177-3AD203B41FA5}">
                      <a16:colId xmlns:a16="http://schemas.microsoft.com/office/drawing/2014/main" val="3797745231"/>
                    </a:ext>
                  </a:extLst>
                </a:gridCol>
              </a:tblGrid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7427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9093630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0963046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6274705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39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1284092"/>
                  </a:ext>
                </a:extLst>
              </a:tr>
              <a:tr h="255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19372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3970FB6-9A4C-428C-ACE7-CC6D4BADD7CD}"/>
              </a:ext>
            </a:extLst>
          </p:cNvPr>
          <p:cNvSpPr txBox="1"/>
          <p:nvPr/>
        </p:nvSpPr>
        <p:spPr>
          <a:xfrm>
            <a:off x="5401729" y="3702824"/>
            <a:ext cx="73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in_layer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4D5835-E2A7-4886-BC37-7328DCE17862}"/>
              </a:ext>
            </a:extLst>
          </p:cNvPr>
          <p:cNvGrpSpPr/>
          <p:nvPr/>
        </p:nvGrpSpPr>
        <p:grpSpPr>
          <a:xfrm>
            <a:off x="729761" y="1497205"/>
            <a:ext cx="6611816" cy="212902"/>
            <a:chOff x="973014" y="853273"/>
            <a:chExt cx="8815755" cy="28386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FDCB10-82C9-4445-9AC2-45A5F9BB030E}"/>
                </a:ext>
              </a:extLst>
            </p:cNvPr>
            <p:cNvGrpSpPr/>
            <p:nvPr/>
          </p:nvGrpSpPr>
          <p:grpSpPr>
            <a:xfrm>
              <a:off x="973014" y="853273"/>
              <a:ext cx="8815755" cy="283869"/>
              <a:chOff x="973014" y="853273"/>
              <a:chExt cx="8815755" cy="28386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184504E-08E3-4E7E-94CE-E7D006DDCCF7}"/>
                  </a:ext>
                </a:extLst>
              </p:cNvPr>
              <p:cNvGrpSpPr/>
              <p:nvPr/>
            </p:nvGrpSpPr>
            <p:grpSpPr>
              <a:xfrm>
                <a:off x="973014" y="853273"/>
                <a:ext cx="8815755" cy="283869"/>
                <a:chOff x="2696307" y="2819918"/>
                <a:chExt cx="7819293" cy="192804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818D97B6-0FE2-41EB-AA5E-02FF344B97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96307" y="2819918"/>
                  <a:ext cx="7819293" cy="192804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D0B7112E-451A-4980-AF8C-7FC341020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327" t="27144" r="76077" b="65086"/>
                <a:stretch/>
              </p:blipFill>
              <p:spPr>
                <a:xfrm>
                  <a:off x="10314983" y="2827879"/>
                  <a:ext cx="127054" cy="160738"/>
                </a:xfrm>
                <a:prstGeom prst="rect">
                  <a:avLst/>
                </a:prstGeom>
              </p:spPr>
            </p:pic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A0B0998-5479-4D94-89E0-4ACEB96AAE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688" t="36451" r="71716" b="55991"/>
              <a:stretch/>
            </p:blipFill>
            <p:spPr>
              <a:xfrm>
                <a:off x="8944708" y="872892"/>
                <a:ext cx="185868" cy="228760"/>
              </a:xfrm>
              <a:prstGeom prst="rect">
                <a:avLst/>
              </a:prstGeom>
            </p:spPr>
          </p:pic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02556F7-678C-4853-9C46-FBE1071DCA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327" t="27144" r="76077" b="65086"/>
            <a:stretch/>
          </p:blipFill>
          <p:spPr>
            <a:xfrm>
              <a:off x="7059060" y="853292"/>
              <a:ext cx="143245" cy="236658"/>
            </a:xfrm>
            <a:prstGeom prst="rect">
              <a:avLst/>
            </a:prstGeom>
          </p:spPr>
        </p:pic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6F413B6-6C04-4FB9-987A-238EF320E0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73150" y="4402160"/>
          <a:ext cx="1210408" cy="7086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602">
                  <a:extLst>
                    <a:ext uri="{9D8B030D-6E8A-4147-A177-3AD203B41FA5}">
                      <a16:colId xmlns:a16="http://schemas.microsoft.com/office/drawing/2014/main" val="1040022200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2362178195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953888706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13706278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715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2207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321168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9205B9C-12A4-47ED-9B19-3EFCFE2A3624}"/>
              </a:ext>
            </a:extLst>
          </p:cNvPr>
          <p:cNvSpPr txBox="1"/>
          <p:nvPr/>
        </p:nvSpPr>
        <p:spPr>
          <a:xfrm>
            <a:off x="7691161" y="4011265"/>
            <a:ext cx="6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weight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6F267-E948-495C-8FDB-54A0623CC6EA}"/>
              </a:ext>
            </a:extLst>
          </p:cNvPr>
          <p:cNvSpPr txBox="1"/>
          <p:nvPr/>
        </p:nvSpPr>
        <p:spPr>
          <a:xfrm>
            <a:off x="7691162" y="2068980"/>
            <a:ext cx="68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weight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90B5795-C5BA-4449-BA08-9336099D50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49062" y="2459874"/>
          <a:ext cx="1210408" cy="7086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2602">
                  <a:extLst>
                    <a:ext uri="{9D8B030D-6E8A-4147-A177-3AD203B41FA5}">
                      <a16:colId xmlns:a16="http://schemas.microsoft.com/office/drawing/2014/main" val="1040022200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2362178195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953888706"/>
                    </a:ext>
                  </a:extLst>
                </a:gridCol>
                <a:gridCol w="302602">
                  <a:extLst>
                    <a:ext uri="{9D8B030D-6E8A-4147-A177-3AD203B41FA5}">
                      <a16:colId xmlns:a16="http://schemas.microsoft.com/office/drawing/2014/main" val="13706278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20715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2207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321168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2FEB04B-D868-435A-8431-A72B7A19CA1B}"/>
              </a:ext>
            </a:extLst>
          </p:cNvPr>
          <p:cNvSpPr txBox="1"/>
          <p:nvPr/>
        </p:nvSpPr>
        <p:spPr>
          <a:xfrm>
            <a:off x="7144826" y="2675924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X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DDF4B9-912F-4DAA-AB01-977F27230998}"/>
              </a:ext>
            </a:extLst>
          </p:cNvPr>
          <p:cNvSpPr txBox="1"/>
          <p:nvPr/>
        </p:nvSpPr>
        <p:spPr>
          <a:xfrm>
            <a:off x="7144826" y="4610232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X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9234</TotalTime>
  <Words>1715</Words>
  <Application>Microsoft Office PowerPoint</Application>
  <PresentationFormat>화면 슬라이드 쇼(4:3)</PresentationFormat>
  <Paragraphs>1263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Berlin Sans FB Demi</vt:lpstr>
      <vt:lpstr>Wingdings</vt:lpstr>
      <vt:lpstr>Office 테마</vt:lpstr>
      <vt:lpstr>CNN Acceleration</vt:lpstr>
      <vt:lpstr>CNN Acceleration</vt:lpstr>
      <vt:lpstr>CNN Acceleration</vt:lpstr>
      <vt:lpstr>Using Data- Convolution_layer1 </vt:lpstr>
      <vt:lpstr>Convolution </vt:lpstr>
      <vt:lpstr>Convolution </vt:lpstr>
      <vt:lpstr>Convolution </vt:lpstr>
      <vt:lpstr>Convolution </vt:lpstr>
      <vt:lpstr>Convolution </vt:lpstr>
      <vt:lpstr>Convolution </vt:lpstr>
      <vt:lpstr>Convolution </vt:lpstr>
      <vt:lpstr>Convolution </vt:lpstr>
      <vt:lpstr>Convolution </vt:lpstr>
      <vt:lpstr>Convolution </vt:lpstr>
      <vt:lpstr>Convolution </vt:lpstr>
      <vt:lpstr>Convolution </vt:lpstr>
      <vt:lpstr>CNN Acceleration</vt:lpstr>
      <vt:lpstr>CNN Acceleration</vt:lpstr>
      <vt:lpstr>CNN Acceleration</vt:lpstr>
      <vt:lpstr>CNN Acceleration</vt:lpstr>
      <vt:lpstr>CNN Acceleration</vt:lpstr>
      <vt:lpstr>CNN Acceleration</vt:lpstr>
      <vt:lpstr>CNN Acceleration</vt:lpstr>
      <vt:lpstr>CNN Acceleration</vt:lpstr>
      <vt:lpstr>CNN Acceleration</vt:lpstr>
      <vt:lpstr>CNN Acceleration</vt:lpstr>
      <vt:lpstr>CNN Acceleration</vt:lpstr>
      <vt:lpstr>CNN Acceleration</vt:lpstr>
      <vt:lpstr>CNN Acceleration</vt:lpstr>
      <vt:lpstr>CNN Acceleration</vt:lpstr>
      <vt:lpstr>CNN Acceleration</vt:lpstr>
      <vt:lpstr>CNN Acceleration</vt:lpstr>
      <vt:lpstr>CNN Acceleration</vt:lpstr>
      <vt:lpstr>CNN Acceleration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Coding</dc:title>
  <dc:creator>Microsoft Corporation</dc:creator>
  <cp:lastModifiedBy>이 준범</cp:lastModifiedBy>
  <cp:revision>374</cp:revision>
  <dcterms:created xsi:type="dcterms:W3CDTF">2006-10-05T04:04:58Z</dcterms:created>
  <dcterms:modified xsi:type="dcterms:W3CDTF">2018-12-03T17:51:00Z</dcterms:modified>
</cp:coreProperties>
</file>