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1DA0C-6079-467A-8628-94EDC16A5280}" v="5" dt="2018-11-11T12:15:23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873" autoAdjust="0"/>
  </p:normalViewPr>
  <p:slideViewPr>
    <p:cSldViewPr snapToGrid="0">
      <p:cViewPr varScale="1">
        <p:scale>
          <a:sx n="82" d="100"/>
          <a:sy n="82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중 이" userId="a79e7f153e15b4d8" providerId="LiveId" clId="{2AF1DA0C-6079-467A-8628-94EDC16A5280}"/>
    <pc:docChg chg="addSld modSld">
      <pc:chgData name="호중 이" userId="a79e7f153e15b4d8" providerId="LiveId" clId="{2AF1DA0C-6079-467A-8628-94EDC16A5280}" dt="2018-11-11T12:15:42.072" v="29" actId="1076"/>
      <pc:docMkLst>
        <pc:docMk/>
      </pc:docMkLst>
      <pc:sldChg chg="addSp delSp modSp add">
        <pc:chgData name="호중 이" userId="a79e7f153e15b4d8" providerId="LiveId" clId="{2AF1DA0C-6079-467A-8628-94EDC16A5280}" dt="2018-11-11T12:15:42.072" v="29" actId="1076"/>
        <pc:sldMkLst>
          <pc:docMk/>
          <pc:sldMk cId="3970163067" sldId="263"/>
        </pc:sldMkLst>
        <pc:spChg chg="add del mod">
          <ac:chgData name="호중 이" userId="a79e7f153e15b4d8" providerId="LiveId" clId="{2AF1DA0C-6079-467A-8628-94EDC16A5280}" dt="2018-11-11T12:15:16.182" v="23"/>
          <ac:spMkLst>
            <pc:docMk/>
            <pc:sldMk cId="3970163067" sldId="263"/>
            <ac:spMk id="3" creationId="{ACF9A529-AC66-4C0A-8DFF-43D7F80922DE}"/>
          </ac:spMkLst>
        </pc:spChg>
        <pc:spChg chg="mod">
          <ac:chgData name="호중 이" userId="a79e7f153e15b4d8" providerId="LiveId" clId="{2AF1DA0C-6079-467A-8628-94EDC16A5280}" dt="2018-11-11T12:11:49.140" v="20" actId="20577"/>
          <ac:spMkLst>
            <pc:docMk/>
            <pc:sldMk cId="3970163067" sldId="263"/>
            <ac:spMk id="13" creationId="{A86BC22A-2DD7-4873-8850-8F53CC4B51E0}"/>
          </ac:spMkLst>
        </pc:spChg>
        <pc:picChg chg="del">
          <ac:chgData name="호중 이" userId="a79e7f153e15b4d8" providerId="LiveId" clId="{2AF1DA0C-6079-467A-8628-94EDC16A5280}" dt="2018-11-11T12:11:41.478" v="1"/>
          <ac:picMkLst>
            <pc:docMk/>
            <pc:sldMk cId="3970163067" sldId="263"/>
            <ac:picMk id="2" creationId="{540A7F05-457D-4A50-8ECB-55F4CEF73114}"/>
          </ac:picMkLst>
        </pc:picChg>
        <pc:picChg chg="add mod modCrop">
          <ac:chgData name="호중 이" userId="a79e7f153e15b4d8" providerId="LiveId" clId="{2AF1DA0C-6079-467A-8628-94EDC16A5280}" dt="2018-11-11T12:15:42.072" v="29" actId="1076"/>
          <ac:picMkLst>
            <pc:docMk/>
            <pc:sldMk cId="3970163067" sldId="263"/>
            <ac:picMk id="4" creationId="{7E05A262-1405-4A13-904E-1B2BE56C63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E26-DA97-481A-929B-4CA34FA58D7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1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F0996B-5286-4A86-BF4A-119BA9EE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9144000" cy="6534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2F85E-F1AF-4A0E-A219-6F117A3EDAD9}"/>
              </a:ext>
            </a:extLst>
          </p:cNvPr>
          <p:cNvSpPr/>
          <p:nvPr/>
        </p:nvSpPr>
        <p:spPr>
          <a:xfrm>
            <a:off x="4544748" y="323850"/>
            <a:ext cx="4599252" cy="61531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C6EB2-8ED3-4B8C-BA5E-32B51E982DA3}"/>
              </a:ext>
            </a:extLst>
          </p:cNvPr>
          <p:cNvSpPr txBox="1"/>
          <p:nvPr/>
        </p:nvSpPr>
        <p:spPr>
          <a:xfrm>
            <a:off x="4977517" y="1788973"/>
            <a:ext cx="373371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병렬프로그래밍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Tensor  core</a:t>
            </a: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2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8BF74-5F08-4B13-9231-1D2937EB6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9" y="1479901"/>
            <a:ext cx="4034485" cy="2844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EA902-90B1-4CB2-8144-EDAAB910E1EB}"/>
              </a:ext>
            </a:extLst>
          </p:cNvPr>
          <p:cNvSpPr txBox="1"/>
          <p:nvPr/>
        </p:nvSpPr>
        <p:spPr>
          <a:xfrm>
            <a:off x="278799" y="543089"/>
            <a:ext cx="195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42E8-6A77-4AB7-B155-28FF2C82E8E4}"/>
              </a:ext>
            </a:extLst>
          </p:cNvPr>
          <p:cNvSpPr txBox="1"/>
          <p:nvPr/>
        </p:nvSpPr>
        <p:spPr>
          <a:xfrm>
            <a:off x="3984811" y="1738890"/>
            <a:ext cx="49143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One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multiply and accumulate operation on</a:t>
            </a:r>
          </a:p>
          <a:p>
            <a:r>
              <a:rPr lang="en-US" altLang="ko-KR" dirty="0"/>
              <a:t>A 4x4 matrix in one GPU clock cycle</a:t>
            </a:r>
          </a:p>
          <a:p>
            <a:endParaRPr lang="en-US" altLang="ko-KR" dirty="0"/>
          </a:p>
          <a:p>
            <a:r>
              <a:rPr lang="en-US" altLang="ko-KR" dirty="0"/>
              <a:t>1.   input half floating point precision(FP16) 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Multiplication in half precision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Accumulation in single precision(FP32) </a:t>
            </a:r>
          </a:p>
          <a:p>
            <a:r>
              <a:rPr lang="en-US" altLang="ko-KR" dirty="0"/>
              <a:t>      or half precision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69586-9809-41C1-9CBB-9367C6776ABE}"/>
              </a:ext>
            </a:extLst>
          </p:cNvPr>
          <p:cNvSpPr txBox="1"/>
          <p:nvPr/>
        </p:nvSpPr>
        <p:spPr>
          <a:xfrm>
            <a:off x="866049" y="4728975"/>
            <a:ext cx="7411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Compared to single precision. Half  precision data only requires half memory,</a:t>
            </a:r>
          </a:p>
          <a:p>
            <a:r>
              <a:rPr lang="en-US" altLang="ko-KR" dirty="0"/>
              <a:t>Bandwidth and footprint, resulting in faster data transfer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3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4C332-EEA1-4DF2-AA7F-E7E81486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2" y="1178527"/>
            <a:ext cx="3673561" cy="5051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6BC22A-2DD7-4873-8850-8F53CC4B51E0}"/>
              </a:ext>
            </a:extLst>
          </p:cNvPr>
          <p:cNvSpPr txBox="1"/>
          <p:nvPr/>
        </p:nvSpPr>
        <p:spPr>
          <a:xfrm>
            <a:off x="278799" y="543089"/>
            <a:ext cx="195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082A5-D485-4A44-96C7-4557F198EA74}"/>
              </a:ext>
            </a:extLst>
          </p:cNvPr>
          <p:cNvSpPr/>
          <p:nvPr/>
        </p:nvSpPr>
        <p:spPr>
          <a:xfrm>
            <a:off x="4271440" y="139767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dirty="0"/>
              <a:t>1 Tensor Core -&gt; floating point FMA mixed-precision operation – 64times</a:t>
            </a:r>
            <a:endParaRPr lang="ko-KR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 SM(8 Tensor Core) -&gt; floating point FMA mixed-precision operation – 1024times (64 * 8 * 2)</a:t>
            </a:r>
            <a:endParaRPr lang="ko-KR" altLang="ko-KR" dirty="0"/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Each Tensor Core performs 64 floating point FMA mixed-precision operations per clock</a:t>
            </a: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 Tensor Cores in an SM perform a total of 1024 floating point operations per clock.</a:t>
            </a:r>
          </a:p>
        </p:txBody>
      </p:sp>
    </p:spTree>
    <p:extLst>
      <p:ext uri="{BB962C8B-B14F-4D97-AF65-F5344CB8AC3E}">
        <p14:creationId xmlns:p14="http://schemas.microsoft.com/office/powerpoint/2010/main" val="202505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BC22A-2DD7-4873-8850-8F53CC4B51E0}"/>
              </a:ext>
            </a:extLst>
          </p:cNvPr>
          <p:cNvSpPr txBox="1"/>
          <p:nvPr/>
        </p:nvSpPr>
        <p:spPr>
          <a:xfrm>
            <a:off x="278799" y="543089"/>
            <a:ext cx="319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Library  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B648-AD4D-46BD-AD6E-C2E9FC7B5B0A}"/>
              </a:ext>
            </a:extLst>
          </p:cNvPr>
          <p:cNvSpPr txBox="1"/>
          <p:nvPr/>
        </p:nvSpPr>
        <p:spPr>
          <a:xfrm>
            <a:off x="3262988" y="542173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cuBLAS_GEMM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364528-3F84-4330-8033-AE106C564911}"/>
              </a:ext>
            </a:extLst>
          </p:cNvPr>
          <p:cNvSpPr/>
          <p:nvPr/>
        </p:nvSpPr>
        <p:spPr>
          <a:xfrm>
            <a:off x="278799" y="2114085"/>
            <a:ext cx="4706816" cy="2856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First, create a </a:t>
            </a:r>
            <a:r>
              <a:rPr lang="en-US" altLang="ko-KR" sz="700" kern="0" dirty="0" err="1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</a:t>
            </a: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handle: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6600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cublasStatus_t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cublasStat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cublasCreate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(&amp;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handle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Set the math mode to allow </a:t>
            </a:r>
            <a:r>
              <a:rPr lang="en-US" altLang="ko-KR" sz="700" kern="0" dirty="0" err="1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</a:t>
            </a: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to use Tensor Cores: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cublasStat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cublasSetMathMode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handle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CUBLAS_TENSOR_OP_MATH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Allocate and initialize your matrices (only the A matrix is shown):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6600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size_t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matrixSizeA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 err="1">
                <a:solidFill>
                  <a:srgbClr val="6600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size_t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rowsA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colsA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T_ELEM_IN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devPtrA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cudaMalloc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((</a:t>
            </a:r>
            <a:r>
              <a:rPr lang="en-US" altLang="ko-KR" sz="700" kern="0" dirty="0">
                <a:solidFill>
                  <a:srgbClr val="000088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void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**)&amp;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devPtrA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matrixSizeA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88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sizeof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devPtrA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T_ELEM_IN A  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T_ELEM_IN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*)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malloc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matrixSizeA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88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sizeof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memset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0xFF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matrixSizeA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88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sizeof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]));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status1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cublasSetMatrix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rowsA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colsA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88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sizeof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>
                <a:solidFill>
                  <a:srgbClr val="006666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]),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rowsA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devPtrA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rowsA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... allocate and initialize B and C matrices (not shown) ...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Invoke the GEMM, ensuring k, </a:t>
            </a:r>
            <a:r>
              <a:rPr lang="en-US" altLang="ko-KR" sz="700" kern="0" dirty="0" err="1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lda</a:t>
            </a: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700" kern="0" dirty="0" err="1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ldb</a:t>
            </a: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and </a:t>
            </a:r>
            <a:r>
              <a:rPr lang="en-US" altLang="ko-KR" sz="700" kern="0" dirty="0" err="1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ldc</a:t>
            </a: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are all multiples of 8, 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88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// and m is a multiple of 4: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cublasStat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cublasGemmEx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handle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transa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transb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n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k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alpha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              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CUDA_R_16F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              B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CUDA_R_16F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ldb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              beta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CUDA_R_16F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ldc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CUDA_R_32F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7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7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algo</a:t>
            </a:r>
            <a:r>
              <a:rPr lang="en-US" altLang="ko-KR" sz="700" kern="0" dirty="0">
                <a:solidFill>
                  <a:srgbClr val="6666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);</a:t>
            </a:r>
            <a:endParaRPr lang="ko-KR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44424C-5A5A-4588-9E84-3BE74722B1E6}"/>
              </a:ext>
            </a:extLst>
          </p:cNvPr>
          <p:cNvSpPr/>
          <p:nvPr/>
        </p:nvSpPr>
        <p:spPr>
          <a:xfrm>
            <a:off x="5018560" y="2080056"/>
            <a:ext cx="384664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A. The routine must be a GEMM;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currently, only GEMMs support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Tensor Core execution.</a:t>
            </a:r>
          </a:p>
          <a:p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B.</a:t>
            </a:r>
            <a:r>
              <a:rPr lang="en-US" altLang="ko-KR" dirty="0"/>
              <a:t> </a:t>
            </a:r>
            <a:r>
              <a:rPr lang="en-US" altLang="ko-KR" sz="1600" dirty="0"/>
              <a:t>The math mode must be set to </a:t>
            </a:r>
            <a:r>
              <a:rPr lang="en-US" altLang="ko-KR" dirty="0"/>
              <a:t>CUBLAS_TENSOR_OP_MATH. </a:t>
            </a:r>
            <a:r>
              <a:rPr lang="en-US" altLang="ko-KR" dirty="0" err="1"/>
              <a:t>cuBLAS</a:t>
            </a:r>
            <a:r>
              <a:rPr lang="en-US" altLang="ko-KR" dirty="0"/>
              <a:t> </a:t>
            </a:r>
            <a:r>
              <a:rPr lang="en-US" altLang="ko-KR" sz="1600" dirty="0"/>
              <a:t>requires the user to “opt in” to the use of tensor cores.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C.</a:t>
            </a:r>
            <a:r>
              <a:rPr lang="en-US" altLang="ko-KR" dirty="0"/>
              <a:t> </a:t>
            </a:r>
            <a:r>
              <a:rPr lang="en-US" altLang="ko-KR" sz="1400" dirty="0"/>
              <a:t>All of k, </a:t>
            </a:r>
            <a:r>
              <a:rPr lang="en-US" altLang="ko-KR" sz="1400" dirty="0" err="1"/>
              <a:t>lda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ldb</a:t>
            </a:r>
            <a:r>
              <a:rPr lang="en-US" altLang="ko-KR" sz="1400" dirty="0"/>
              <a:t>, and </a:t>
            </a:r>
            <a:r>
              <a:rPr lang="en-US" altLang="ko-KR" sz="1400" dirty="0" err="1"/>
              <a:t>ldc</a:t>
            </a:r>
            <a:r>
              <a:rPr lang="en-US" altLang="ko-KR" sz="1400" dirty="0"/>
              <a:t> must be a multiple of eight; m must be a multiple of four. The Tensor Core math routines stride through input data in steps of eight values, so the dimensions of the matrices must be multiples of eight</a:t>
            </a:r>
            <a:r>
              <a:rPr lang="en-US" altLang="ko-KR" dirty="0"/>
              <a:t>.</a:t>
            </a:r>
            <a:endParaRPr lang="ko-KR" altLang="ko-KR" sz="1600" dirty="0"/>
          </a:p>
          <a:p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38CA50-4D88-44CE-883F-7E62EA56F842}"/>
              </a:ext>
            </a:extLst>
          </p:cNvPr>
          <p:cNvSpPr/>
          <p:nvPr/>
        </p:nvSpPr>
        <p:spPr>
          <a:xfrm>
            <a:off x="278799" y="5531135"/>
            <a:ext cx="8191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D.The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input and output data types for the matrices must be either half precision or single precision.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39A547-6ABA-450E-85A6-AE6ED5B692D9}"/>
              </a:ext>
            </a:extLst>
          </p:cNvPr>
          <p:cNvSpPr/>
          <p:nvPr/>
        </p:nvSpPr>
        <p:spPr>
          <a:xfrm>
            <a:off x="278799" y="1345653"/>
            <a:ext cx="7962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GEMMs that do not satisfy the above rules will fall back to a non-Tensor Core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36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BC22A-2DD7-4873-8850-8F53CC4B51E0}"/>
              </a:ext>
            </a:extLst>
          </p:cNvPr>
          <p:cNvSpPr txBox="1"/>
          <p:nvPr/>
        </p:nvSpPr>
        <p:spPr>
          <a:xfrm>
            <a:off x="278799" y="543089"/>
            <a:ext cx="319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Library  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B648-AD4D-46BD-AD6E-C2E9FC7B5B0A}"/>
              </a:ext>
            </a:extLst>
          </p:cNvPr>
          <p:cNvSpPr txBox="1"/>
          <p:nvPr/>
        </p:nvSpPr>
        <p:spPr>
          <a:xfrm>
            <a:off x="3204372" y="531421"/>
            <a:ext cx="472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WMMA</a:t>
            </a:r>
            <a:r>
              <a:rPr lang="en-US" altLang="ko-KR" dirty="0"/>
              <a:t>(Warp Matrix Multiply Accumulate)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0120D-C929-46B6-ACDF-997277A08606}"/>
              </a:ext>
            </a:extLst>
          </p:cNvPr>
          <p:cNvSpPr txBox="1"/>
          <p:nvPr/>
        </p:nvSpPr>
        <p:spPr>
          <a:xfrm>
            <a:off x="466799" y="1431904"/>
            <a:ext cx="746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the lowest level interface to program NVIDIA Tensor Cores is CUDA 9</a:t>
            </a:r>
          </a:p>
          <a:p>
            <a:endParaRPr lang="en-US" altLang="ko-KR" dirty="0"/>
          </a:p>
          <a:p>
            <a:r>
              <a:rPr lang="en-US" altLang="ko-KR"/>
              <a:t> provides </a:t>
            </a:r>
            <a:r>
              <a:rPr lang="en-US" altLang="ko-KR" dirty="0"/>
              <a:t>a direct way to calculate 16x16 matrix matrix-multiply-and-accumulate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98236D-6759-4475-A490-D48D8807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4" t="32109" r="56667" b="42364"/>
          <a:stretch/>
        </p:blipFill>
        <p:spPr>
          <a:xfrm>
            <a:off x="466799" y="2839389"/>
            <a:ext cx="6697718" cy="25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BC22A-2DD7-4873-8850-8F53CC4B51E0}"/>
              </a:ext>
            </a:extLst>
          </p:cNvPr>
          <p:cNvSpPr txBox="1"/>
          <p:nvPr/>
        </p:nvSpPr>
        <p:spPr>
          <a:xfrm>
            <a:off x="278799" y="543089"/>
            <a:ext cx="319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Library  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B648-AD4D-46BD-AD6E-C2E9FC7B5B0A}"/>
              </a:ext>
            </a:extLst>
          </p:cNvPr>
          <p:cNvSpPr txBox="1"/>
          <p:nvPr/>
        </p:nvSpPr>
        <p:spPr>
          <a:xfrm>
            <a:off x="3204372" y="531421"/>
            <a:ext cx="1523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CUTALSS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423D1-797F-4633-A824-B0EFB0911CCC}"/>
              </a:ext>
            </a:extLst>
          </p:cNvPr>
          <p:cNvSpPr txBox="1"/>
          <p:nvPr/>
        </p:nvSpPr>
        <p:spPr>
          <a:xfrm>
            <a:off x="560153" y="1369075"/>
            <a:ext cx="74334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CUTLASS (CUDA Templates for Linear Algebra Subroutines) is </a:t>
            </a:r>
          </a:p>
          <a:p>
            <a:r>
              <a:rPr lang="en-US" altLang="ko-KR" sz="2000" dirty="0"/>
              <a:t>a CUDA C++ templated header-only library to perform </a:t>
            </a:r>
          </a:p>
          <a:p>
            <a:r>
              <a:rPr lang="en-US" altLang="ko-KR" sz="2000" dirty="0"/>
              <a:t>GEMM operation in different precisions (</a:t>
            </a:r>
            <a:r>
              <a:rPr lang="en-US" altLang="ko-KR" sz="2000" dirty="0" err="1"/>
              <a:t>dgemm,sgemm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hgemm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CUTLASS makes use of these techniques to provide an </a:t>
            </a:r>
          </a:p>
          <a:p>
            <a:r>
              <a:rPr lang="en-US" altLang="ko-KR" sz="2000" dirty="0"/>
              <a:t>optimized use of CUDA 9 WMMA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10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BC22A-2DD7-4873-8850-8F53CC4B51E0}"/>
              </a:ext>
            </a:extLst>
          </p:cNvPr>
          <p:cNvSpPr txBox="1"/>
          <p:nvPr/>
        </p:nvSpPr>
        <p:spPr>
          <a:xfrm>
            <a:off x="278799" y="543089"/>
            <a:ext cx="669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Tensor core Library -  NVIDIA Tesla V100 test 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0A7F05-457D-4A50-8ECB-55F4CEF73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5" t="43504" r="63846" b="28234"/>
          <a:stretch/>
        </p:blipFill>
        <p:spPr>
          <a:xfrm>
            <a:off x="935910" y="1408505"/>
            <a:ext cx="6822638" cy="47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413</Words>
  <Application>Microsoft Office PowerPoint</Application>
  <PresentationFormat>화면 슬라이드 쇼(4:3)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굴림체</vt:lpstr>
      <vt:lpstr>나눔스퀘어 Light</vt:lpstr>
      <vt:lpstr>나눔스퀘어라운드 Bold</vt:lpstr>
      <vt:lpstr>나눔스퀘어라운드 ExtraBold</vt:lpstr>
      <vt:lpstr>맑은 고딕</vt:lpstr>
      <vt:lpstr>배달의민족 한나체 Pro</vt:lpstr>
      <vt:lpstr>Arial</vt:lpstr>
      <vt:lpstr>Calibri</vt:lpstr>
      <vt:lpstr>Calibri Light</vt:lpstr>
      <vt:lpstr>Courier New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호중 이</dc:creator>
  <cp:lastModifiedBy>호중 이</cp:lastModifiedBy>
  <cp:revision>5</cp:revision>
  <dcterms:created xsi:type="dcterms:W3CDTF">2018-10-27T09:12:32Z</dcterms:created>
  <dcterms:modified xsi:type="dcterms:W3CDTF">2018-11-12T12:10:42Z</dcterms:modified>
</cp:coreProperties>
</file>