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aleway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aleway-bold.fntdata"/><Relationship Id="rId21" Type="http://schemas.openxmlformats.org/officeDocument/2006/relationships/font" Target="fonts/Raleway-regular.fntdata"/><Relationship Id="rId24" Type="http://schemas.openxmlformats.org/officeDocument/2006/relationships/font" Target="fonts/Raleway-boldItalic.fntdata"/><Relationship Id="rId23" Type="http://schemas.openxmlformats.org/officeDocument/2006/relationships/font" Target="fonts/Raleway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40716483f8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40716483f8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40716483f8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40716483f8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40716483f8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40716483f8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40716483f8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40716483f8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40716483f8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40716483f8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40716483f8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40716483f8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40716483f8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40716483f8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40716483f8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40716483f8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40716483f8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40716483f8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40716483f8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40716483f8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40716483f8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40716483f8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40716483f8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40716483f8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40716483f8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40716483f8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40716483f8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40716483f8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19.png"/><Relationship Id="rId5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Relationship Id="rId4" Type="http://schemas.openxmlformats.org/officeDocument/2006/relationships/image" Target="../media/image2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2.png"/><Relationship Id="rId4" Type="http://schemas.openxmlformats.org/officeDocument/2006/relationships/image" Target="../media/image2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5.png"/><Relationship Id="rId4" Type="http://schemas.openxmlformats.org/officeDocument/2006/relationships/image" Target="../media/image2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8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1.png"/><Relationship Id="rId4" Type="http://schemas.openxmlformats.org/officeDocument/2006/relationships/image" Target="../media/image2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7" Type="http://schemas.openxmlformats.org/officeDocument/2006/relationships/image" Target="../media/image16.png"/><Relationship Id="rId8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Relationship Id="rId5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11.png"/><Relationship Id="rId5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Malaria Detection using Neural Networks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MIT Bootcamp Capstone Project: Joon Jung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2"/>
          <p:cNvSpPr txBox="1"/>
          <p:nvPr>
            <p:ph type="title"/>
          </p:nvPr>
        </p:nvSpPr>
        <p:spPr>
          <a:xfrm>
            <a:off x="727650" y="5927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Risks &amp; Recommendation </a:t>
            </a:r>
            <a:endParaRPr/>
          </a:p>
        </p:txBody>
      </p:sp>
      <p:sp>
        <p:nvSpPr>
          <p:cNvPr id="172" name="Google Shape;172;p22"/>
          <p:cNvSpPr txBox="1"/>
          <p:nvPr>
            <p:ph idx="1" type="body"/>
          </p:nvPr>
        </p:nvSpPr>
        <p:spPr>
          <a:xfrm>
            <a:off x="727650" y="15038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Still run the risk of false negative cases, patients that will be left untreated for long periods of time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Need a human expertise or backup model as oversight on negative results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Since our proposed model uses a data augmentation method, when the human expertise is looking back at the images, original cell image may be preferred by human.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3"/>
          <p:cNvSpPr txBox="1"/>
          <p:nvPr>
            <p:ph type="title"/>
          </p:nvPr>
        </p:nvSpPr>
        <p:spPr>
          <a:xfrm>
            <a:off x="729450" y="583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Appendix</a:t>
            </a:r>
            <a:endParaRPr/>
          </a:p>
        </p:txBody>
      </p:sp>
      <p:sp>
        <p:nvSpPr>
          <p:cNvPr id="178" name="Google Shape;178;p23"/>
          <p:cNvSpPr txBox="1"/>
          <p:nvPr>
            <p:ph idx="1" type="body"/>
          </p:nvPr>
        </p:nvSpPr>
        <p:spPr>
          <a:xfrm>
            <a:off x="588050" y="12776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Data Exploratory step </a:t>
            </a:r>
            <a:endParaRPr/>
          </a:p>
        </p:txBody>
      </p:sp>
      <p:pic>
        <p:nvPicPr>
          <p:cNvPr id="179" name="Google Shape;17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2600" y="1783000"/>
            <a:ext cx="1162050" cy="98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03075" y="583375"/>
            <a:ext cx="4231850" cy="222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03087" y="2764072"/>
            <a:ext cx="3256961" cy="235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 txBox="1"/>
          <p:nvPr>
            <p:ph type="title"/>
          </p:nvPr>
        </p:nvSpPr>
        <p:spPr>
          <a:xfrm>
            <a:off x="729450" y="583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Appendix</a:t>
            </a:r>
            <a:endParaRPr/>
          </a:p>
        </p:txBody>
      </p:sp>
      <p:sp>
        <p:nvSpPr>
          <p:cNvPr id="187" name="Google Shape;187;p24"/>
          <p:cNvSpPr txBox="1"/>
          <p:nvPr>
            <p:ph idx="1" type="body"/>
          </p:nvPr>
        </p:nvSpPr>
        <p:spPr>
          <a:xfrm>
            <a:off x="529838" y="12302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Average mean pictures of Parasitized and Uninfected cell pictures</a:t>
            </a:r>
            <a:r>
              <a:rPr lang="en"/>
              <a:t> </a:t>
            </a:r>
            <a:endParaRPr/>
          </a:p>
        </p:txBody>
      </p:sp>
      <p:pic>
        <p:nvPicPr>
          <p:cNvPr id="188" name="Google Shape;18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7690" y="1824377"/>
            <a:ext cx="2608300" cy="278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2415" y="1824377"/>
            <a:ext cx="2608300" cy="27889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5"/>
          <p:cNvSpPr txBox="1"/>
          <p:nvPr>
            <p:ph type="title"/>
          </p:nvPr>
        </p:nvSpPr>
        <p:spPr>
          <a:xfrm>
            <a:off x="729450" y="583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Appendix</a:t>
            </a:r>
            <a:endParaRPr/>
          </a:p>
        </p:txBody>
      </p:sp>
      <p:sp>
        <p:nvSpPr>
          <p:cNvPr id="195" name="Google Shape;195;p25"/>
          <p:cNvSpPr txBox="1"/>
          <p:nvPr>
            <p:ph idx="1" type="body"/>
          </p:nvPr>
        </p:nvSpPr>
        <p:spPr>
          <a:xfrm>
            <a:off x="529838" y="12302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CNN layer structure for Base Model and Advanced Model</a:t>
            </a:r>
            <a:endParaRPr/>
          </a:p>
        </p:txBody>
      </p:sp>
      <p:pic>
        <p:nvPicPr>
          <p:cNvPr id="196" name="Google Shape;19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4752" y="1585650"/>
            <a:ext cx="3099850" cy="333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4501" y="1614625"/>
            <a:ext cx="2945775" cy="327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6"/>
          <p:cNvSpPr txBox="1"/>
          <p:nvPr>
            <p:ph type="title"/>
          </p:nvPr>
        </p:nvSpPr>
        <p:spPr>
          <a:xfrm>
            <a:off x="729450" y="583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Appendix</a:t>
            </a:r>
            <a:endParaRPr/>
          </a:p>
        </p:txBody>
      </p:sp>
      <p:sp>
        <p:nvSpPr>
          <p:cNvPr id="203" name="Google Shape;203;p26"/>
          <p:cNvSpPr txBox="1"/>
          <p:nvPr>
            <p:ph idx="1" type="body"/>
          </p:nvPr>
        </p:nvSpPr>
        <p:spPr>
          <a:xfrm>
            <a:off x="529838" y="12302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CNN layer structure for Batch Normalization Model and pre-trained VGG 16 Model</a:t>
            </a:r>
            <a:endParaRPr/>
          </a:p>
        </p:txBody>
      </p:sp>
      <p:pic>
        <p:nvPicPr>
          <p:cNvPr id="204" name="Google Shape;20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7275" y="1706250"/>
            <a:ext cx="2230792" cy="319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6675" y="1706250"/>
            <a:ext cx="2397673" cy="3193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211" name="Google Shape;211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5739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Definition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305250" y="1371875"/>
            <a:ext cx="4964400" cy="32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Malaria is a contagious disease caused by Plasmodium parasites that are transmitted to humans through the bites of infected female Anopheles mosquitoes.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parasites enter the blood and begin damaging red blood cells (RBCs) that carry oxygen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Almost 50% of world’s population is in danger from malaria.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There were more than 229 million malaria cases and 400,000 malaria-related deaths reported over the world in 2019. 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Children under 5 years of age are the most vulnerable </a:t>
            </a:r>
            <a:r>
              <a:rPr lang="en"/>
              <a:t>population</a:t>
            </a:r>
            <a:r>
              <a:rPr lang="en"/>
              <a:t> as they account for 67% of all malaria deaths worldwide.</a:t>
            </a:r>
            <a:endParaRPr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0625" y="1257100"/>
            <a:ext cx="3294300" cy="32943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4"/>
          <p:cNvSpPr txBox="1"/>
          <p:nvPr/>
        </p:nvSpPr>
        <p:spPr>
          <a:xfrm>
            <a:off x="5580675" y="4572000"/>
            <a:ext cx="3294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https://www.who.int/teams/global-malaria-programme/reports/world-malaria-report-2021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727650" y="5927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to Solve</a:t>
            </a:r>
            <a:endParaRPr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414750" y="1287025"/>
            <a:ext cx="5017800" cy="32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Traditional diagnosis of malaria in the laboratory requires careful inspection by an experienced medical professional to discriminate between healthy and infected red blood cells.</a:t>
            </a:r>
            <a:endParaRPr sz="1200"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Tedious and time-consuming</a:t>
            </a:r>
            <a:endParaRPr sz="1200"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Depends on human expertise</a:t>
            </a:r>
            <a:endParaRPr sz="1200"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Can be adversely impacted by inter-observer variability 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Automated system can help with the early and accurate detection of the malaria. 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Application of automated classification techniques using Machine Learning (ML) and Artificial Intelligence (AI) have consistently shown higher accuracy than manual classification. 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Highly beneficial and cost-effective to propose a method that performs malaria detection using Deep Learning Algorithms. </a:t>
            </a:r>
            <a:endParaRPr sz="1200"/>
          </a:p>
        </p:txBody>
      </p:sp>
      <p:pic>
        <p:nvPicPr>
          <p:cNvPr id="102" name="Google Shape;10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2548" y="791875"/>
            <a:ext cx="3475924" cy="1956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23527" y="3051575"/>
            <a:ext cx="2084947" cy="2091926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5"/>
          <p:cNvSpPr txBox="1"/>
          <p:nvPr/>
        </p:nvSpPr>
        <p:spPr>
          <a:xfrm>
            <a:off x="5458125" y="2771475"/>
            <a:ext cx="3497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https://www.sciencenews.org/article/malaria-parasites-may-have-their-own-circadian-rhythms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>
            <p:ph type="title"/>
          </p:nvPr>
        </p:nvSpPr>
        <p:spPr>
          <a:xfrm>
            <a:off x="727650" y="6022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Approach</a:t>
            </a:r>
            <a:endParaRPr/>
          </a:p>
        </p:txBody>
      </p:sp>
      <p:sp>
        <p:nvSpPr>
          <p:cNvPr id="110" name="Google Shape;110;p16"/>
          <p:cNvSpPr txBox="1"/>
          <p:nvPr>
            <p:ph idx="1" type="body"/>
          </p:nvPr>
        </p:nvSpPr>
        <p:spPr>
          <a:xfrm>
            <a:off x="531500" y="1277650"/>
            <a:ext cx="3804900" cy="40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Convolutional Neural Networks (CNNs)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Specialized type of Artificial Neural Network that mainly used with working with image data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 exploration led to a few key takeaways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Performance Parameter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Accuracy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Validation accuracy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1" lang="en"/>
              <a:t>False negative rate (f1_score) </a:t>
            </a:r>
            <a:endParaRPr b="1"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Untreated patient for long periods of time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Late treatment can cause complications and could even be fatal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Base model and adjustments to improve performance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Accuracy graph, classification report, confusion matrix</a:t>
            </a:r>
            <a:endParaRPr/>
          </a:p>
        </p:txBody>
      </p:sp>
      <p:pic>
        <p:nvPicPr>
          <p:cNvPr id="111" name="Google Shape;11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8625" y="602200"/>
            <a:ext cx="1378325" cy="137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78625" y="602200"/>
            <a:ext cx="1431850" cy="137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78625" y="2078375"/>
            <a:ext cx="1431850" cy="13780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78625" y="3554300"/>
            <a:ext cx="1431850" cy="14121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395473" y="2078375"/>
            <a:ext cx="1364627" cy="1378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395475" y="3511300"/>
            <a:ext cx="1364625" cy="1389436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6"/>
          <p:cNvSpPr txBox="1"/>
          <p:nvPr/>
        </p:nvSpPr>
        <p:spPr>
          <a:xfrm>
            <a:off x="4279775" y="1137400"/>
            <a:ext cx="122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Base Model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8" name="Google Shape;118;p16"/>
          <p:cNvSpPr txBox="1"/>
          <p:nvPr/>
        </p:nvSpPr>
        <p:spPr>
          <a:xfrm>
            <a:off x="4279775" y="2463875"/>
            <a:ext cx="106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Advanced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9" name="Google Shape;119;p16"/>
          <p:cNvSpPr txBox="1"/>
          <p:nvPr/>
        </p:nvSpPr>
        <p:spPr>
          <a:xfrm>
            <a:off x="4279775" y="3790363"/>
            <a:ext cx="1378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Model with Batch Normalization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0" name="Google Shape;120;p16"/>
          <p:cNvSpPr/>
          <p:nvPr/>
        </p:nvSpPr>
        <p:spPr>
          <a:xfrm>
            <a:off x="4538975" y="1781650"/>
            <a:ext cx="546900" cy="3345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6"/>
          <p:cNvSpPr/>
          <p:nvPr/>
        </p:nvSpPr>
        <p:spPr>
          <a:xfrm>
            <a:off x="4562575" y="3159975"/>
            <a:ext cx="546900" cy="3345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/>
          <p:nvPr>
            <p:ph type="title"/>
          </p:nvPr>
        </p:nvSpPr>
        <p:spPr>
          <a:xfrm>
            <a:off x="729450" y="6116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Approach</a:t>
            </a:r>
            <a:endParaRPr/>
          </a:p>
        </p:txBody>
      </p:sp>
      <p:sp>
        <p:nvSpPr>
          <p:cNvPr id="127" name="Google Shape;127;p17"/>
          <p:cNvSpPr txBox="1"/>
          <p:nvPr>
            <p:ph idx="1" type="body"/>
          </p:nvPr>
        </p:nvSpPr>
        <p:spPr>
          <a:xfrm>
            <a:off x="605100" y="1305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Model with Data Augmentation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Horizon flip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Zoom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Rotate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HSV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Gaussian Blurring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Can not be determined by Human eyes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Model Accuracy, the performance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Google Shape;12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9025" y="3134525"/>
            <a:ext cx="310515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3825" y="4087025"/>
            <a:ext cx="4457700" cy="97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55925" y="847300"/>
            <a:ext cx="3743550" cy="374355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7"/>
          <p:cNvSpPr txBox="1"/>
          <p:nvPr/>
        </p:nvSpPr>
        <p:spPr>
          <a:xfrm>
            <a:off x="75425" y="3469050"/>
            <a:ext cx="92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HSV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2" name="Google Shape;132;p17"/>
          <p:cNvSpPr txBox="1"/>
          <p:nvPr/>
        </p:nvSpPr>
        <p:spPr>
          <a:xfrm>
            <a:off x="75425" y="4430600"/>
            <a:ext cx="59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GSB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3" name="Google Shape;133;p17"/>
          <p:cNvSpPr txBox="1"/>
          <p:nvPr/>
        </p:nvSpPr>
        <p:spPr>
          <a:xfrm>
            <a:off x="5750400" y="4590850"/>
            <a:ext cx="339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Horizontal flip, zoom, rotate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8"/>
          <p:cNvSpPr txBox="1"/>
          <p:nvPr>
            <p:ph type="title"/>
          </p:nvPr>
        </p:nvSpPr>
        <p:spPr>
          <a:xfrm>
            <a:off x="729450" y="6116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Approach</a:t>
            </a:r>
            <a:endParaRPr/>
          </a:p>
        </p:txBody>
      </p:sp>
      <p:sp>
        <p:nvSpPr>
          <p:cNvPr id="139" name="Google Shape;139;p18"/>
          <p:cNvSpPr txBox="1"/>
          <p:nvPr>
            <p:ph idx="1" type="body"/>
          </p:nvPr>
        </p:nvSpPr>
        <p:spPr>
          <a:xfrm>
            <a:off x="727650" y="12681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Achieved the best performance with data augmentation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High accuracy, stable </a:t>
            </a:r>
            <a:r>
              <a:rPr lang="en"/>
              <a:t>validation</a:t>
            </a:r>
            <a:r>
              <a:rPr lang="en"/>
              <a:t> accuracy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Low false negative error cases, high f1_score (classification error metric)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Less patients that will be left untreated</a:t>
            </a:r>
            <a:endParaRPr/>
          </a:p>
        </p:txBody>
      </p:sp>
      <p:pic>
        <p:nvPicPr>
          <p:cNvPr id="140" name="Google Shape;14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0088" y="2219313"/>
            <a:ext cx="2981325" cy="292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71625" y="2266892"/>
            <a:ext cx="2981325" cy="282904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8"/>
          <p:cNvSpPr/>
          <p:nvPr/>
        </p:nvSpPr>
        <p:spPr>
          <a:xfrm>
            <a:off x="4750975" y="4496575"/>
            <a:ext cx="367800" cy="4053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8"/>
          <p:cNvSpPr/>
          <p:nvPr/>
        </p:nvSpPr>
        <p:spPr>
          <a:xfrm>
            <a:off x="6900425" y="1809950"/>
            <a:ext cx="282900" cy="3393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 txBox="1"/>
          <p:nvPr>
            <p:ph type="title"/>
          </p:nvPr>
        </p:nvSpPr>
        <p:spPr>
          <a:xfrm>
            <a:off x="729450" y="6116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Approach</a:t>
            </a:r>
            <a:endParaRPr/>
          </a:p>
        </p:txBody>
      </p:sp>
      <p:sp>
        <p:nvSpPr>
          <p:cNvPr id="149" name="Google Shape;149;p19"/>
          <p:cNvSpPr txBox="1"/>
          <p:nvPr>
            <p:ph idx="1" type="body"/>
          </p:nvPr>
        </p:nvSpPr>
        <p:spPr>
          <a:xfrm>
            <a:off x="729450" y="12964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Performance comparison with well-known, widely used, pre-trained model VGG 16</a:t>
            </a:r>
            <a:endParaRPr/>
          </a:p>
        </p:txBody>
      </p:sp>
      <p:pic>
        <p:nvPicPr>
          <p:cNvPr id="150" name="Google Shape;15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4375" y="1655125"/>
            <a:ext cx="3369350" cy="333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4325" y="1655125"/>
            <a:ext cx="3284275" cy="338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0"/>
          <p:cNvSpPr txBox="1"/>
          <p:nvPr>
            <p:ph type="title"/>
          </p:nvPr>
        </p:nvSpPr>
        <p:spPr>
          <a:xfrm>
            <a:off x="727650" y="5739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Model Solution</a:t>
            </a:r>
            <a:endParaRPr/>
          </a:p>
        </p:txBody>
      </p:sp>
      <p:sp>
        <p:nvSpPr>
          <p:cNvPr id="157" name="Google Shape;157;p20"/>
          <p:cNvSpPr txBox="1"/>
          <p:nvPr>
            <p:ph idx="1" type="body"/>
          </p:nvPr>
        </p:nvSpPr>
        <p:spPr>
          <a:xfrm>
            <a:off x="682300" y="13153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CNN model with Data Augmentation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Highest performance with Horizontal flip, zoom, and rotate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Highest performance in accuracy, validation accuracy, false negative cases, and f1_score</a:t>
            </a:r>
            <a:endParaRPr/>
          </a:p>
        </p:txBody>
      </p:sp>
      <p:pic>
        <p:nvPicPr>
          <p:cNvPr id="158" name="Google Shape;15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600" y="2096950"/>
            <a:ext cx="2823300" cy="282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08800" y="2096950"/>
            <a:ext cx="2601075" cy="304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90063" y="2096938"/>
            <a:ext cx="2981325" cy="292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1"/>
          <p:cNvSpPr txBox="1"/>
          <p:nvPr>
            <p:ph type="title"/>
          </p:nvPr>
        </p:nvSpPr>
        <p:spPr>
          <a:xfrm>
            <a:off x="727650" y="583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Business Solution </a:t>
            </a:r>
            <a:endParaRPr/>
          </a:p>
        </p:txBody>
      </p:sp>
      <p:sp>
        <p:nvSpPr>
          <p:cNvPr id="166" name="Google Shape;166;p21"/>
          <p:cNvSpPr txBox="1"/>
          <p:nvPr>
            <p:ph idx="1" type="body"/>
          </p:nvPr>
        </p:nvSpPr>
        <p:spPr>
          <a:xfrm>
            <a:off x="672875" y="13247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proposed model should drastically decrease the time that high-paid experienced medical professional needs to spend on manually looking at cells and </a:t>
            </a:r>
            <a:r>
              <a:rPr lang="en"/>
              <a:t>discriminate</a:t>
            </a:r>
            <a:r>
              <a:rPr lang="en"/>
              <a:t> between parasitized and uninfected cell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Professional can pay attention to more human-oriented important tasks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Eliminates diagnostic accuracy </a:t>
            </a:r>
            <a:r>
              <a:rPr lang="en"/>
              <a:t>variability</a:t>
            </a:r>
            <a:r>
              <a:rPr lang="en"/>
              <a:t> that depended heavily on human expertise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Eliminates inter-observer variability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Eliminates human </a:t>
            </a:r>
            <a:r>
              <a:rPr lang="en"/>
              <a:t>errors (fatigue, mislabeling, etc)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Can work on off-working hours, holidays, sick days, etc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