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60" r:id="rId5"/>
    <p:sldId id="261" r:id="rId6"/>
    <p:sldId id="262" r:id="rId7"/>
    <p:sldId id="272" r:id="rId8"/>
    <p:sldId id="268" r:id="rId9"/>
    <p:sldId id="264" r:id="rId10"/>
    <p:sldId id="270" r:id="rId11"/>
    <p:sldId id="269" r:id="rId12"/>
    <p:sldId id="265" r:id="rId13"/>
    <p:sldId id="266" r:id="rId14"/>
  </p:sldIdLst>
  <p:sldSz cx="9144000" cy="6858000" type="screen4x3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86453" autoAdjust="0"/>
  </p:normalViewPr>
  <p:slideViewPr>
    <p:cSldViewPr>
      <p:cViewPr varScale="1">
        <p:scale>
          <a:sx n="78" d="100"/>
          <a:sy n="78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366" y="-90"/>
      </p:cViewPr>
      <p:guideLst>
        <p:guide orient="horz" pos="2160"/>
        <p:guide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A7F05FB1-E630-4C14-9EFA-A0160A5CC21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51391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5B91C2A8-8637-4479-9D86-FC1C29C3B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0539783F-367A-420E-B9C2-E10CB0E6C9B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755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1391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29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47F99955-9DB4-439A-AC41-38CF01016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5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9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4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4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6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5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1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3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9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7412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9955-9DB4-439A-AC41-38CF01016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95536" y="908722"/>
            <a:ext cx="8352928" cy="1584176"/>
          </a:xfrm>
          <a:prstGeom prst="rect">
            <a:avLst/>
          </a:prstGeom>
          <a:solidFill>
            <a:srgbClr val="BDCDF9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95536" y="2571226"/>
            <a:ext cx="8352928" cy="45719"/>
          </a:xfrm>
          <a:prstGeom prst="rect">
            <a:avLst/>
          </a:prstGeom>
          <a:solidFill>
            <a:srgbClr val="BDC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2676341"/>
            <a:ext cx="8352928" cy="392621"/>
          </a:xfrm>
          <a:prstGeom prst="rect">
            <a:avLst/>
          </a:prstGeom>
          <a:solidFill>
            <a:srgbClr val="BDC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1560" y="378728"/>
            <a:ext cx="1296144" cy="604867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23728" y="908721"/>
            <a:ext cx="6332240" cy="12961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3121918"/>
            <a:ext cx="633670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3" y="1358771"/>
            <a:ext cx="684077" cy="68407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4" name="직선 연결선 13"/>
          <p:cNvCxnSpPr/>
          <p:nvPr userDrawn="1"/>
        </p:nvCxnSpPr>
        <p:spPr>
          <a:xfrm>
            <a:off x="179512" y="277229"/>
            <a:ext cx="89644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4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8" y="6194109"/>
            <a:ext cx="1782367" cy="534709"/>
          </a:xfrm>
          <a:prstGeom prst="rect">
            <a:avLst/>
          </a:prstGeom>
        </p:spPr>
      </p:pic>
      <p:cxnSp>
        <p:nvCxnSpPr>
          <p:cNvPr id="16" name="직선 연결선 15"/>
          <p:cNvCxnSpPr/>
          <p:nvPr userDrawn="1"/>
        </p:nvCxnSpPr>
        <p:spPr>
          <a:xfrm>
            <a:off x="179512" y="1"/>
            <a:ext cx="0" cy="69573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7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4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9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8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8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65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4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8" y="6194109"/>
            <a:ext cx="1782367" cy="5347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9" y="133213"/>
            <a:ext cx="288032" cy="2880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5338936" cy="648072"/>
          </a:xfrm>
        </p:spPr>
        <p:txBody>
          <a:bodyPr>
            <a:noAutofit/>
          </a:bodyPr>
          <a:lstStyle>
            <a:lvl1pPr algn="l">
              <a:defRPr sz="3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268762"/>
            <a:ext cx="8229600" cy="4857403"/>
          </a:xfrm>
        </p:spPr>
        <p:txBody>
          <a:bodyPr/>
          <a:lstStyle>
            <a:lvl1pPr>
              <a:defRPr sz="2800">
                <a:latin typeface="MS UI Gothic" panose="020B0600070205080204" pitchFamily="34" charset="-128"/>
                <a:ea typeface="가는안상수체" panose="02010504000101010101" pitchFamily="2" charset="-127"/>
              </a:defRPr>
            </a:lvl1pPr>
            <a:lvl2pPr>
              <a:defRPr sz="1800">
                <a:latin typeface="Microsoft JhengHei" panose="020B0604030504040204" pitchFamily="34" charset="-120"/>
                <a:ea typeface="가는안상수체" panose="02010504000101010101" pitchFamily="2" charset="-127"/>
              </a:defRPr>
            </a:lvl2pPr>
            <a:lvl3pPr>
              <a:defRPr sz="1400">
                <a:latin typeface="Microsoft JhengHei" panose="020B0604030504040204" pitchFamily="34" charset="-120"/>
                <a:ea typeface="가는안상수체" panose="02010504000101010101" pitchFamily="2" charset="-127"/>
              </a:defRPr>
            </a:lvl3pPr>
            <a:lvl4pPr>
              <a:defRPr sz="1200">
                <a:latin typeface="Microsoft JhengHei" panose="020B0604030504040204" pitchFamily="34" charset="-120"/>
                <a:ea typeface="가는안상수체" panose="02010504000101010101" pitchFamily="2" charset="-127"/>
              </a:defRPr>
            </a:lvl4pPr>
            <a:lvl5pPr>
              <a:defRPr sz="1000">
                <a:latin typeface="Microsoft JhengHei" panose="020B0604030504040204" pitchFamily="34" charset="-120"/>
                <a:ea typeface="가는안상수체" panose="02010504000101010101" pitchFamily="2" charset="-127"/>
              </a:defRPr>
            </a:lvl5pPr>
          </a:lstStyle>
          <a:p>
            <a:pPr lvl="0"/>
            <a:r>
              <a:rPr lang="en-US" altLang="ko-KR" dirty="0" smtClean="0"/>
              <a:t>a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40696" y="11346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YONSEI</a:t>
            </a:r>
            <a:r>
              <a:rPr lang="en-US" altLang="ko-KR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UNIVERSITY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412904" y="276881"/>
            <a:ext cx="673109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79512" y="1"/>
            <a:ext cx="0" cy="69573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18687" y="6246014"/>
            <a:ext cx="5662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0" u="none" strike="noStrike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Design and Implementation of Math-Solving Robot: Rank Analysis for</a:t>
            </a:r>
          </a:p>
          <a:p>
            <a:pPr algn="ctr"/>
            <a:r>
              <a:rPr lang="en-US" altLang="ko-KR" sz="1050" b="1" i="0" u="none" strike="noStrike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Solving Magic Square Puzzle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6119253" y="6262455"/>
            <a:ext cx="766259" cy="398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17367E-FE7C-4FAC-9894-765732006D42}" type="slidenum">
              <a:rPr lang="ko-KR" altLang="en-US" sz="1400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67544" y="1124744"/>
            <a:ext cx="5328592" cy="0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95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28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71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6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3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5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367E-FE7C-4FAC-9894-765732006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61E0-0741-4C7C-920E-FCC7F7E4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96" y="1196752"/>
            <a:ext cx="6912768" cy="1035546"/>
          </a:xfrm>
        </p:spPr>
        <p:txBody>
          <a:bodyPr>
            <a:noAutofit/>
          </a:bodyPr>
          <a:lstStyle/>
          <a:p>
            <a:r>
              <a:rPr lang="en-US" altLang="ko-KR" sz="2100" b="1" dirty="0" smtClean="0"/>
              <a:t>Design and Implementation of Math-Solving Robot: Rank Analysis for Solving Magic Square Puzzle</a:t>
            </a:r>
            <a:endParaRPr lang="ko-KR" altLang="en-US" sz="2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7704" y="3429001"/>
            <a:ext cx="6696744" cy="1800200"/>
          </a:xfrm>
        </p:spPr>
        <p:txBody>
          <a:bodyPr>
            <a:norm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Young-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chul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Park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¹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Hyung-seok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Lee²,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Joon-pyo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Hong¹,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Joon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-sung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Lee¹,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Tae-san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Min¹,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Hyeun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Jeong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Min²*,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Hyo-Sang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Lim², and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Hyoung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-soon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Kim¹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YONSEI UNIVERSITY WONJU.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Mathematics¹,</a:t>
            </a:r>
          </a:p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and Telecommunications Engineering Division²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1" y="2021979"/>
            <a:ext cx="2614943" cy="26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70" y="1987466"/>
            <a:ext cx="2719001" cy="27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50" y="1999919"/>
            <a:ext cx="2678649" cy="270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1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/>
              <a:t>This work presented a math-solving robot designed with EV3 components.</a:t>
            </a:r>
          </a:p>
          <a:p>
            <a:pPr>
              <a:lnSpc>
                <a:spcPct val="140000"/>
              </a:lnSpc>
            </a:pPr>
            <a:r>
              <a:rPr lang="en-US" altLang="ko-KR" sz="2400" dirty="0"/>
              <a:t>Our robot scanned a </a:t>
            </a:r>
            <a:r>
              <a:rPr lang="en-US" altLang="ko-KR" sz="2400" dirty="0" smtClean="0"/>
              <a:t>math problem </a:t>
            </a:r>
            <a:r>
              <a:rPr lang="en-US" altLang="ko-KR" sz="2400" dirty="0"/>
              <a:t>and wrote the answer.</a:t>
            </a:r>
          </a:p>
          <a:p>
            <a:pPr>
              <a:lnSpc>
                <a:spcPct val="140000"/>
              </a:lnSpc>
            </a:pPr>
            <a:r>
              <a:rPr lang="en-US" altLang="ko-KR" sz="2400" dirty="0"/>
              <a:t>A linear system with the analysis of rank</a:t>
            </a:r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Showed </a:t>
            </a:r>
            <a:r>
              <a:rPr lang="en-US" altLang="ko-KR" sz="2400" dirty="0"/>
              <a:t>experiments for the purpose of math education.</a:t>
            </a:r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For </a:t>
            </a:r>
            <a:r>
              <a:rPr lang="en-US" altLang="ko-KR" sz="2400" dirty="0"/>
              <a:t>future work</a:t>
            </a:r>
          </a:p>
          <a:p>
            <a:pPr lvl="1">
              <a:lnSpc>
                <a:spcPct val="140000"/>
              </a:lnSpc>
            </a:pPr>
            <a:r>
              <a:rPr lang="en-US" altLang="ko-KR" dirty="0"/>
              <a:t>enhance our robot system in both hardware/software design to achieve faster and </a:t>
            </a:r>
            <a:r>
              <a:rPr lang="en-US" altLang="ko-KR" dirty="0" smtClean="0"/>
              <a:t>accurate </a:t>
            </a:r>
            <a:r>
              <a:rPr lang="en-US" altLang="ko-KR" dirty="0"/>
              <a:t>processing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Use more robotic platforms for application for educational purpose.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4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2"/>
            <a:ext cx="7632848" cy="4857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/>
              <a:t>  This </a:t>
            </a:r>
            <a:r>
              <a:rPr lang="en-US" altLang="ko-KR" sz="2200" dirty="0"/>
              <a:t>material is based upon work supported by </a:t>
            </a:r>
            <a:r>
              <a:rPr lang="en-US" altLang="ko-KR" sz="2200" dirty="0" smtClean="0"/>
              <a:t>the BK21 plus program </a:t>
            </a:r>
            <a:r>
              <a:rPr lang="en-US" altLang="ko-KR" sz="2200" dirty="0"/>
              <a:t>through the National </a:t>
            </a:r>
            <a:r>
              <a:rPr lang="en-US" altLang="ko-KR" sz="2200" dirty="0" smtClean="0"/>
              <a:t>Research Foundation </a:t>
            </a:r>
            <a:r>
              <a:rPr lang="en-US" altLang="ko-KR" sz="2200" dirty="0"/>
              <a:t>(NRF) funded by the Ministry of </a:t>
            </a:r>
            <a:r>
              <a:rPr lang="en-US" altLang="ko-KR" sz="2200" dirty="0" smtClean="0"/>
              <a:t>Education of </a:t>
            </a:r>
            <a:r>
              <a:rPr lang="en-US" altLang="ko-KR" sz="2200" dirty="0"/>
              <a:t>Korea. </a:t>
            </a:r>
            <a:r>
              <a:rPr lang="en-US" altLang="ko-KR" sz="2200" dirty="0" err="1" smtClean="0"/>
              <a:t>Hyung</a:t>
            </a:r>
            <a:r>
              <a:rPr lang="en-US" altLang="ko-KR" sz="2200" dirty="0" err="1"/>
              <a:t>-</a:t>
            </a:r>
            <a:r>
              <a:rPr lang="en-US" altLang="ko-KR" sz="2200" dirty="0" err="1" smtClean="0"/>
              <a:t>seok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Lee and Hyo-Sang Lim </a:t>
            </a:r>
            <a:r>
              <a:rPr lang="en-US" altLang="ko-KR" sz="2200" dirty="0" smtClean="0"/>
              <a:t>are supported </a:t>
            </a:r>
            <a:r>
              <a:rPr lang="en-US" altLang="ko-KR" sz="2200" dirty="0"/>
              <a:t>by a grant ‘Biotechnology &amp; GMP </a:t>
            </a:r>
            <a:r>
              <a:rPr lang="en-US" altLang="ko-KR" sz="2200" dirty="0" smtClean="0"/>
              <a:t>Training Project</a:t>
            </a:r>
            <a:r>
              <a:rPr lang="en-US" altLang="ko-KR" sz="2200" dirty="0"/>
              <a:t>’ from the Korea Institute for Advancement </a:t>
            </a:r>
            <a:r>
              <a:rPr lang="en-US" altLang="ko-KR" sz="2200" dirty="0" smtClean="0"/>
              <a:t>of Technology </a:t>
            </a:r>
            <a:r>
              <a:rPr lang="en-US" altLang="ko-KR" sz="2200" dirty="0"/>
              <a:t>(KIAT</a:t>
            </a:r>
            <a:r>
              <a:rPr lang="en-US" altLang="ko-KR" sz="2200" dirty="0" smtClean="0"/>
              <a:t>), funded </a:t>
            </a:r>
            <a:r>
              <a:rPr lang="en-US" altLang="ko-KR" sz="2200" dirty="0"/>
              <a:t>by the Ministry of </a:t>
            </a:r>
            <a:r>
              <a:rPr lang="en-US" altLang="ko-KR" sz="2200" dirty="0" smtClean="0"/>
              <a:t>Trade, Industry </a:t>
            </a:r>
            <a:r>
              <a:rPr lang="en-US" altLang="ko-KR" sz="2200" dirty="0"/>
              <a:t>and Energy (MOTIE) of the Republic of </a:t>
            </a:r>
            <a:r>
              <a:rPr lang="en-US" altLang="ko-KR" sz="2200" dirty="0" smtClean="0"/>
              <a:t>Korea (N0000961</a:t>
            </a:r>
            <a:r>
              <a:rPr lang="en-US" altLang="ko-KR" sz="2200" dirty="0"/>
              <a:t>).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58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sz="2900" dirty="0" smtClean="0"/>
              <a:t>Robots are widely exploited in applications.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Service, entertainment, education.</a:t>
            </a:r>
          </a:p>
          <a:p>
            <a:pPr>
              <a:lnSpc>
                <a:spcPct val="170000"/>
              </a:lnSpc>
            </a:pPr>
            <a:r>
              <a:rPr lang="en-US" altLang="ko-KR" sz="2900" dirty="0" smtClean="0"/>
              <a:t>The educational use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Robots can be an effective tool for training math and programming.</a:t>
            </a:r>
          </a:p>
          <a:p>
            <a:pPr>
              <a:lnSpc>
                <a:spcPct val="170000"/>
              </a:lnSpc>
            </a:pPr>
            <a:r>
              <a:rPr lang="en-US" altLang="ko-KR" sz="2900" dirty="0" smtClean="0"/>
              <a:t>Using the LEGO robot kit(EV3)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easy modeling, affordable cost.</a:t>
            </a:r>
          </a:p>
          <a:p>
            <a:pPr>
              <a:lnSpc>
                <a:spcPct val="170000"/>
              </a:lnSpc>
            </a:pPr>
            <a:r>
              <a:rPr lang="en-US" altLang="ko-KR" sz="2900" dirty="0" smtClean="0">
                <a:ea typeface="MS PGothic" panose="020B0600070205080204" pitchFamily="34" charset="-128"/>
              </a:rPr>
              <a:t>Take inspiration from Sudoku solving robot.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30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Magic Square?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188886"/>
              </p:ext>
            </p:extLst>
          </p:nvPr>
        </p:nvGraphicFramePr>
        <p:xfrm>
          <a:off x="1331642" y="1484786"/>
          <a:ext cx="2021332" cy="2063496"/>
        </p:xfrm>
        <a:graphic>
          <a:graphicData uri="http://schemas.openxmlformats.org/drawingml/2006/table">
            <a:tbl>
              <a:tblPr/>
              <a:tblGrid>
                <a:gridCol w="505841"/>
                <a:gridCol w="505841"/>
                <a:gridCol w="505841"/>
                <a:gridCol w="503809"/>
              </a:tblGrid>
              <a:tr h="515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47235"/>
              </p:ext>
            </p:extLst>
          </p:nvPr>
        </p:nvGraphicFramePr>
        <p:xfrm>
          <a:off x="4860032" y="1412776"/>
          <a:ext cx="1625981" cy="1566672"/>
        </p:xfrm>
        <a:graphic>
          <a:graphicData uri="http://schemas.openxmlformats.org/drawingml/2006/table">
            <a:tbl>
              <a:tblPr/>
              <a:tblGrid>
                <a:gridCol w="542163"/>
                <a:gridCol w="542163"/>
                <a:gridCol w="54165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6367" y="3502149"/>
                <a:ext cx="7092975" cy="288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900" dirty="0" smtClean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Magic square?</a:t>
                </a:r>
              </a:p>
              <a:p>
                <a:pPr marL="800100" lvl="1" indent="-342900">
                  <a:lnSpc>
                    <a:spcPct val="150000"/>
                  </a:lnSpc>
                  <a:buFont typeface="MS UI Gothic" panose="020B0600070205080204" pitchFamily="34" charset="-128"/>
                  <a:buChar char="-"/>
                </a:pPr>
                <a:r>
                  <a:rPr lang="en-US" altLang="ko-KR" sz="1700" dirty="0" smtClean="0">
                    <a:solidFill>
                      <a:schemeClr val="tx1"/>
                    </a:solidFill>
                    <a:latin typeface="Microsoft JhengHei" pitchFamily="34" charset="-120"/>
                    <a:ea typeface="Microsoft JhengHei" pitchFamily="34" charset="-120"/>
                  </a:rPr>
                  <a:t>Consisting 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of the distinct positive integers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  <a:ea typeface="Microsoft JhengHei" panose="020B0604030504040204" pitchFamily="34" charset="-120"/>
                      </a:rPr>
                      <m:t>1,2,</m:t>
                    </m:r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p>
                      <m:sSupPr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700" dirty="0" smtClean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Microsoft JhengHei" pitchFamily="34" charset="-120"/>
                    <a:ea typeface="Microsoft JhengHei" pitchFamily="34" charset="-120"/>
                  </a:rPr>
                  <a:t> in a 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/>
                        <a:ea typeface="Microsoft JhengHei" pitchFamily="34" charset="-120"/>
                      </a:rPr>
                      <m:t>𝑁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/>
                        <a:ea typeface="Microsoft JhengHei" pitchFamily="34" charset="-120"/>
                      </a:rPr>
                      <m:t> ×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700" dirty="0" smtClean="0">
                    <a:latin typeface="Microsoft JhengHei" pitchFamily="34" charset="-120"/>
                    <a:ea typeface="Microsoft JhengHei" pitchFamily="34" charset="-120"/>
                  </a:rPr>
                  <a:t>square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Microsoft JhengHei" pitchFamily="34" charset="-120"/>
                    <a:ea typeface="Microsoft JhengHei" pitchFamily="34" charset="-120"/>
                  </a:rPr>
                  <a:t> </a:t>
                </a:r>
                <a:r>
                  <a:rPr lang="en-US" altLang="ko-KR" sz="1700" dirty="0" smtClean="0">
                    <a:solidFill>
                      <a:schemeClr val="tx1"/>
                    </a:solidFill>
                    <a:latin typeface="Microsoft JhengHei" pitchFamily="34" charset="-120"/>
                    <a:ea typeface="Microsoft JhengHei" pitchFamily="34" charset="-120"/>
                  </a:rPr>
                  <a:t>grid.</a:t>
                </a:r>
              </a:p>
              <a:p>
                <a:pPr marL="800100" lvl="1" indent="-342900">
                  <a:lnSpc>
                    <a:spcPct val="150000"/>
                  </a:lnSpc>
                  <a:buFont typeface="MS UI Gothic" panose="020B0600070205080204" pitchFamily="34" charset="-128"/>
                  <a:buChar char="-"/>
                </a:pPr>
                <a:r>
                  <a:rPr lang="en-US" altLang="ko-KR" sz="17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Sum of the N</a:t>
                </a:r>
                <a:r>
                  <a:rPr lang="ko-KR" altLang="en-US" sz="1700" dirty="0">
                    <a:latin typeface="Microsoft JhengHei" panose="020B0604030504040204" pitchFamily="34" charset="-120"/>
                  </a:rPr>
                  <a:t> </a:t>
                </a:r>
                <a:r>
                  <a:rPr lang="en-US" altLang="ko-KR" sz="17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numbers in any horizontal, vertical, or main diagonal line is always the same.</a:t>
                </a:r>
              </a:p>
              <a:p>
                <a:pPr marL="800100" lvl="1" indent="-342900">
                  <a:lnSpc>
                    <a:spcPct val="150000"/>
                  </a:lnSpc>
                  <a:buFont typeface="MS UI Gothic" panose="020B0600070205080204" pitchFamily="34" charset="-128"/>
                  <a:buChar char="-"/>
                </a:pPr>
                <a:r>
                  <a:rPr lang="en-US" altLang="ko-KR" sz="17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Sum </a:t>
                </a:r>
                <a:r>
                  <a:rPr lang="en-US" altLang="ko-KR" sz="17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  <m:t>2</m:t>
                        </m:r>
                      </m:den>
                    </m:f>
                    <m:r>
                      <a:rPr lang="en-US" altLang="ko-KR" sz="1700" i="1">
                        <a:latin typeface="Cambria Math"/>
                        <a:ea typeface="MS UI Gothic" panose="020B0600070205080204" pitchFamily="34" charset="-128"/>
                      </a:rPr>
                      <m:t>𝑁</m:t>
                    </m:r>
                    <m:r>
                      <a:rPr lang="en-US" altLang="ko-KR" sz="1700" i="1">
                        <a:latin typeface="Cambria Math"/>
                        <a:ea typeface="MS UI Gothic" panose="020B0600070205080204" pitchFamily="34" charset="-128"/>
                      </a:rPr>
                      <m:t>(</m:t>
                    </m:r>
                    <m:sSup>
                      <m:sSupPr>
                        <m:ctrlP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  <m:t>𝑁</m:t>
                        </m:r>
                      </m:e>
                      <m:sup>
                        <m:r>
                          <a:rPr lang="en-US" altLang="ko-KR" sz="1700" i="1">
                            <a:latin typeface="Cambria Math"/>
                            <a:ea typeface="MS UI Gothic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ko-KR" sz="1700" i="1">
                        <a:latin typeface="Cambria Math"/>
                        <a:ea typeface="MS UI Gothic" panose="020B0600070205080204" pitchFamily="34" charset="-128"/>
                      </a:rPr>
                      <m:t>+1)</m:t>
                    </m:r>
                  </m:oMath>
                </a14:m>
                <a:endParaRPr lang="en-US" altLang="ko-KR" sz="17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65" y="3502149"/>
                <a:ext cx="7092974" cy="2931700"/>
              </a:xfrm>
              <a:prstGeom prst="rect">
                <a:avLst/>
              </a:prstGeom>
              <a:blipFill rotWithShape="1"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1187624" y="1340770"/>
            <a:ext cx="2232248" cy="2232248"/>
            <a:chOff x="1187624" y="1340768"/>
            <a:chExt cx="2232248" cy="223224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87624" y="3140968"/>
              <a:ext cx="223224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31840" y="1340768"/>
              <a:ext cx="0" cy="223224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1259632" y="1412776"/>
              <a:ext cx="2160240" cy="208823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1880" y="312775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Sum : 34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270892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Sum : 15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788024" y="1268760"/>
            <a:ext cx="1800200" cy="1844164"/>
            <a:chOff x="4788024" y="1268760"/>
            <a:chExt cx="1800200" cy="1844164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4788024" y="2808124"/>
              <a:ext cx="1800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300192" y="1268760"/>
              <a:ext cx="0" cy="18441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4788025" y="1340769"/>
              <a:ext cx="1800199" cy="17281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9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2"/>
            <a:ext cx="3456384" cy="194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Robot Hardware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0" y="1412778"/>
            <a:ext cx="5040560" cy="45325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dirty="0" smtClean="0">
                <a:ea typeface="MS PGothic" panose="020B0600070205080204" pitchFamily="34" charset="-128"/>
              </a:rPr>
              <a:t>Platform</a:t>
            </a:r>
          </a:p>
          <a:p>
            <a:pPr lvl="1"/>
            <a:r>
              <a:rPr lang="en-US" altLang="ko-KR" dirty="0" smtClean="0"/>
              <a:t>EV3 brick </a:t>
            </a:r>
            <a:r>
              <a:rPr lang="en-US" altLang="ko-KR" dirty="0"/>
              <a:t>for controlling the entire </a:t>
            </a:r>
            <a:r>
              <a:rPr lang="en-US" altLang="ko-KR" dirty="0" smtClean="0"/>
              <a:t>parts.</a:t>
            </a:r>
            <a:endParaRPr lang="en-US" altLang="ko-KR" sz="3800" dirty="0">
              <a:ea typeface="MS PGothic" panose="020B0600070205080204" pitchFamily="34" charset="-128"/>
            </a:endParaRPr>
          </a:p>
          <a:p>
            <a:pPr lvl="1"/>
            <a:r>
              <a:rPr lang="en-US" altLang="ko-KR" sz="1900" dirty="0">
                <a:ea typeface="Microsoft JhengHei" panose="020B0604030504040204" pitchFamily="34" charset="-120"/>
              </a:rPr>
              <a:t>2 large motors for movements.</a:t>
            </a:r>
          </a:p>
          <a:p>
            <a:pPr lvl="1"/>
            <a:r>
              <a:rPr lang="en-US" altLang="ko-KR" sz="1900" dirty="0">
                <a:ea typeface="Microsoft JhengHei" panose="020B0604030504040204" pitchFamily="34" charset="-120"/>
              </a:rPr>
              <a:t>1 medium motor for controlling a pen.</a:t>
            </a:r>
          </a:p>
          <a:p>
            <a:pPr lvl="1"/>
            <a:r>
              <a:rPr lang="en-US" altLang="ko-KR" sz="1900" dirty="0">
                <a:ea typeface="Microsoft JhengHei" panose="020B0604030504040204" pitchFamily="34" charset="-120"/>
              </a:rPr>
              <a:t>A color sensor for getting  information.</a:t>
            </a:r>
          </a:p>
          <a:p>
            <a:endParaRPr lang="en-US" altLang="ko-KR" sz="2400" dirty="0">
              <a:ea typeface="MS PGothic" panose="020B0600070205080204" pitchFamily="34" charset="-128"/>
            </a:endParaRPr>
          </a:p>
          <a:p>
            <a:r>
              <a:rPr lang="en-US" altLang="ko-KR" sz="2600" dirty="0" smtClean="0">
                <a:ea typeface="MS PGothic" panose="020B0600070205080204" pitchFamily="34" charset="-128"/>
              </a:rPr>
              <a:t>Action</a:t>
            </a:r>
          </a:p>
          <a:p>
            <a:pPr lvl="1"/>
            <a:r>
              <a:rPr lang="en-US" altLang="ko-KR" sz="1900" dirty="0" smtClean="0">
                <a:ea typeface="Microsoft JhengHei" panose="020B0604030504040204" pitchFamily="34" charset="-120"/>
              </a:rPr>
              <a:t>Motor </a:t>
            </a:r>
            <a:r>
              <a:rPr lang="en-US" altLang="ko-KR" sz="1900" dirty="0">
                <a:ea typeface="Microsoft JhengHei" panose="020B0604030504040204" pitchFamily="34" charset="-120"/>
              </a:rPr>
              <a:t>A </a:t>
            </a:r>
            <a:r>
              <a:rPr lang="en-US" altLang="ko-KR" sz="1900" dirty="0" smtClean="0">
                <a:ea typeface="Microsoft JhengHei" panose="020B0604030504040204" pitchFamily="34" charset="-120"/>
              </a:rPr>
              <a:t>drive </a:t>
            </a:r>
            <a:r>
              <a:rPr lang="en-US" altLang="ko-KR" sz="1900" dirty="0">
                <a:ea typeface="Microsoft JhengHei" panose="020B0604030504040204" pitchFamily="34" charset="-120"/>
              </a:rPr>
              <a:t>on the rail. </a:t>
            </a:r>
          </a:p>
          <a:p>
            <a:pPr lvl="1"/>
            <a:r>
              <a:rPr lang="en-US" altLang="ko-KR" sz="1900" dirty="0">
                <a:ea typeface="Microsoft JhengHei" panose="020B0604030504040204" pitchFamily="34" charset="-120"/>
              </a:rPr>
              <a:t>Motor A and B </a:t>
            </a:r>
            <a:r>
              <a:rPr lang="en-US" altLang="ko-KR" sz="1900" dirty="0" smtClean="0">
                <a:ea typeface="Microsoft JhengHei" panose="020B0604030504040204" pitchFamily="34" charset="-120"/>
              </a:rPr>
              <a:t>move </a:t>
            </a:r>
            <a:r>
              <a:rPr lang="en-US" altLang="ko-KR" sz="1900" dirty="0">
                <a:ea typeface="Microsoft JhengHei" panose="020B0604030504040204" pitchFamily="34" charset="-120"/>
              </a:rPr>
              <a:t>in the directions of the x- and y-axes.</a:t>
            </a:r>
          </a:p>
          <a:p>
            <a:pPr lvl="1"/>
            <a:r>
              <a:rPr lang="en-US" altLang="ko-KR" sz="1900" dirty="0" smtClean="0">
                <a:ea typeface="Microsoft JhengHei" panose="020B0604030504040204" pitchFamily="34" charset="-120"/>
              </a:rPr>
              <a:t>Color </a:t>
            </a:r>
            <a:r>
              <a:rPr lang="en-US" altLang="ko-KR" sz="1900" dirty="0">
                <a:ea typeface="Microsoft JhengHei" panose="020B0604030504040204" pitchFamily="34" charset="-120"/>
              </a:rPr>
              <a:t>sensor and </a:t>
            </a:r>
            <a:r>
              <a:rPr lang="en-US" altLang="ko-KR" sz="1900" dirty="0" smtClean="0">
                <a:ea typeface="Microsoft JhengHei" panose="020B0604030504040204" pitchFamily="34" charset="-120"/>
              </a:rPr>
              <a:t>Motor </a:t>
            </a:r>
            <a:r>
              <a:rPr lang="en-US" altLang="ko-KR" sz="1900" dirty="0">
                <a:ea typeface="Microsoft JhengHei" panose="020B0604030504040204" pitchFamily="34" charset="-120"/>
              </a:rPr>
              <a:t>C are attached to the motor A</a:t>
            </a:r>
            <a:r>
              <a:rPr lang="en-US" altLang="ko-KR" sz="1900" dirty="0" smtClean="0">
                <a:ea typeface="Microsoft JhengHei" panose="020B0604030504040204" pitchFamily="34" charset="-120"/>
              </a:rPr>
              <a:t>.</a:t>
            </a:r>
          </a:p>
          <a:p>
            <a:pPr lvl="1"/>
            <a:endParaRPr lang="en-US" altLang="ko-KR" sz="1900" dirty="0">
              <a:ea typeface="Microsoft JhengHei" panose="020B0604030504040204" pitchFamily="34" charset="-120"/>
            </a:endParaRPr>
          </a:p>
          <a:p>
            <a:r>
              <a:rPr lang="en-US" altLang="ko-KR" sz="2600" dirty="0">
                <a:ea typeface="MS PGothic" panose="020B0600070205080204" pitchFamily="34" charset="-128"/>
              </a:rPr>
              <a:t>The center of gravity of the robot</a:t>
            </a:r>
          </a:p>
          <a:p>
            <a:pPr lvl="1"/>
            <a:r>
              <a:rPr lang="en-US" altLang="ko-KR" sz="1900" dirty="0">
                <a:ea typeface="Microsoft JhengHei" panose="020B0604030504040204" pitchFamily="34" charset="-120"/>
              </a:rPr>
              <a:t>white point</a:t>
            </a:r>
          </a:p>
          <a:p>
            <a:pPr marL="0" indent="0">
              <a:buNone/>
            </a:pPr>
            <a:endParaRPr lang="en-US" altLang="ko-KR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7"/>
            <a:ext cx="3456384" cy="21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Robot Software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840" y="1387094"/>
            <a:ext cx="5904656" cy="472167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ea typeface="MS PGothic" panose="020B0600070205080204" pitchFamily="34" charset="-128"/>
              </a:rPr>
              <a:t>1. Sensing(Scanning)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ea typeface="Microsoft JhengHei" panose="020B0604030504040204" pitchFamily="34" charset="-120"/>
              </a:rPr>
              <a:t>The </a:t>
            </a:r>
            <a:r>
              <a:rPr lang="en-US" altLang="ko-KR" sz="1600" dirty="0">
                <a:ea typeface="Microsoft JhengHei" panose="020B0604030504040204" pitchFamily="34" charset="-120"/>
              </a:rPr>
              <a:t>color sensor measures the </a:t>
            </a:r>
            <a:r>
              <a:rPr lang="en-US" altLang="ko-KR" sz="1600" dirty="0" smtClean="0">
                <a:ea typeface="Microsoft JhengHei" panose="020B0604030504040204" pitchFamily="34" charset="-120"/>
              </a:rPr>
              <a:t>brightness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/>
              <a:t>The brightness values </a:t>
            </a:r>
            <a:r>
              <a:rPr lang="en-US" altLang="ko-KR" sz="1600" dirty="0" smtClean="0"/>
              <a:t>have </a:t>
            </a:r>
            <a:r>
              <a:rPr lang="en-US" altLang="ko-KR" sz="1600" dirty="0"/>
              <a:t>intensity from 0 and 100.</a:t>
            </a:r>
            <a:endParaRPr lang="en-US" altLang="ko-KR" sz="1600" dirty="0" smtClean="0">
              <a:ea typeface="Microsoft JhengHei" panose="020B0604030504040204" pitchFamily="34" charset="-12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/>
              <a:t>Our </a:t>
            </a:r>
            <a:r>
              <a:rPr lang="en-US" altLang="ko-KR" sz="1600" dirty="0"/>
              <a:t>algorithm constructs an M by K array image.</a:t>
            </a:r>
            <a:endParaRPr lang="en-US" altLang="ko-KR" sz="1600" dirty="0">
              <a:ea typeface="Microsoft JhengHei" panose="020B0604030504040204" pitchFamily="34" charset="-120"/>
            </a:endParaRPr>
          </a:p>
          <a:p>
            <a:pPr lvl="1">
              <a:lnSpc>
                <a:spcPct val="130000"/>
              </a:lnSpc>
            </a:pPr>
            <a:endParaRPr lang="en-US" altLang="ko-KR" sz="1600" dirty="0">
              <a:ea typeface="Microsoft JhengHei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ea typeface="MS PGothic" panose="020B0600070205080204" pitchFamily="34" charset="-128"/>
              </a:rPr>
              <a:t>2. </a:t>
            </a:r>
            <a:r>
              <a:rPr lang="en-US" altLang="ko-KR" sz="2400" dirty="0" smtClean="0">
                <a:ea typeface="MS PGothic" panose="020B0600070205080204" pitchFamily="34" charset="-128"/>
              </a:rPr>
              <a:t>Recognition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/>
              <a:t>recognize </a:t>
            </a:r>
            <a:r>
              <a:rPr lang="en-US" altLang="ko-KR" sz="1600" dirty="0"/>
              <a:t>the empty cells and the occupied </a:t>
            </a:r>
            <a:r>
              <a:rPr lang="en-US" altLang="ko-KR" sz="1600" dirty="0" smtClean="0"/>
              <a:t>cells.</a:t>
            </a:r>
            <a:endParaRPr lang="en-US" altLang="ko-KR" sz="1600" i="1" dirty="0">
              <a:ea typeface="MS PGothic" panose="020B0600070205080204" pitchFamily="34" charset="-128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ea typeface="Microsoft JhengHei" panose="020B0604030504040204" pitchFamily="34" charset="-120"/>
              </a:rPr>
              <a:t>0 ~ 100 -&gt; 0 ~ 255(Grayscale) convert.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ea typeface="Microsoft JhengHei" panose="020B0604030504040204" pitchFamily="34" charset="-120"/>
              </a:rPr>
              <a:t>Gaussian filtering.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Smooth and remove the noise the image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ea typeface="Microsoft JhengHei" panose="020B0604030504040204" pitchFamily="34" charset="-120"/>
              </a:rPr>
              <a:t>Locally Adaptive thresholding.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70"/>
            <a:ext cx="2376264" cy="238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3" y="3724389"/>
            <a:ext cx="2448272" cy="238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4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 </a:t>
            </a:r>
            <a:r>
              <a:rPr lang="en-US" altLang="ko-KR" dirty="0" smtClean="0"/>
              <a:t>Software 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3. Matching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ea typeface="Microsoft JhengHei" panose="020B0604030504040204" pitchFamily="34" charset="-120"/>
                  </a:rPr>
                  <a:t>4 different fonts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 smtClean="0">
                    <a:ea typeface="Microsoft JhengHei" panose="020B0604030504040204" pitchFamily="34" charset="-120"/>
                  </a:rPr>
                  <a:t> : test image and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ea typeface="Microsoft JhengHei" panose="020B0604030504040204" pitchFamily="34" charset="-120"/>
                  </a:rPr>
                  <a:t> 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: A </a:t>
                </a:r>
                <a:r>
                  <a:rPr lang="en-US" altLang="ko-KR" dirty="0">
                    <a:ea typeface="Microsoft JhengHei" panose="020B0604030504040204" pitchFamily="34" charset="-120"/>
                  </a:rPr>
                  <a:t>Set 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of 20 </a:t>
                </a:r>
                <a:r>
                  <a:rPr lang="en-US" altLang="ko-KR" dirty="0">
                    <a:ea typeface="Microsoft JhengHei" panose="020B0604030504040204" pitchFamily="34" charset="-120"/>
                  </a:rPr>
                  <a:t>templates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.</a:t>
                </a:r>
                <a:endParaRPr lang="en-US" altLang="ko-KR" dirty="0">
                  <a:ea typeface="Microsoft JhengHei" panose="020B0604030504040204" pitchFamily="34" charset="-12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>
                    <a:ea typeface="Microsoft JhengHei" panose="020B0604030504040204" pitchFamily="34" charset="-120"/>
                  </a:rPr>
                  <a:t>The </a:t>
                </a:r>
                <a:r>
                  <a:rPr lang="en-US" altLang="ko-KR" dirty="0">
                    <a:ea typeface="Microsoft JhengHei" panose="020B0604030504040204" pitchFamily="34" charset="-120"/>
                  </a:rPr>
                  <a:t>distance 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 smtClean="0">
                    <a:ea typeface="Microsoft JhengHei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ea typeface="Microsoft JhengHei" panose="020B0604030504040204" pitchFamily="34" charset="-120"/>
                  </a:rPr>
                  <a:t> is based 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upon </a:t>
                </a:r>
                <a:r>
                  <a:rPr lang="en-US" altLang="ko-KR" dirty="0">
                    <a:ea typeface="Microsoft JhengHei" panose="020B0604030504040204" pitchFamily="34" charset="-120"/>
                  </a:rPr>
                  <a:t>the </a:t>
                </a:r>
                <a:r>
                  <a:rPr lang="en-US" altLang="ko-KR" dirty="0" smtClean="0">
                    <a:ea typeface="Microsoft JhengHei" panose="020B0604030504040204" pitchFamily="34" charset="-120"/>
                  </a:rPr>
                  <a:t>Mean Square Error value.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dirty="0"/>
                  <a:t>4 .Writing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700" dirty="0"/>
                  <a:t>A pen attached on the motor C.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700" dirty="0"/>
                  <a:t>The movements of our motors depend upon a number.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700" dirty="0"/>
                  <a:t>To write ‘1’, the motor B is controlled to rotate 80 degrees.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1"/>
          <a:stretch/>
        </p:blipFill>
        <p:spPr bwMode="auto">
          <a:xfrm>
            <a:off x="4211962" y="3284984"/>
            <a:ext cx="3105151" cy="11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of </a:t>
            </a:r>
            <a:r>
              <a:rPr lang="en-US" altLang="ko-KR" smtClean="0"/>
              <a:t>Magic </a:t>
            </a:r>
            <a:r>
              <a:rPr lang="en-US" altLang="ko-KR" smtClean="0"/>
              <a:t>Square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6" y="4197931"/>
            <a:ext cx="3970709" cy="15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8439"/>
              </p:ext>
            </p:extLst>
          </p:nvPr>
        </p:nvGraphicFramePr>
        <p:xfrm>
          <a:off x="749363" y="1951790"/>
          <a:ext cx="15628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40"/>
                <a:gridCol w="520940"/>
                <a:gridCol w="520940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9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4925" y="3597805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:[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1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;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;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9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25" y="3597804"/>
                <a:ext cx="33843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4211960" y="1916834"/>
            <a:ext cx="3960440" cy="2493415"/>
            <a:chOff x="3833237" y="1393031"/>
            <a:chExt cx="3960440" cy="249341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237" y="1700808"/>
              <a:ext cx="3960440" cy="218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3995936" y="1393031"/>
                  <a:ext cx="7972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𝐴𝑥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altLang="ko-K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1393031"/>
                  <a:ext cx="797206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611560" y="5741195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Two solutions for the preoccupied numbers (1 and 9)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3995" y="1453426"/>
            <a:ext cx="755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linear system in order to solve a magic square problem.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73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3611" r="8578" b="8068"/>
          <a:stretch/>
        </p:blipFill>
        <p:spPr bwMode="auto">
          <a:xfrm>
            <a:off x="276621" y="2204865"/>
            <a:ext cx="4104456" cy="2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t="14498" r="10296" b="4762"/>
          <a:stretch/>
        </p:blipFill>
        <p:spPr bwMode="auto">
          <a:xfrm>
            <a:off x="4591397" y="2204865"/>
            <a:ext cx="4104456" cy="2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2219" y="4682875"/>
            <a:ext cx="445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Matching accuracy of each number from 1 to 9.</a:t>
            </a:r>
            <a:endParaRPr lang="ko-KR" altLang="en-US" sz="1400" dirty="0">
              <a:latin typeface="Microsoft JhengHei U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65" y="4682875"/>
            <a:ext cx="4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Accuracy </a:t>
            </a:r>
            <a:r>
              <a:rPr lang="en-US" altLang="ko-KR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of matching. It is compared the use </a:t>
            </a:r>
            <a:r>
              <a:rPr lang="en-US" altLang="ko-KR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of 80 </a:t>
            </a:r>
            <a:r>
              <a:rPr lang="en-US" altLang="ko-KR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samples with 15 random samples.</a:t>
            </a:r>
            <a:endParaRPr lang="ko-KR" altLang="en-US" sz="1400" dirty="0">
              <a:latin typeface="Microsoft JhengHei U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4693" y="1620092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Matching accuracy for a set of 50 problems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866313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Matching Accuracy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437384" y="1340770"/>
            <a:ext cx="0" cy="4608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grpSp>
        <p:nvGrpSpPr>
          <p:cNvPr id="2059" name="그룹 2058"/>
          <p:cNvGrpSpPr/>
          <p:nvPr/>
        </p:nvGrpSpPr>
        <p:grpSpPr>
          <a:xfrm>
            <a:off x="3121222" y="1268761"/>
            <a:ext cx="2486649" cy="2296094"/>
            <a:chOff x="629976" y="3537209"/>
            <a:chExt cx="2855191" cy="2556087"/>
          </a:xfrm>
        </p:grpSpPr>
        <p:grpSp>
          <p:nvGrpSpPr>
            <p:cNvPr id="15" name="그룹 14"/>
            <p:cNvGrpSpPr/>
            <p:nvPr/>
          </p:nvGrpSpPr>
          <p:grpSpPr>
            <a:xfrm>
              <a:off x="1005396" y="3861048"/>
              <a:ext cx="2187575" cy="2232248"/>
              <a:chOff x="1079698" y="3861048"/>
              <a:chExt cx="2187575" cy="223224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079698" y="3861048"/>
                <a:ext cx="2187575" cy="223224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2173485" y="4365104"/>
                <a:ext cx="0" cy="1224136"/>
              </a:xfrm>
              <a:prstGeom prst="line">
                <a:avLst/>
              </a:prstGeom>
              <a:ln w="1905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화살표 연결선 16"/>
            <p:cNvCxnSpPr>
              <a:endCxn id="11" idx="0"/>
            </p:cNvCxnSpPr>
            <p:nvPr/>
          </p:nvCxnSpPr>
          <p:spPr>
            <a:xfrm>
              <a:off x="1005396" y="3861048"/>
              <a:ext cx="10937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0"/>
            </p:cNvCxnSpPr>
            <p:nvPr/>
          </p:nvCxnSpPr>
          <p:spPr>
            <a:xfrm flipH="1">
              <a:off x="2099183" y="3861048"/>
              <a:ext cx="1" cy="432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설명선 1 21"/>
            <p:cNvSpPr/>
            <p:nvPr/>
          </p:nvSpPr>
          <p:spPr>
            <a:xfrm>
              <a:off x="2518147" y="4126212"/>
              <a:ext cx="967020" cy="238893"/>
            </a:xfrm>
            <a:prstGeom prst="borderCallout1">
              <a:avLst>
                <a:gd name="adj1" fmla="val 12136"/>
                <a:gd name="adj2" fmla="val -557"/>
                <a:gd name="adj3" fmla="val 95965"/>
                <a:gd name="adj4" fmla="val -47657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Pen down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2099184" y="4293096"/>
              <a:ext cx="0" cy="13681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설명선 1 33"/>
            <p:cNvSpPr/>
            <p:nvPr/>
          </p:nvSpPr>
          <p:spPr>
            <a:xfrm>
              <a:off x="2518891" y="5497841"/>
              <a:ext cx="966276" cy="223446"/>
            </a:xfrm>
            <a:prstGeom prst="borderCallout1">
              <a:avLst>
                <a:gd name="adj1" fmla="val 12136"/>
                <a:gd name="adj2" fmla="val -557"/>
                <a:gd name="adj3" fmla="val 95965"/>
                <a:gd name="adj4" fmla="val -47657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Pen up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>
              <a:off x="1005396" y="5661248"/>
              <a:ext cx="10937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1005396" y="3861048"/>
              <a:ext cx="0" cy="1800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4" name="TextBox 2053"/>
                <p:cNvSpPr txBox="1"/>
                <p:nvPr/>
              </p:nvSpPr>
              <p:spPr>
                <a:xfrm>
                  <a:off x="629976" y="4645379"/>
                  <a:ext cx="570948" cy="4111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/>
                          </a:rPr>
                          <m:t>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4" name="TextBox 2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76" y="4645379"/>
                  <a:ext cx="4972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817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5" name="직사각형 2054"/>
                <p:cNvSpPr/>
                <p:nvPr/>
              </p:nvSpPr>
              <p:spPr>
                <a:xfrm>
                  <a:off x="1258147" y="3537209"/>
                  <a:ext cx="570948" cy="4111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5" name="직사각형 2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47" y="3537209"/>
                  <a:ext cx="4972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0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직사각형 2055"/>
                <p:cNvSpPr/>
                <p:nvPr/>
              </p:nvSpPr>
              <p:spPr>
                <a:xfrm>
                  <a:off x="2000237" y="3861048"/>
                  <a:ext cx="570948" cy="4111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6" name="직사각형 2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239" y="3861048"/>
                  <a:ext cx="49725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40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7" name="직사각형 2056"/>
                <p:cNvSpPr/>
                <p:nvPr/>
              </p:nvSpPr>
              <p:spPr>
                <a:xfrm>
                  <a:off x="2043095" y="4635187"/>
                  <a:ext cx="570948" cy="4111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7" name="직사각형 2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095" y="4635187"/>
                  <a:ext cx="4972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81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" name="직사각형 2057"/>
                <p:cNvSpPr/>
                <p:nvPr/>
              </p:nvSpPr>
              <p:spPr>
                <a:xfrm>
                  <a:off x="1318134" y="5332566"/>
                  <a:ext cx="570948" cy="4111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8" name="직사각형 2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134" y="5332566"/>
                  <a:ext cx="49725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40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07" y="3768434"/>
            <a:ext cx="3830997" cy="215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7" y="3768434"/>
            <a:ext cx="3800771" cy="215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686</Words>
  <Application>Microsoft Office PowerPoint</Application>
  <PresentationFormat>화면 슬라이드 쇼(4:3)</PresentationFormat>
  <Paragraphs>125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디자인 사용자 지정</vt:lpstr>
      <vt:lpstr>Design and Implementation of Math-Solving Robot: Rank Analysis for Solving Magic Square Puzzle</vt:lpstr>
      <vt:lpstr>Motivation</vt:lpstr>
      <vt:lpstr>Magic Square?</vt:lpstr>
      <vt:lpstr>Robot Hardware</vt:lpstr>
      <vt:lpstr>Robot Software (1/2)</vt:lpstr>
      <vt:lpstr>Robot Software (2/2)</vt:lpstr>
      <vt:lpstr>Analysis of Magic Square</vt:lpstr>
      <vt:lpstr>Experiment Results</vt:lpstr>
      <vt:lpstr>Experiment Results</vt:lpstr>
      <vt:lpstr>Experiment Results</vt:lpstr>
      <vt:lpstr>Conclusion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square solver.</dc:title>
  <dc:creator>park</dc:creator>
  <cp:lastModifiedBy>park</cp:lastModifiedBy>
  <cp:revision>157</cp:revision>
  <cp:lastPrinted>2016-10-08T12:22:46Z</cp:lastPrinted>
  <dcterms:created xsi:type="dcterms:W3CDTF">2016-09-12T03:14:55Z</dcterms:created>
  <dcterms:modified xsi:type="dcterms:W3CDTF">2016-12-01T03:39:15Z</dcterms:modified>
</cp:coreProperties>
</file>