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8"/>
  </p:notesMasterIdLst>
  <p:sldIdLst>
    <p:sldId id="257" r:id="rId2"/>
    <p:sldId id="262" r:id="rId3"/>
    <p:sldId id="261" r:id="rId4"/>
    <p:sldId id="258" r:id="rId5"/>
    <p:sldId id="272" r:id="rId6"/>
    <p:sldId id="263" r:id="rId7"/>
    <p:sldId id="273" r:id="rId8"/>
    <p:sldId id="271" r:id="rId9"/>
    <p:sldId id="265" r:id="rId10"/>
    <p:sldId id="280" r:id="rId11"/>
    <p:sldId id="288" r:id="rId12"/>
    <p:sldId id="267" r:id="rId13"/>
    <p:sldId id="274" r:id="rId14"/>
    <p:sldId id="275" r:id="rId15"/>
    <p:sldId id="276" r:id="rId16"/>
    <p:sldId id="277" r:id="rId17"/>
    <p:sldId id="278" r:id="rId18"/>
    <p:sldId id="279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69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2F"/>
    <a:srgbClr val="D0CECE"/>
    <a:srgbClr val="8DBABD"/>
    <a:srgbClr val="634EEA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61979-8F37-44C0-980C-7F0C255A6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47D264-31A1-46B9-8420-7F270E820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0CD065-51F4-4B09-AE82-CCAD2C9B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75FC-6A4B-42B4-A7FB-CEC84E409863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C7168-9C14-4CA3-A9AB-6984E9C9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98B3E9-933F-420F-BFAD-3A6A4D05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3833-F6F8-4A7C-9189-291ED4276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9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6016" y="1915459"/>
            <a:ext cx="793999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</a:t>
            </a:r>
            <a:r>
              <a:rPr lang="ko-KR" altLang="en-US" sz="5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기반 </a:t>
            </a:r>
            <a:r>
              <a:rPr lang="en-US" altLang="ko-KR" sz="5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Anti-TBML </a:t>
            </a:r>
            <a:r>
              <a:rPr lang="ko-KR" altLang="en-US" sz="5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</a:t>
            </a:r>
            <a:r>
              <a:rPr lang="ko-KR" altLang="en-US" sz="5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</a:t>
            </a:r>
            <a:endParaRPr lang="ko-KR" altLang="en-US" sz="50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하나금융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0273" y="4227480"/>
            <a:ext cx="3070528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Mentor</a:t>
            </a:r>
          </a:p>
          <a:p>
            <a:pPr algn="ctr"/>
            <a:endParaRPr lang="en-US" altLang="ko-KR" sz="5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김신웅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기술사님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0807" y="2793349"/>
            <a:ext cx="19704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 </a:t>
            </a:r>
            <a:r>
              <a:rPr lang="ko-KR" altLang="en-US" sz="3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중간 발표 </a:t>
            </a:r>
            <a:r>
              <a:rPr lang="en-US" altLang="ko-KR" sz="3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endParaRPr lang="ko-KR" altLang="en-US" sz="30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9635" y="465928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데이터베이스</a:t>
            </a:r>
            <a:endParaRPr lang="ko-KR" altLang="en-US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1109" y="1706385"/>
            <a:ext cx="6909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smtClean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Amazon Relational Database Service (RDS)</a:t>
            </a:r>
            <a:endParaRPr lang="ko-KR" altLang="en-US" sz="2800" spc="-15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26522" y="989148"/>
            <a:ext cx="19949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1614" y="1006929"/>
            <a:ext cx="178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진행 상황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4198" y="2324653"/>
            <a:ext cx="9150454" cy="85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7813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179388" algn="l"/>
                <a:tab pos="358775" algn="l"/>
              </a:tabLst>
            </a:pPr>
            <a:r>
              <a:rPr lang="en-US" altLang="ko-KR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AWS</a:t>
            </a:r>
            <a:r>
              <a:rPr lang="ko-KR" altLang="en-US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서비스하는 분산 관계형 데이터베이스</a:t>
            </a:r>
            <a:endParaRPr lang="en-US" altLang="ko-KR" sz="19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277813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179388" algn="l"/>
                <a:tab pos="358775" algn="l"/>
              </a:tabLst>
            </a:pPr>
            <a:r>
              <a:rPr lang="ko-KR" altLang="en-US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애플리케이션 내에서 관계형 데이터베이스의 설정</a:t>
            </a:r>
            <a:r>
              <a:rPr lang="en-US" altLang="ko-KR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운영</a:t>
            </a:r>
            <a:r>
              <a:rPr lang="en-US" altLang="ko-KR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스케일링을 단순케 하도록 설계됨</a:t>
            </a:r>
            <a:endParaRPr lang="en-US" altLang="ko-KR" sz="19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03" y="3705236"/>
            <a:ext cx="10396223" cy="239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4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9635" y="465928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데이터베이스</a:t>
            </a:r>
            <a:endParaRPr lang="ko-KR" altLang="en-US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1109" y="1706385"/>
            <a:ext cx="6909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데이터베이스 구조 </a:t>
            </a:r>
            <a:r>
              <a:rPr lang="en-US" altLang="ko-KR" sz="2800" spc="-150" dirty="0" smtClean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(MySQL)</a:t>
            </a:r>
            <a:endParaRPr lang="ko-KR" altLang="en-US" sz="2800" spc="-15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26522" y="989148"/>
            <a:ext cx="19949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1614" y="1006929"/>
            <a:ext cx="178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진행 상황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4198" y="2324653"/>
            <a:ext cx="9150454" cy="1232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7813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179388" algn="l"/>
                <a:tab pos="358775" algn="l"/>
              </a:tabLst>
            </a:pPr>
            <a:r>
              <a:rPr lang="en-US" altLang="ko-KR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id, name, type, program</a:t>
            </a:r>
            <a:r>
              <a:rPr lang="ko-KR" altLang="en-US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총 네 가지의 </a:t>
            </a:r>
            <a:r>
              <a:rPr lang="en-US" altLang="ko-KR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field</a:t>
            </a:r>
            <a:r>
              <a:rPr lang="ko-KR" altLang="en-US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구성</a:t>
            </a:r>
            <a:endParaRPr lang="en-US" altLang="ko-KR" sz="1900" spc="-15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277813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179388" algn="l"/>
                <a:tab pos="358775" algn="l"/>
              </a:tabLst>
            </a:pPr>
            <a:r>
              <a:rPr lang="en-US" altLang="ko-KR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</a:t>
            </a:r>
            <a:r>
              <a:rPr lang="en-US" altLang="ko-KR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ype</a:t>
            </a:r>
            <a:r>
              <a:rPr lang="ko-KR" altLang="en-US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제재 대상의 종류</a:t>
            </a:r>
            <a:r>
              <a:rPr lang="en-US" altLang="ko-KR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program</a:t>
            </a:r>
            <a:r>
              <a:rPr lang="ko-KR" altLang="en-US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제재 프로그램의 명칭을 의미</a:t>
            </a:r>
            <a:endParaRPr lang="en-US" altLang="ko-KR" sz="1900" spc="-15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277813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179388" algn="l"/>
                <a:tab pos="358775" algn="l"/>
              </a:tabLst>
            </a:pPr>
            <a:r>
              <a:rPr lang="en-US" altLang="ko-KR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r>
              <a:rPr lang="ko-KR" altLang="en-US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1900" spc="-15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auto_increment</a:t>
            </a:r>
            <a:r>
              <a:rPr lang="en-US" altLang="ko-KR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옵션을 적용하여 </a:t>
            </a:r>
            <a:r>
              <a:rPr lang="en-US" altLang="ko-KR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sanction list </a:t>
            </a:r>
            <a:r>
              <a:rPr lang="ko-KR" altLang="en-US" sz="19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관리에 용이하도록 함</a:t>
            </a:r>
            <a:endParaRPr lang="en-US" altLang="ko-KR" sz="19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930" y="3892087"/>
            <a:ext cx="6447613" cy="205850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823383" y="6023770"/>
            <a:ext cx="399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sanction </a:t>
            </a:r>
            <a:r>
              <a:rPr lang="ko-KR" altLang="en-US" sz="2800" spc="-1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테이블 </a:t>
            </a:r>
            <a:r>
              <a:rPr lang="ko-KR" altLang="en-US" sz="2800" spc="-1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 </a:t>
            </a:r>
            <a:r>
              <a:rPr lang="en-US" altLang="ko-KR" sz="2800" spc="-1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sz="28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54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예상 결과물</a:t>
            </a: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69A6843-4533-4487-889C-910B137E5C0E}"/>
              </a:ext>
            </a:extLst>
          </p:cNvPr>
          <p:cNvSpPr/>
          <p:nvPr/>
        </p:nvSpPr>
        <p:spPr>
          <a:xfrm>
            <a:off x="11120120" y="105410"/>
            <a:ext cx="965200" cy="287020"/>
          </a:xfrm>
          <a:prstGeom prst="roundRect">
            <a:avLst/>
          </a:prstGeom>
          <a:solidFill>
            <a:srgbClr val="27B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latin typeface="Arial Black" panose="020B0A04020102020204" pitchFamily="34" charset="0"/>
              </a:rPr>
              <a:t>Login</a:t>
            </a:r>
            <a:endParaRPr lang="ko-KR" altLang="en-US" sz="1500" b="1" dirty="0">
              <a:latin typeface="Arial Black" panose="020B0A040201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F27FC2-3E78-447C-8A60-71AA52D116D6}"/>
              </a:ext>
            </a:extLst>
          </p:cNvPr>
          <p:cNvSpPr/>
          <p:nvPr/>
        </p:nvSpPr>
        <p:spPr>
          <a:xfrm>
            <a:off x="589280" y="2778760"/>
            <a:ext cx="11013440" cy="130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Arial Black" panose="020B0A04020102020204" pitchFamily="34" charset="0"/>
              </a:rPr>
              <a:t>Trade Document Inspection Service</a:t>
            </a:r>
            <a:endParaRPr lang="ko-KR" altLang="en-US" sz="4000" b="1" dirty="0">
              <a:latin typeface="Arial Black" panose="020B0A04020102020204" pitchFamily="34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6173FD3-74B0-488A-B4B8-3A5DB6760798}"/>
              </a:ext>
            </a:extLst>
          </p:cNvPr>
          <p:cNvCxnSpPr>
            <a:cxnSpLocks/>
          </p:cNvCxnSpPr>
          <p:nvPr/>
        </p:nvCxnSpPr>
        <p:spPr>
          <a:xfrm>
            <a:off x="3403600" y="4079240"/>
            <a:ext cx="5080000" cy="0"/>
          </a:xfrm>
          <a:prstGeom prst="line">
            <a:avLst/>
          </a:prstGeom>
          <a:ln w="19050">
            <a:solidFill>
              <a:srgbClr val="27B1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9B95811-FB0C-4AF8-BE23-D15261EF911E}"/>
              </a:ext>
            </a:extLst>
          </p:cNvPr>
          <p:cNvSpPr/>
          <p:nvPr/>
        </p:nvSpPr>
        <p:spPr>
          <a:xfrm>
            <a:off x="5372100" y="4396766"/>
            <a:ext cx="1447800" cy="360627"/>
          </a:xfrm>
          <a:prstGeom prst="roundRect">
            <a:avLst/>
          </a:prstGeom>
          <a:solidFill>
            <a:srgbClr val="27B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Arial Black" panose="020B0A04020102020204" pitchFamily="34" charset="0"/>
              </a:rPr>
              <a:t>start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A09DBD-3A9F-4818-B5B9-B59FCA1F193A}"/>
              </a:ext>
            </a:extLst>
          </p:cNvPr>
          <p:cNvSpPr/>
          <p:nvPr/>
        </p:nvSpPr>
        <p:spPr>
          <a:xfrm>
            <a:off x="4505960" y="572743"/>
            <a:ext cx="3180080" cy="434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latin typeface="Arial Black" panose="020B0A04020102020204" pitchFamily="34" charset="0"/>
              </a:rPr>
              <a:t>About    Services    Contact</a:t>
            </a:r>
            <a:endParaRPr lang="ko-KR" altLang="en-US" sz="1500" b="1" dirty="0">
              <a:latin typeface="Arial Black" panose="020B0A04020102020204" pitchFamily="34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80AAEB4-1290-4234-B34D-B4373768D3E5}"/>
              </a:ext>
            </a:extLst>
          </p:cNvPr>
          <p:cNvSpPr/>
          <p:nvPr/>
        </p:nvSpPr>
        <p:spPr>
          <a:xfrm>
            <a:off x="10012680" y="105410"/>
            <a:ext cx="965200" cy="287020"/>
          </a:xfrm>
          <a:prstGeom prst="roundRect">
            <a:avLst/>
          </a:prstGeom>
          <a:solidFill>
            <a:srgbClr val="27B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latin typeface="Arial Black" panose="020B0A04020102020204" pitchFamily="34" charset="0"/>
              </a:rPr>
              <a:t>Admin</a:t>
            </a:r>
            <a:endParaRPr lang="ko-KR" altLang="en-US" sz="1500" b="1" dirty="0">
              <a:latin typeface="Arial Black" panose="020B0A040201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3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69A6843-4533-4487-889C-910B137E5C0E}"/>
              </a:ext>
            </a:extLst>
          </p:cNvPr>
          <p:cNvSpPr/>
          <p:nvPr/>
        </p:nvSpPr>
        <p:spPr>
          <a:xfrm>
            <a:off x="10830560" y="105410"/>
            <a:ext cx="1254760" cy="323850"/>
          </a:xfrm>
          <a:prstGeom prst="roundRect">
            <a:avLst/>
          </a:prstGeom>
          <a:solidFill>
            <a:srgbClr val="27B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err="1">
                <a:latin typeface="Arial Black" panose="020B0A04020102020204" pitchFamily="34" charset="0"/>
              </a:rPr>
              <a:t>Hyunah</a:t>
            </a:r>
            <a:r>
              <a:rPr lang="ko-KR" altLang="en-US" sz="1500" b="1" dirty="0">
                <a:latin typeface="Arial Black" panose="020B0A04020102020204" pitchFamily="34" charset="0"/>
              </a:rPr>
              <a:t>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DB94333-CD79-486E-A683-5E4E59687F7A}"/>
              </a:ext>
            </a:extLst>
          </p:cNvPr>
          <p:cNvSpPr/>
          <p:nvPr/>
        </p:nvSpPr>
        <p:spPr>
          <a:xfrm>
            <a:off x="-121920" y="68580"/>
            <a:ext cx="2072640" cy="360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Anti-BML</a:t>
            </a:r>
            <a:endParaRPr lang="ko-KR" altLang="en-US" sz="2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7BDD785-4921-474A-B6D1-ECBCCECD35F8}"/>
              </a:ext>
            </a:extLst>
          </p:cNvPr>
          <p:cNvGrpSpPr/>
          <p:nvPr/>
        </p:nvGrpSpPr>
        <p:grpSpPr>
          <a:xfrm>
            <a:off x="2978994" y="2210693"/>
            <a:ext cx="6234012" cy="2749812"/>
            <a:chOff x="2638883" y="2191840"/>
            <a:chExt cx="6234012" cy="274981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715C9F7-71BA-4F12-B3B6-F8ED929BA792}"/>
                </a:ext>
              </a:extLst>
            </p:cNvPr>
            <p:cNvSpPr/>
            <p:nvPr/>
          </p:nvSpPr>
          <p:spPr>
            <a:xfrm>
              <a:off x="2638883" y="3592901"/>
              <a:ext cx="6234012" cy="4978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haroni" panose="020B0604020202020204" pitchFamily="2" charset="-79"/>
                </a:rPr>
                <a:t>로그인 후 이용해주세요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haroni" panose="020B0604020202020204" pitchFamily="2" charset="-79"/>
                </a:rPr>
                <a:t> :)</a:t>
              </a:r>
              <a:endPara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64137B0-D64F-4182-971F-692E3926F7F3}"/>
                </a:ext>
              </a:extLst>
            </p:cNvPr>
            <p:cNvSpPr/>
            <p:nvPr/>
          </p:nvSpPr>
          <p:spPr>
            <a:xfrm>
              <a:off x="3664801" y="2191840"/>
              <a:ext cx="4182178" cy="2749812"/>
            </a:xfrm>
            <a:prstGeom prst="rect">
              <a:avLst/>
            </a:prstGeom>
            <a:noFill/>
            <a:ln>
              <a:solidFill>
                <a:srgbClr val="27B1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CCB77D16-093C-41B3-BB01-0D238BED2C95}"/>
                </a:ext>
              </a:extLst>
            </p:cNvPr>
            <p:cNvSpPr/>
            <p:nvPr/>
          </p:nvSpPr>
          <p:spPr>
            <a:xfrm>
              <a:off x="4549192" y="4501506"/>
              <a:ext cx="965200" cy="287020"/>
            </a:xfrm>
            <a:prstGeom prst="roundRect">
              <a:avLst/>
            </a:prstGeom>
            <a:solidFill>
              <a:srgbClr val="27B1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latin typeface="Arial Black" panose="020B0A04020102020204" pitchFamily="34" charset="0"/>
                </a:rPr>
                <a:t>Login</a:t>
              </a:r>
              <a:endParaRPr lang="ko-KR" altLang="en-US" sz="15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47B0C2-AD23-4C3D-81B0-3E533BEC66CF}"/>
                </a:ext>
              </a:extLst>
            </p:cNvPr>
            <p:cNvCxnSpPr>
              <a:cxnSpLocks/>
            </p:cNvCxnSpPr>
            <p:nvPr/>
          </p:nvCxnSpPr>
          <p:spPr>
            <a:xfrm>
              <a:off x="5755890" y="4501506"/>
              <a:ext cx="0" cy="28702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0EC6FE4B-2634-4E46-9805-DC1163BA0400}"/>
                </a:ext>
              </a:extLst>
            </p:cNvPr>
            <p:cNvSpPr/>
            <p:nvPr/>
          </p:nvSpPr>
          <p:spPr>
            <a:xfrm>
              <a:off x="5997389" y="4501506"/>
              <a:ext cx="965200" cy="287020"/>
            </a:xfrm>
            <a:prstGeom prst="roundRect">
              <a:avLst/>
            </a:prstGeom>
            <a:solidFill>
              <a:srgbClr val="27B1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>
                  <a:latin typeface="Arial Black" panose="020B0A04020102020204" pitchFamily="34" charset="0"/>
                </a:rPr>
                <a:t>Join</a:t>
              </a:r>
              <a:endParaRPr lang="ko-KR" altLang="en-US" sz="1500" b="1" dirty="0">
                <a:latin typeface="Arial Black" panose="020B0A04020102020204" pitchFamily="34" charset="0"/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979DBF29-DD03-4F02-A03F-5E560811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0245" y="2537713"/>
              <a:ext cx="891287" cy="891287"/>
            </a:xfrm>
            <a:prstGeom prst="rect">
              <a:avLst/>
            </a:prstGeom>
          </p:spPr>
        </p:pic>
        <p:pic>
          <p:nvPicPr>
            <p:cNvPr id="35" name="그림 34" descr="표지판, 거리, 시계, 그리기이(가) 표시된 사진&#10;&#10;자동 생성된 설명">
              <a:extLst>
                <a:ext uri="{FF2B5EF4-FFF2-40B4-BE49-F238E27FC236}">
                  <a16:creationId xmlns:a16="http://schemas.microsoft.com/office/drawing/2014/main" id="{2F7C407F-D378-4AED-BEB5-D11BB4604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7505701" y="2298081"/>
              <a:ext cx="239632" cy="239632"/>
            </a:xfrm>
            <a:prstGeom prst="rect">
              <a:avLst/>
            </a:prstGeom>
          </p:spPr>
        </p:pic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51DA03E-3BDF-4BE1-948D-BA4D73A61C99}"/>
              </a:ext>
            </a:extLst>
          </p:cNvPr>
          <p:cNvSpPr/>
          <p:nvPr/>
        </p:nvSpPr>
        <p:spPr>
          <a:xfrm>
            <a:off x="-1166286" y="847000"/>
            <a:ext cx="6234012" cy="497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rPr>
              <a:t>Start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rPr>
              <a:t>누르면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rPr>
              <a:t>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rPr>
              <a:t>나오는 </a:t>
            </a: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rPr>
              <a:t>메세지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cs typeface="Aharoni" panose="020B0604020202020204" pitchFamily="2" charset="-79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717"/>
            <a:ext cx="12201173" cy="686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4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EDB94333-CD79-486E-A683-5E4E59687F7A}"/>
              </a:ext>
            </a:extLst>
          </p:cNvPr>
          <p:cNvSpPr/>
          <p:nvPr/>
        </p:nvSpPr>
        <p:spPr>
          <a:xfrm>
            <a:off x="-121920" y="68580"/>
            <a:ext cx="2072640" cy="360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Anti-TBML</a:t>
            </a:r>
            <a:endParaRPr lang="ko-KR" altLang="en-US" sz="2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78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2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236"/>
            <a:ext cx="12192000" cy="683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6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02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5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2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111475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3658449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111475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4756" y="2111475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14356" y="2111475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15540" y="3658449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예상 결과물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308105" y="4128349"/>
            <a:ext cx="212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Anti-TBML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00560" y="4128349"/>
            <a:ext cx="1616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구조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84830" y="4497681"/>
            <a:ext cx="2047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User Interface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7380" y="4497681"/>
            <a:ext cx="1348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기능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22601" y="3658449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</a:t>
            </a:r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 상황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892835" y="4128349"/>
            <a:ext cx="1461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03476" y="4497681"/>
            <a:ext cx="1439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 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126550" y="4867013"/>
            <a:ext cx="993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Web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771817" y="3658449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진행 계획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7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0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2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8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6655" cy="685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5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236"/>
            <a:ext cx="12300457" cy="692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3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912"/>
            <a:ext cx="12192000" cy="683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ANTI-TBML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3270" y="465928"/>
            <a:ext cx="262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Anti-TBML</a:t>
            </a:r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이란</a:t>
            </a:r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1109" y="1740569"/>
            <a:ext cx="89943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TBML (Trade-Based Money Laundering) </a:t>
            </a:r>
          </a:p>
          <a:p>
            <a:r>
              <a:rPr lang="en-US" altLang="ko-KR" sz="30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30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무역금융 과정에서 일어날 수 있는 범죄 자금 조달 행위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95" y="2909455"/>
            <a:ext cx="7229767" cy="3505672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1026522" y="989148"/>
            <a:ext cx="27723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01383" y="3457165"/>
            <a:ext cx="38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  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무역 거래를 활용하여 수익을 은닉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en-US" altLang="ko-KR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또는 이동시키는 방식으로 이뤄짐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01384" y="4309679"/>
            <a:ext cx="38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  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수익은 자금 세탁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밀반입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테러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같은 범죄 자금으로 활용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01383" y="5162193"/>
            <a:ext cx="42492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   Anti-TBML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이러한 범죄 자금 조달</a:t>
            </a:r>
            <a:endParaRPr lang="en-US" altLang="ko-KR" sz="20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행위를 사전에 탐지하고 차단하기 위한</a:t>
            </a:r>
            <a:endParaRPr lang="en-US" altLang="ko-KR" sz="20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</a:t>
            </a:r>
            <a:endParaRPr lang="en-US" altLang="ko-KR" sz="20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11614" y="1006929"/>
            <a:ext cx="162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9825" y="465928"/>
            <a:ext cx="1486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1110" y="1706385"/>
            <a:ext cx="2256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데이터베이스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1026522" y="989148"/>
            <a:ext cx="160926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1614" y="1006929"/>
            <a:ext cx="162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내용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9825" y="3543320"/>
            <a:ext cx="4425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</a:t>
            </a:r>
            <a:r>
              <a:rPr lang="en-US" altLang="ko-KR" sz="28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(Front-End &amp; Back-End)</a:t>
            </a:r>
            <a:endParaRPr lang="ko-KR" altLang="en-US" sz="2800" spc="-15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666" y="4234104"/>
            <a:ext cx="8629161" cy="161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7813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179388" algn="l"/>
                <a:tab pos="358775" algn="l"/>
              </a:tabLst>
            </a:pPr>
            <a:r>
              <a:rPr lang="ko-KR" altLang="en-US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사용자로부터 무역 문서를 업로드 받는다</a:t>
            </a:r>
            <a:r>
              <a:rPr lang="en-US" altLang="ko-KR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457200" indent="-277813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179388" algn="l"/>
                <a:tab pos="358775" algn="l"/>
              </a:tabLst>
            </a:pPr>
            <a:r>
              <a:rPr lang="en-US" altLang="ko-KR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OCR</a:t>
            </a:r>
            <a:r>
              <a:rPr lang="ko-KR" altLang="en-US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이용하여 해당 문서의 내용을 문자열로 추출한다</a:t>
            </a:r>
            <a:r>
              <a:rPr lang="en-US" altLang="ko-KR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457200" indent="-277813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179388" algn="l"/>
                <a:tab pos="358775" algn="l"/>
              </a:tabLst>
            </a:pPr>
            <a:r>
              <a:rPr lang="ko-KR" altLang="en-US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추출된 문자열과</a:t>
            </a:r>
            <a:r>
              <a:rPr lang="en-US" altLang="ko-KR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text matching </a:t>
            </a:r>
            <a:r>
              <a:rPr lang="ko-KR" altLang="en-US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 및 </a:t>
            </a:r>
            <a:r>
              <a:rPr lang="en-US" altLang="ko-KR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NLP </a:t>
            </a:r>
            <a:r>
              <a:rPr lang="ko-KR" altLang="en-US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모델을 이용하여 구축된 데이터베이스를 기반으로 </a:t>
            </a:r>
            <a:r>
              <a:rPr lang="en-US" altLang="ko-KR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TBML</a:t>
            </a:r>
            <a:r>
              <a:rPr lang="ko-KR" altLang="en-US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과의 </a:t>
            </a:r>
            <a:r>
              <a:rPr lang="ko-KR" altLang="en-US" sz="1900" spc="-15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유사도를</a:t>
            </a:r>
            <a:r>
              <a:rPr lang="ko-KR" altLang="en-US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측정한다</a:t>
            </a:r>
            <a:r>
              <a:rPr lang="en-US" altLang="ko-KR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667" y="2291996"/>
            <a:ext cx="9150454" cy="85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7813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179388" algn="l"/>
                <a:tab pos="358775" algn="l"/>
              </a:tabLst>
            </a:pPr>
            <a:r>
              <a:rPr lang="ko-KR" altLang="en-US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미국 재무부 홈페이지에 있는 </a:t>
            </a:r>
            <a:r>
              <a:rPr lang="en-US" altLang="ko-KR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sanction list (</a:t>
            </a:r>
            <a:r>
              <a:rPr lang="ko-KR" altLang="en-US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제재 리스트</a:t>
            </a:r>
            <a:r>
              <a:rPr lang="en-US" altLang="ko-KR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크롤링하여 데이터베이스에 저장한다</a:t>
            </a:r>
            <a:r>
              <a:rPr lang="en-US" altLang="ko-KR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9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277813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179388" algn="l"/>
                <a:tab pos="358775" algn="l"/>
              </a:tabLst>
            </a:pPr>
            <a:r>
              <a:rPr lang="ko-KR" altLang="en-US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</a:t>
            </a:r>
            <a:r>
              <a:rPr lang="en-US" altLang="ko-KR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국가</a:t>
            </a:r>
            <a:r>
              <a:rPr lang="en-US" altLang="ko-KR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기업</a:t>
            </a:r>
            <a:r>
              <a:rPr lang="en-US" altLang="ko-KR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선박 등 다양한 데이터를</a:t>
            </a:r>
            <a:r>
              <a:rPr lang="en-US" altLang="ko-KR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저장할 수 있는 테이블을 구성한다</a:t>
            </a:r>
            <a:r>
              <a:rPr lang="en-US" altLang="ko-KR" sz="19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59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예상 결과물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2673" y="465928"/>
            <a:ext cx="1794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구조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26522" y="989148"/>
            <a:ext cx="18619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1614" y="1006929"/>
            <a:ext cx="162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예상 결과물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A9BC48-C6D7-458C-BDC8-B18128C03EC5}"/>
              </a:ext>
            </a:extLst>
          </p:cNvPr>
          <p:cNvSpPr txBox="1"/>
          <p:nvPr/>
        </p:nvSpPr>
        <p:spPr>
          <a:xfrm>
            <a:off x="5053870" y="4012905"/>
            <a:ext cx="195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Back-End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9" name="연결선: 꺾임 29">
            <a:extLst>
              <a:ext uri="{FF2B5EF4-FFF2-40B4-BE49-F238E27FC236}">
                <a16:creationId xmlns:a16="http://schemas.microsoft.com/office/drawing/2014/main" id="{5DB9E116-8068-4495-BC45-4018A40AB38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62930" y="4011345"/>
            <a:ext cx="1118486" cy="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사각형: 둥근 모서리 3">
            <a:extLst>
              <a:ext uri="{FF2B5EF4-FFF2-40B4-BE49-F238E27FC236}">
                <a16:creationId xmlns:a16="http://schemas.microsoft.com/office/drawing/2014/main" id="{216C59CF-29B9-4039-A230-D8C7EA6C8FAB}"/>
              </a:ext>
            </a:extLst>
          </p:cNvPr>
          <p:cNvSpPr/>
          <p:nvPr/>
        </p:nvSpPr>
        <p:spPr>
          <a:xfrm>
            <a:off x="3263125" y="1924744"/>
            <a:ext cx="5254656" cy="152736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75535EF5-538B-491D-BC0D-9318FB1C2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905" y="2357804"/>
            <a:ext cx="638175" cy="65722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5A9BC48-C6D7-458C-BDC8-B18128C03EC5}"/>
              </a:ext>
            </a:extLst>
          </p:cNvPr>
          <p:cNvSpPr txBox="1"/>
          <p:nvPr/>
        </p:nvSpPr>
        <p:spPr>
          <a:xfrm>
            <a:off x="4978412" y="1347130"/>
            <a:ext cx="2104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Front-End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3" name="Picture 14" descr="HTML5 - 위키백과, 우리 모두의 백과사전">
            <a:extLst>
              <a:ext uri="{FF2B5EF4-FFF2-40B4-BE49-F238E27FC236}">
                <a16:creationId xmlns:a16="http://schemas.microsoft.com/office/drawing/2014/main" id="{119F7E8E-B2C2-42F5-9224-8EDF137F7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726" y="2044935"/>
            <a:ext cx="1286978" cy="128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558" y="2303689"/>
            <a:ext cx="1948297" cy="786917"/>
          </a:xfrm>
          <a:prstGeom prst="rect">
            <a:avLst/>
          </a:prstGeom>
        </p:spPr>
      </p:pic>
      <p:pic>
        <p:nvPicPr>
          <p:cNvPr id="1026" name="Picture 2" descr="Diamond - Database Icons - Iconshoc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665" y="4816641"/>
            <a:ext cx="1031244" cy="103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/>
          <p:cNvCxnSpPr>
            <a:stCxn id="55" idx="3"/>
            <a:endCxn id="1026" idx="1"/>
          </p:cNvCxnSpPr>
          <p:nvPr/>
        </p:nvCxnSpPr>
        <p:spPr>
          <a:xfrm flipV="1">
            <a:off x="8512355" y="5332263"/>
            <a:ext cx="1121310" cy="20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340" y="1924744"/>
            <a:ext cx="1131825" cy="1316613"/>
          </a:xfrm>
          <a:prstGeom prst="rect">
            <a:avLst/>
          </a:prstGeom>
        </p:spPr>
      </p:pic>
      <p:cxnSp>
        <p:nvCxnSpPr>
          <p:cNvPr id="50" name="직선 화살표 연결선 49"/>
          <p:cNvCxnSpPr>
            <a:endCxn id="40" idx="1"/>
          </p:cNvCxnSpPr>
          <p:nvPr/>
        </p:nvCxnSpPr>
        <p:spPr>
          <a:xfrm>
            <a:off x="2339557" y="2688424"/>
            <a:ext cx="923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3">
            <a:extLst>
              <a:ext uri="{FF2B5EF4-FFF2-40B4-BE49-F238E27FC236}">
                <a16:creationId xmlns:a16="http://schemas.microsoft.com/office/drawing/2014/main" id="{216C59CF-29B9-4039-A230-D8C7EA6C8FAB}"/>
              </a:ext>
            </a:extLst>
          </p:cNvPr>
          <p:cNvSpPr/>
          <p:nvPr/>
        </p:nvSpPr>
        <p:spPr>
          <a:xfrm>
            <a:off x="3257699" y="4570592"/>
            <a:ext cx="5254656" cy="152736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5535EF5-538B-491D-BC0D-9318FB1C2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479" y="5003652"/>
            <a:ext cx="638175" cy="657225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1704" y="4752655"/>
            <a:ext cx="1317104" cy="1223025"/>
          </a:xfrm>
          <a:prstGeom prst="rect">
            <a:avLst/>
          </a:prstGeom>
        </p:spPr>
      </p:pic>
      <p:pic>
        <p:nvPicPr>
          <p:cNvPr id="1034" name="Picture 10" descr="Ocr Icon #47214 - Free Icons Library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952" y="4741237"/>
            <a:ext cx="1182053" cy="118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4" name="직선 화살표 연결선 1023"/>
          <p:cNvCxnSpPr/>
          <p:nvPr/>
        </p:nvCxnSpPr>
        <p:spPr>
          <a:xfrm flipV="1">
            <a:off x="4070480" y="3452103"/>
            <a:ext cx="5426" cy="11184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5A9BC48-C6D7-458C-BDC8-B18128C03EC5}"/>
              </a:ext>
            </a:extLst>
          </p:cNvPr>
          <p:cNvSpPr txBox="1"/>
          <p:nvPr/>
        </p:nvSpPr>
        <p:spPr>
          <a:xfrm>
            <a:off x="9312676" y="4229435"/>
            <a:ext cx="195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8512355" y="2664557"/>
            <a:ext cx="923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7" name="그림 10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89272" y="1682053"/>
            <a:ext cx="2036898" cy="1965007"/>
          </a:xfrm>
          <a:prstGeom prst="rect">
            <a:avLst/>
          </a:prstGeom>
        </p:spPr>
      </p:pic>
      <p:cxnSp>
        <p:nvCxnSpPr>
          <p:cNvPr id="92" name="직선 연결선 91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18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80" y="4511351"/>
            <a:ext cx="10497720" cy="609600"/>
          </a:xfrm>
          <a:prstGeom prst="rect">
            <a:avLst/>
          </a:prstGeom>
        </p:spPr>
      </p:pic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969277"/>
              </p:ext>
            </p:extLst>
          </p:nvPr>
        </p:nvGraphicFramePr>
        <p:xfrm>
          <a:off x="4935894" y="4541661"/>
          <a:ext cx="3731856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1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>
                          <a:solidFill>
                            <a:srgbClr val="5AC9B8"/>
                          </a:solidFill>
                        </a:rPr>
                        <a:t>6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5AC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AC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05" y="5155164"/>
            <a:ext cx="1046357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11" y="3189514"/>
            <a:ext cx="10544240" cy="609600"/>
          </a:xfrm>
          <a:prstGeom prst="rect">
            <a:avLst/>
          </a:prstGeom>
        </p:spPr>
      </p:pic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45471"/>
              </p:ext>
            </p:extLst>
          </p:nvPr>
        </p:nvGraphicFramePr>
        <p:xfrm>
          <a:off x="2654713" y="3219825"/>
          <a:ext cx="2290511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>
                          <a:solidFill>
                            <a:srgbClr val="5AC9B8"/>
                          </a:solidFill>
                        </a:rPr>
                        <a:t>6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5AC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AC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80859" y="465928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일정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26522" y="989148"/>
            <a:ext cx="22320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11613" y="1006929"/>
            <a:ext cx="181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수행 계획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131167"/>
              </p:ext>
            </p:extLst>
          </p:nvPr>
        </p:nvGraphicFramePr>
        <p:xfrm>
          <a:off x="757735" y="1239196"/>
          <a:ext cx="10528280" cy="1857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020">
                  <a:extLst>
                    <a:ext uri="{9D8B030D-6E8A-4147-A177-3AD203B41FA5}">
                      <a16:colId xmlns:a16="http://schemas.microsoft.com/office/drawing/2014/main" val="4121062346"/>
                    </a:ext>
                  </a:extLst>
                </a:gridCol>
                <a:gridCol w="752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020">
                  <a:extLst>
                    <a:ext uri="{9D8B030D-6E8A-4147-A177-3AD203B41FA5}">
                      <a16:colId xmlns:a16="http://schemas.microsoft.com/office/drawing/2014/main" val="1694576991"/>
                    </a:ext>
                  </a:extLst>
                </a:gridCol>
                <a:gridCol w="752020">
                  <a:extLst>
                    <a:ext uri="{9D8B030D-6E8A-4147-A177-3AD203B41FA5}">
                      <a16:colId xmlns:a16="http://schemas.microsoft.com/office/drawing/2014/main" val="2425495568"/>
                    </a:ext>
                  </a:extLst>
                </a:gridCol>
                <a:gridCol w="752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2020">
                  <a:extLst>
                    <a:ext uri="{9D8B030D-6E8A-4147-A177-3AD203B41FA5}">
                      <a16:colId xmlns:a16="http://schemas.microsoft.com/office/drawing/2014/main" val="1770146050"/>
                    </a:ext>
                  </a:extLst>
                </a:gridCol>
                <a:gridCol w="752020">
                  <a:extLst>
                    <a:ext uri="{9D8B030D-6E8A-4147-A177-3AD203B41FA5}">
                      <a16:colId xmlns:a16="http://schemas.microsoft.com/office/drawing/2014/main" val="362768174"/>
                    </a:ext>
                  </a:extLst>
                </a:gridCol>
                <a:gridCol w="752020">
                  <a:extLst>
                    <a:ext uri="{9D8B030D-6E8A-4147-A177-3AD203B41FA5}">
                      <a16:colId xmlns:a16="http://schemas.microsoft.com/office/drawing/2014/main" val="902008874"/>
                    </a:ext>
                  </a:extLst>
                </a:gridCol>
                <a:gridCol w="752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2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2020">
                  <a:extLst>
                    <a:ext uri="{9D8B030D-6E8A-4147-A177-3AD203B41FA5}">
                      <a16:colId xmlns:a16="http://schemas.microsoft.com/office/drawing/2014/main" val="3648664556"/>
                    </a:ext>
                  </a:extLst>
                </a:gridCol>
                <a:gridCol w="752020">
                  <a:extLst>
                    <a:ext uri="{9D8B030D-6E8A-4147-A177-3AD203B41FA5}">
                      <a16:colId xmlns:a16="http://schemas.microsoft.com/office/drawing/2014/main" val="1193568220"/>
                    </a:ext>
                  </a:extLst>
                </a:gridCol>
              </a:tblGrid>
              <a:tr h="528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8 / 28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9 / 4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9 / 11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9 /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 18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 / 25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10 / 2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 / 9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 / 16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10 /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 23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10 / 30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 / 6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 / 13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 / 20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11 / 27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88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98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모서리가 둥근 직사각형 18"/>
          <p:cNvSpPr/>
          <p:nvPr/>
        </p:nvSpPr>
        <p:spPr>
          <a:xfrm>
            <a:off x="5395872" y="1296912"/>
            <a:ext cx="1250621" cy="360000"/>
          </a:xfrm>
          <a:prstGeom prst="roundRect">
            <a:avLst/>
          </a:prstGeom>
          <a:solidFill>
            <a:srgbClr val="5AC9B8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Schedule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60219"/>
              </p:ext>
            </p:extLst>
          </p:nvPr>
        </p:nvGraphicFramePr>
        <p:xfrm>
          <a:off x="776148" y="2563573"/>
          <a:ext cx="1873746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>
                          <a:solidFill>
                            <a:srgbClr val="5AC9B8"/>
                          </a:solidFill>
                        </a:rPr>
                        <a:t>6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5AC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AC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987641" y="2653569"/>
            <a:ext cx="1603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 및 기술 조사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43431" y="3314647"/>
            <a:ext cx="2225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데이터베이스 구축 및 연동 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27346" y="3982569"/>
            <a:ext cx="5623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Django 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기반 </a:t>
            </a: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Front-End &amp; Back-End 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</a:t>
            </a: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46759" y="4631681"/>
            <a:ext cx="3761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 matching 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 </a:t>
            </a: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&amp; OCR, NLP 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개발 </a:t>
            </a: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430777"/>
              </p:ext>
            </p:extLst>
          </p:nvPr>
        </p:nvGraphicFramePr>
        <p:xfrm>
          <a:off x="8667750" y="5191565"/>
          <a:ext cx="165190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5AC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AC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641671" y="5291435"/>
            <a:ext cx="1764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통합 테스트 </a:t>
            </a: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디버깅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80" y="3855096"/>
            <a:ext cx="10528820" cy="609600"/>
          </a:xfrm>
          <a:prstGeom prst="rect">
            <a:avLst/>
          </a:prstGeom>
        </p:spPr>
      </p:pic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423100"/>
              </p:ext>
            </p:extLst>
          </p:nvPr>
        </p:nvGraphicFramePr>
        <p:xfrm>
          <a:off x="2657819" y="3885407"/>
          <a:ext cx="5990881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>
                          <a:solidFill>
                            <a:srgbClr val="5AC9B8"/>
                          </a:solidFill>
                        </a:rPr>
                        <a:t>60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5AC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AC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973885" y="3982569"/>
            <a:ext cx="3358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Django 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기반 </a:t>
            </a: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Front-End &amp; Back-End 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78" y="5802089"/>
            <a:ext cx="10454497" cy="609600"/>
          </a:xfrm>
          <a:prstGeom prst="rect">
            <a:avLst/>
          </a:prstGeom>
        </p:spPr>
      </p:pic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829697"/>
              </p:ext>
            </p:extLst>
          </p:nvPr>
        </p:nvGraphicFramePr>
        <p:xfrm>
          <a:off x="10327589" y="5835315"/>
          <a:ext cx="978586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5AC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AC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10387471" y="5928835"/>
            <a:ext cx="948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 준비</a:t>
            </a:r>
          </a:p>
        </p:txBody>
      </p:sp>
    </p:spTree>
    <p:extLst>
      <p:ext uri="{BB962C8B-B14F-4D97-AF65-F5344CB8AC3E}">
        <p14:creationId xmlns:p14="http://schemas.microsoft.com/office/powerpoint/2010/main" val="185265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 상황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413</Words>
  <Application>Microsoft Office PowerPoint</Application>
  <PresentationFormat>와이드스크린</PresentationFormat>
  <Paragraphs>115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Aharoni</vt:lpstr>
      <vt:lpstr>나눔스퀘어 Bold</vt:lpstr>
      <vt:lpstr>맑은 고딕</vt:lpstr>
      <vt:lpstr>Arial</vt:lpstr>
      <vt:lpstr>Arial Black</vt:lpstr>
      <vt:lpstr>나눔스퀘어 ExtraBold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Seo Junkyo</cp:lastModifiedBy>
  <cp:revision>99</cp:revision>
  <dcterms:created xsi:type="dcterms:W3CDTF">2017-05-29T09:12:16Z</dcterms:created>
  <dcterms:modified xsi:type="dcterms:W3CDTF">2020-10-12T15:19:16Z</dcterms:modified>
  <cp:contentStatus/>
</cp:coreProperties>
</file>