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7"/>
  </p:notesMasterIdLst>
  <p:sldIdLst>
    <p:sldId id="257" r:id="rId2"/>
    <p:sldId id="262" r:id="rId3"/>
    <p:sldId id="261" r:id="rId4"/>
    <p:sldId id="258" r:id="rId5"/>
    <p:sldId id="272" r:id="rId6"/>
    <p:sldId id="263" r:id="rId7"/>
    <p:sldId id="273" r:id="rId8"/>
    <p:sldId id="267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5" r:id="rId22"/>
    <p:sldId id="299" r:id="rId23"/>
    <p:sldId id="280" r:id="rId24"/>
    <p:sldId id="288" r:id="rId25"/>
    <p:sldId id="289" r:id="rId26"/>
    <p:sldId id="290" r:id="rId27"/>
    <p:sldId id="291" r:id="rId28"/>
    <p:sldId id="293" r:id="rId29"/>
    <p:sldId id="294" r:id="rId30"/>
    <p:sldId id="295" r:id="rId31"/>
    <p:sldId id="271" r:id="rId32"/>
    <p:sldId id="296" r:id="rId33"/>
    <p:sldId id="297" r:id="rId34"/>
    <p:sldId id="298" r:id="rId35"/>
    <p:sldId id="26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61979-8F37-44C0-980C-7F0C255A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47D264-31A1-46B9-8420-7F270E820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CD065-51F4-4B09-AE82-CCAD2C9B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5FC-6A4B-42B4-A7FB-CEC84E40986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168-9C14-4CA3-A9AB-6984E9C9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B3E9-933F-420F-BFAD-3A6A4D0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3833-F6F8-4A7C-9189-291ED427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016" y="1915459"/>
            <a:ext cx="79399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</a:t>
            </a:r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Anti-TBML </a:t>
            </a:r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sz="5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ko-KR" altLang="en-US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하나금융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273" y="4227480"/>
            <a:ext cx="307052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Mentor</a:t>
            </a:r>
          </a:p>
          <a:p>
            <a:pPr algn="ctr"/>
            <a:endParaRPr lang="en-US" altLang="ko-KR" sz="5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김신웅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기술사님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807" y="2793349"/>
            <a:ext cx="19704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z="3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발표 </a:t>
            </a:r>
            <a:r>
              <a:rPr lang="en-US" altLang="ko-KR" sz="3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endParaRPr lang="ko-KR" altLang="en-US" sz="3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94333-CD79-486E-A683-5E4E59687F7A}"/>
              </a:ext>
            </a:extLst>
          </p:cNvPr>
          <p:cNvSpPr/>
          <p:nvPr/>
        </p:nvSpPr>
        <p:spPr>
          <a:xfrm>
            <a:off x="-121920" y="68580"/>
            <a:ext cx="2072640" cy="36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Anti-TBML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36"/>
            <a:ext cx="12192000" cy="68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2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6655" cy="68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36"/>
            <a:ext cx="12300457" cy="69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5540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08105" y="4128349"/>
            <a:ext cx="21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Anti-TBML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00560" y="4128349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84830" y="4497681"/>
            <a:ext cx="204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User Interface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380" y="4497681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2601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13467" y="411198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&amp; 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07364" y="4497681"/>
            <a:ext cx="151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Database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1817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 계획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37872" y="4128349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계획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0230" y="4497681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WBS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83918" y="4883374"/>
            <a:ext cx="116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Model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12"/>
            <a:ext cx="12192000" cy="68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상황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7870" y="46592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R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26522" y="989148"/>
            <a:ext cx="17998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1613" y="1006929"/>
            <a:ext cx="18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계획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75" y="4124185"/>
            <a:ext cx="1265949" cy="12659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20" y="4065322"/>
            <a:ext cx="1362381" cy="136238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84" y="1733607"/>
            <a:ext cx="1561026" cy="1561026"/>
          </a:xfrm>
          <a:prstGeom prst="rect">
            <a:avLst/>
          </a:prstGeom>
        </p:spPr>
      </p:pic>
      <p:sp>
        <p:nvSpPr>
          <p:cNvPr id="38" name="TextBox 41"/>
          <p:cNvSpPr txBox="1"/>
          <p:nvPr/>
        </p:nvSpPr>
        <p:spPr>
          <a:xfrm>
            <a:off x="8215498" y="4408672"/>
            <a:ext cx="307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현 아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8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 &amp; Back-End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111512" y="1975908"/>
            <a:ext cx="35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 준 교 </a:t>
            </a:r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PM )</a:t>
            </a:r>
          </a:p>
          <a:p>
            <a:pPr algn="ctr"/>
            <a:endParaRPr lang="en-US" altLang="ko-KR" sz="8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구축 및 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 &amp; Back-End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9478" y="4357446"/>
            <a:ext cx="307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 기 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8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 &amp; NLP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설계 및 평가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5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635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09" y="1611135"/>
            <a:ext cx="690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Amazon Relational Database Service (RDS)</a:t>
            </a:r>
            <a:endParaRPr lang="ko-KR" altLang="en-US" sz="28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9949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197" y="2229403"/>
            <a:ext cx="9637248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제공하는 </a:t>
            </a:r>
            <a:r>
              <a:rPr lang="ko-KR" altLang="en-US" sz="19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클라우드에서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관계형 데이터베이스를 쉽게 설치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 및 확장할 수 있는 웹 서비스</a:t>
            </a:r>
            <a:endParaRPr lang="en-US" altLang="ko-KR" sz="19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애플리케이션 내에서 관계형 데이터베이스의 설정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스케일링을 단순케 하도록 설계됨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14" y="3298371"/>
            <a:ext cx="5636204" cy="300266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7818" y="4114040"/>
            <a:ext cx="4829808" cy="123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EC2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서비스되고 있고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RDS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서비스가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EC2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연동되어 클라이언트가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EC2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접속하여 데이터베이스 정보를 조회하는 구조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4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635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09" y="1706385"/>
            <a:ext cx="6909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50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 </a:t>
            </a:r>
            <a:r>
              <a:rPr lang="en-US" altLang="ko-KR" sz="2500" spc="-150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(MySQL)</a:t>
            </a:r>
            <a:endParaRPr lang="ko-KR" altLang="en-US" sz="25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9949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52" y="2324653"/>
            <a:ext cx="9150454" cy="123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id, name, type, program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총 네 가지의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구성</a:t>
            </a:r>
            <a:endParaRPr lang="en-US" altLang="ko-KR" sz="19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ype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제재 대상의 종류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program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제재 프로그램의 명칭을 의미</a:t>
            </a:r>
            <a:endParaRPr lang="en-US" altLang="ko-KR" sz="19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9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auto_increment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옵션을 적용하여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sanction list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관리에 용이하도록 함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28" y="3761282"/>
            <a:ext cx="6447613" cy="20585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26870" y="6023770"/>
            <a:ext cx="33681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sanction </a:t>
            </a:r>
            <a:r>
              <a:rPr lang="ko-KR" altLang="en-US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구조 </a:t>
            </a:r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635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9949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43318" y="5050086"/>
            <a:ext cx="31881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MySQL Database &gt;</a:t>
            </a:r>
            <a:endParaRPr lang="ko-KR" altLang="en-US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4" y="1683818"/>
            <a:ext cx="1689832" cy="1717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820143"/>
            <a:ext cx="1301250" cy="1444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92" y="2252270"/>
            <a:ext cx="3931988" cy="271892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1749078">
            <a:off x="5064033" y="2611772"/>
            <a:ext cx="741263" cy="504202"/>
            <a:chOff x="5028950" y="2127902"/>
            <a:chExt cx="741263" cy="504202"/>
          </a:xfrm>
        </p:grpSpPr>
        <p:sp>
          <p:nvSpPr>
            <p:cNvPr id="7" name="갈매기형 수장 6"/>
            <p:cNvSpPr/>
            <p:nvPr/>
          </p:nvSpPr>
          <p:spPr>
            <a:xfrm>
              <a:off x="5028950" y="2127902"/>
              <a:ext cx="440360" cy="50420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5329853" y="2127902"/>
              <a:ext cx="440360" cy="50420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62667" y="3537013"/>
            <a:ext cx="37329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미국 재무부 </a:t>
            </a:r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sanction list&gt;</a:t>
            </a:r>
            <a:endParaRPr lang="ko-KR" altLang="en-US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73" y="4691837"/>
            <a:ext cx="3207579" cy="129554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9199145">
            <a:off x="5061909" y="4317653"/>
            <a:ext cx="741263" cy="504202"/>
            <a:chOff x="5028950" y="4057827"/>
            <a:chExt cx="741263" cy="504202"/>
          </a:xfrm>
        </p:grpSpPr>
        <p:sp>
          <p:nvSpPr>
            <p:cNvPr id="29" name="갈매기형 수장 28"/>
            <p:cNvSpPr/>
            <p:nvPr/>
          </p:nvSpPr>
          <p:spPr>
            <a:xfrm>
              <a:off x="5028950" y="4057827"/>
              <a:ext cx="440360" cy="50420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갈매기형 수장 29"/>
            <p:cNvSpPr/>
            <p:nvPr/>
          </p:nvSpPr>
          <p:spPr>
            <a:xfrm>
              <a:off x="5329853" y="4057827"/>
              <a:ext cx="440360" cy="50420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635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9949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00" y="989148"/>
            <a:ext cx="7825572" cy="1803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3214687"/>
            <a:ext cx="7124700" cy="32480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732686" y="5756416"/>
            <a:ext cx="3428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Django</a:t>
            </a:r>
            <a:r>
              <a:rPr lang="ko-KR" altLang="en-US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settings.py&gt;</a:t>
            </a:r>
            <a:endParaRPr lang="ko-KR" altLang="en-US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588504" y="3125503"/>
            <a:ext cx="2395391" cy="2183034"/>
            <a:chOff x="8036054" y="3106453"/>
            <a:chExt cx="2395391" cy="218303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6054" y="3106453"/>
              <a:ext cx="2395391" cy="218303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8036054" y="4197970"/>
              <a:ext cx="2395391" cy="384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36054" y="4895850"/>
              <a:ext cx="460246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933575" y="4686300"/>
            <a:ext cx="5495925" cy="22860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33575" y="4962524"/>
            <a:ext cx="628650" cy="180975"/>
          </a:xfrm>
          <a:prstGeom prst="rect">
            <a:avLst/>
          </a:prstGeom>
          <a:noFill/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16" idx="1"/>
            <a:endCxn id="18" idx="3"/>
          </p:cNvCxnSpPr>
          <p:nvPr/>
        </p:nvCxnSpPr>
        <p:spPr>
          <a:xfrm rot="10800000" flipV="1">
            <a:off x="7429500" y="4409030"/>
            <a:ext cx="1159004" cy="3915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7" idx="1"/>
            <a:endCxn id="33" idx="3"/>
          </p:cNvCxnSpPr>
          <p:nvPr/>
        </p:nvCxnSpPr>
        <p:spPr>
          <a:xfrm rot="10800000" flipV="1">
            <a:off x="2562226" y="5048250"/>
            <a:ext cx="6026279" cy="47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19437" y="435097"/>
            <a:ext cx="2026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AWS RDS &gt;</a:t>
            </a:r>
            <a:endParaRPr lang="ko-KR" altLang="en-US" sz="2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9" y="414236"/>
            <a:ext cx="10251283" cy="29823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89" y="4199320"/>
            <a:ext cx="10184270" cy="1911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76975" y="3536203"/>
            <a:ext cx="323850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6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2979" y="474819"/>
            <a:ext cx="114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09" y="1706385"/>
            <a:ext cx="690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 추출 </a:t>
            </a:r>
            <a:r>
              <a:rPr lang="en-US" altLang="ko-KR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(Tesseract)</a:t>
            </a:r>
            <a:endParaRPr lang="ko-KR" altLang="en-US" sz="28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76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4198" y="2324653"/>
            <a:ext cx="9150454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구글에서 제공하는 광학 문자 인식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(OCR)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엔진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문자의 위치 정보와 예측 텍스트를 가져올 수 있음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영어와 한글 혼합된 텍스트를 예측할 경우 성능이 떨어지는 것을 확인하여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우선 영어 텍스트로만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진행하기로 결정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C3E83-8F79-2B4D-B0F8-8C9AD9FE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16" y="4367473"/>
            <a:ext cx="4926283" cy="1628657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1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1109" y="1706385"/>
            <a:ext cx="690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Similarity </a:t>
            </a:r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계산 </a:t>
            </a:r>
            <a:r>
              <a:rPr lang="en-US" altLang="ko-KR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Edit distance </a:t>
            </a:r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4197" y="2324653"/>
            <a:ext cx="9426127" cy="123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유사 프로젝트에서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방법을 차용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sanction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 있는 단어와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거리 이상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단어가 있으면 표시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수가 적은 경우 오작동의 경우가 생김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exponential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유사 단어 비율을 비교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A99CBA-7B3A-A349-9379-47017E528061}"/>
              </a:ext>
            </a:extLst>
          </p:cNvPr>
          <p:cNvGrpSpPr/>
          <p:nvPr/>
        </p:nvGrpSpPr>
        <p:grpSpPr>
          <a:xfrm>
            <a:off x="4624235" y="5151615"/>
            <a:ext cx="2512059" cy="1070040"/>
            <a:chOff x="4246548" y="4810537"/>
            <a:chExt cx="2512059" cy="10700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FE4DA8-1F8B-6047-9CF4-7B3C0AEA5730}"/>
                </a:ext>
              </a:extLst>
            </p:cNvPr>
            <p:cNvSpPr/>
            <p:nvPr/>
          </p:nvSpPr>
          <p:spPr>
            <a:xfrm>
              <a:off x="4246548" y="4810537"/>
              <a:ext cx="805070" cy="467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APP</a:t>
              </a:r>
              <a:endParaRPr kumimoji="1" lang="ko-Kore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34B226-CAE7-3D43-8F61-EC25A99A47A2}"/>
                </a:ext>
              </a:extLst>
            </p:cNvPr>
            <p:cNvSpPr/>
            <p:nvPr/>
          </p:nvSpPr>
          <p:spPr>
            <a:xfrm>
              <a:off x="5879876" y="4810538"/>
              <a:ext cx="878731" cy="4671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APPLE</a:t>
              </a:r>
              <a:endParaRPr kumimoji="1" lang="ko-Kore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7C3EEE5-0A07-7D46-A191-FC721D3B8FCC}"/>
                </a:ext>
              </a:extLst>
            </p:cNvPr>
            <p:cNvCxnSpPr>
              <a:stCxn id="3" idx="3"/>
              <a:endCxn id="20" idx="1"/>
            </p:cNvCxnSpPr>
            <p:nvPr/>
          </p:nvCxnSpPr>
          <p:spPr>
            <a:xfrm>
              <a:off x="5051618" y="5044107"/>
              <a:ext cx="8282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C04706-67BA-AC4C-A018-AA1AD4DAC5AE}"/>
                </a:ext>
              </a:extLst>
            </p:cNvPr>
            <p:cNvSpPr txBox="1"/>
            <p:nvPr/>
          </p:nvSpPr>
          <p:spPr>
            <a:xfrm>
              <a:off x="4365817" y="5511245"/>
              <a:ext cx="2134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EDIT-DISTANCE : 2</a:t>
              </a:r>
              <a:endParaRPr kumimoji="1" lang="ko-Kore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128547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31445" y="14494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2979" y="474819"/>
            <a:ext cx="114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026522" y="989148"/>
            <a:ext cx="176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8120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진행 계획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0" y="4511351"/>
            <a:ext cx="10497720" cy="609600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69277"/>
              </p:ext>
            </p:extLst>
          </p:nvPr>
        </p:nvGraphicFramePr>
        <p:xfrm>
          <a:off x="4935894" y="4541661"/>
          <a:ext cx="3731856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5" y="5155164"/>
            <a:ext cx="1046357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" y="3189514"/>
            <a:ext cx="10544240" cy="60960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45471"/>
              </p:ext>
            </p:extLst>
          </p:nvPr>
        </p:nvGraphicFramePr>
        <p:xfrm>
          <a:off x="2654713" y="3219825"/>
          <a:ext cx="229051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80859" y="465928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계획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26522" y="989148"/>
            <a:ext cx="14406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1613" y="1006929"/>
            <a:ext cx="16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 계획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31167"/>
              </p:ext>
            </p:extLst>
          </p:nvPr>
        </p:nvGraphicFramePr>
        <p:xfrm>
          <a:off x="757735" y="1239196"/>
          <a:ext cx="10528280" cy="185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20">
                  <a:extLst>
                    <a:ext uri="{9D8B030D-6E8A-4147-A177-3AD203B41FA5}">
                      <a16:colId xmlns:a16="http://schemas.microsoft.com/office/drawing/2014/main" val="4121062346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1694576991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425495568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1770146050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362768174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902008874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3648664556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1193568220"/>
                    </a:ext>
                  </a:extLst>
                </a:gridCol>
              </a:tblGrid>
              <a:tr h="528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8 / 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9 / 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9 / 11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9 /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18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25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10 / 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9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16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 /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23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 / 30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13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20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 / 27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5395872" y="1296912"/>
            <a:ext cx="1250621" cy="360000"/>
          </a:xfrm>
          <a:prstGeom prst="round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60219"/>
              </p:ext>
            </p:extLst>
          </p:nvPr>
        </p:nvGraphicFramePr>
        <p:xfrm>
          <a:off x="776148" y="2563573"/>
          <a:ext cx="1873746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7641" y="2653569"/>
            <a:ext cx="160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및 기술 조사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431" y="3314647"/>
            <a:ext cx="222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구축 및 연동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7346" y="3982569"/>
            <a:ext cx="562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Django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&amp; Back-End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6759" y="4631681"/>
            <a:ext cx="376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matching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OCR, NLP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개발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30777"/>
              </p:ext>
            </p:extLst>
          </p:nvPr>
        </p:nvGraphicFramePr>
        <p:xfrm>
          <a:off x="8667750" y="5191565"/>
          <a:ext cx="165190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641671" y="5291435"/>
            <a:ext cx="17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통합 테스트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3855096"/>
            <a:ext cx="10528820" cy="6096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23100"/>
              </p:ext>
            </p:extLst>
          </p:nvPr>
        </p:nvGraphicFramePr>
        <p:xfrm>
          <a:off x="2657819" y="3885407"/>
          <a:ext cx="599088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73885" y="3982569"/>
            <a:ext cx="335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Django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&amp; Back-End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5802089"/>
            <a:ext cx="10454497" cy="609600"/>
          </a:xfrm>
          <a:prstGeom prst="rect">
            <a:avLst/>
          </a:prstGeom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29697"/>
              </p:ext>
            </p:extLst>
          </p:nvPr>
        </p:nvGraphicFramePr>
        <p:xfrm>
          <a:off x="10327589" y="5835315"/>
          <a:ext cx="978586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0387471" y="5928835"/>
            <a:ext cx="94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 준비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858459" y="14494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0859" y="46592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WBS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26522" y="989148"/>
            <a:ext cx="1411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1613" y="1006929"/>
            <a:ext cx="18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 계획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2" y="1667724"/>
            <a:ext cx="10886400" cy="4340381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858459" y="14494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858459" y="14494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94" y="1928364"/>
            <a:ext cx="10886782" cy="4402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" y="1588876"/>
            <a:ext cx="10886782" cy="3424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0859" y="465928"/>
            <a:ext cx="214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WBS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1411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2016" y="1104366"/>
            <a:ext cx="247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Web Development &gt;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1613" y="1006929"/>
            <a:ext cx="18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 계획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2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858459" y="14494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25894" y="1998451"/>
            <a:ext cx="10953457" cy="3014659"/>
            <a:chOff x="625894" y="1522201"/>
            <a:chExt cx="10953457" cy="3014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894" y="1522201"/>
              <a:ext cx="10886782" cy="34244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894" y="1864649"/>
              <a:ext cx="10953457" cy="267221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980859" y="46592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WBS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1411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3" y="1006929"/>
            <a:ext cx="18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 계획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016" y="1409166"/>
            <a:ext cx="247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Model Development &gt;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1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ANTI-TBML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3270" y="465928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Anti-TBML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1109" y="1740569"/>
            <a:ext cx="8994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TBML (Trade-Based Money Laundering) </a:t>
            </a:r>
          </a:p>
          <a:p>
            <a:r>
              <a:rPr lang="en-US" altLang="ko-KR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무역금융 과정에서 일어날 수 있는 범죄 자금 조달 행위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5" y="2909455"/>
            <a:ext cx="7229767" cy="350567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026522" y="989148"/>
            <a:ext cx="27723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01383" y="3457165"/>
            <a:ext cx="38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무역 거래를 활용하여 수익을 은닉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이동시키는 방식으로 이뤄짐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01384" y="4309679"/>
            <a:ext cx="38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수익은 자금 세탁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밀반입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테러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범죄 자금으로 활용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1383" y="5162193"/>
            <a:ext cx="424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 Anti-TBML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이러한 범죄 자금 조달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행위를 사전에 탐지하고 차단하기 위한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9825" y="465928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10" y="1706385"/>
            <a:ext cx="225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609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9825" y="3543320"/>
            <a:ext cx="442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</a:t>
            </a:r>
            <a:r>
              <a:rPr lang="en-US" altLang="ko-KR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(Front-End &amp; Back-End)</a:t>
            </a:r>
            <a:endParaRPr lang="ko-KR" altLang="en-US" sz="28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666" y="4234104"/>
            <a:ext cx="8629161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anction list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CRUD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작업을 수행한다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사용자로부터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무역 문서를 업로드 받는다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해당 문서의 내용을 문자열로 추출한다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추출된 문자열과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text matching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및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이용하여 구축된 데이터베이스를 기반으로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TBML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과의 </a:t>
            </a:r>
            <a:r>
              <a:rPr lang="ko-KR" altLang="en-US" sz="19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유사도를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측정한다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667" y="2291996"/>
            <a:ext cx="9150454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재무부 홈페이지에 있는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sanction list (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제재 리스트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크롤링하여 데이터베이스에 저장한다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국가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선박 등 다양한 데이터를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저장할 수 있는 테이블을 구성한다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 결과물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673" y="465928"/>
            <a:ext cx="1794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8619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A9BC48-C6D7-458C-BDC8-B18128C03EC5}"/>
              </a:ext>
            </a:extLst>
          </p:cNvPr>
          <p:cNvSpPr txBox="1"/>
          <p:nvPr/>
        </p:nvSpPr>
        <p:spPr>
          <a:xfrm>
            <a:off x="5053870" y="4012905"/>
            <a:ext cx="19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연결선: 꺾임 29">
            <a:extLst>
              <a:ext uri="{FF2B5EF4-FFF2-40B4-BE49-F238E27FC236}">
                <a16:creationId xmlns:a16="http://schemas.microsoft.com/office/drawing/2014/main" id="{5DB9E116-8068-4495-BC45-4018A40AB3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2930" y="4011345"/>
            <a:ext cx="1118486" cy="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">
            <a:extLst>
              <a:ext uri="{FF2B5EF4-FFF2-40B4-BE49-F238E27FC236}">
                <a16:creationId xmlns:a16="http://schemas.microsoft.com/office/drawing/2014/main" id="{216C59CF-29B9-4039-A230-D8C7EA6C8FAB}"/>
              </a:ext>
            </a:extLst>
          </p:cNvPr>
          <p:cNvSpPr/>
          <p:nvPr/>
        </p:nvSpPr>
        <p:spPr>
          <a:xfrm>
            <a:off x="3263125" y="1924744"/>
            <a:ext cx="5254656" cy="152736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5535EF5-538B-491D-BC0D-9318FB1C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05" y="2357804"/>
            <a:ext cx="638175" cy="657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5A9BC48-C6D7-458C-BDC8-B18128C03EC5}"/>
              </a:ext>
            </a:extLst>
          </p:cNvPr>
          <p:cNvSpPr txBox="1"/>
          <p:nvPr/>
        </p:nvSpPr>
        <p:spPr>
          <a:xfrm>
            <a:off x="4978412" y="1347130"/>
            <a:ext cx="21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Picture 14" descr="HTML5 - 위키백과, 우리 모두의 백과사전">
            <a:extLst>
              <a:ext uri="{FF2B5EF4-FFF2-40B4-BE49-F238E27FC236}">
                <a16:creationId xmlns:a16="http://schemas.microsoft.com/office/drawing/2014/main" id="{119F7E8E-B2C2-42F5-9224-8EDF137F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26" y="2044935"/>
            <a:ext cx="1286978" cy="12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58" y="2303689"/>
            <a:ext cx="1948297" cy="786917"/>
          </a:xfrm>
          <a:prstGeom prst="rect">
            <a:avLst/>
          </a:prstGeom>
        </p:spPr>
      </p:pic>
      <p:pic>
        <p:nvPicPr>
          <p:cNvPr id="1026" name="Picture 2" descr="Diamond - Database Icons - Iconsh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65" y="4816641"/>
            <a:ext cx="1031244" cy="10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>
            <a:stCxn id="55" idx="3"/>
            <a:endCxn id="1026" idx="1"/>
          </p:cNvCxnSpPr>
          <p:nvPr/>
        </p:nvCxnSpPr>
        <p:spPr>
          <a:xfrm flipV="1">
            <a:off x="8512355" y="5332263"/>
            <a:ext cx="1121310" cy="2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340" y="1924744"/>
            <a:ext cx="1131825" cy="1316613"/>
          </a:xfrm>
          <a:prstGeom prst="rect">
            <a:avLst/>
          </a:prstGeom>
        </p:spPr>
      </p:pic>
      <p:cxnSp>
        <p:nvCxnSpPr>
          <p:cNvPr id="50" name="직선 화살표 연결선 49"/>
          <p:cNvCxnSpPr>
            <a:endCxn id="40" idx="1"/>
          </p:cNvCxnSpPr>
          <p:nvPr/>
        </p:nvCxnSpPr>
        <p:spPr>
          <a:xfrm>
            <a:off x="2339557" y="2688424"/>
            <a:ext cx="923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3">
            <a:extLst>
              <a:ext uri="{FF2B5EF4-FFF2-40B4-BE49-F238E27FC236}">
                <a16:creationId xmlns:a16="http://schemas.microsoft.com/office/drawing/2014/main" id="{216C59CF-29B9-4039-A230-D8C7EA6C8FAB}"/>
              </a:ext>
            </a:extLst>
          </p:cNvPr>
          <p:cNvSpPr/>
          <p:nvPr/>
        </p:nvSpPr>
        <p:spPr>
          <a:xfrm>
            <a:off x="3257699" y="4570592"/>
            <a:ext cx="5254656" cy="152736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5535EF5-538B-491D-BC0D-9318FB1C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79" y="5003652"/>
            <a:ext cx="638175" cy="65722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704" y="4752655"/>
            <a:ext cx="1317104" cy="1223025"/>
          </a:xfrm>
          <a:prstGeom prst="rect">
            <a:avLst/>
          </a:prstGeom>
        </p:spPr>
      </p:pic>
      <p:pic>
        <p:nvPicPr>
          <p:cNvPr id="1034" name="Picture 10" descr="Ocr Icon #47214 - Free Icons Libr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2" y="4741237"/>
            <a:ext cx="1182053" cy="11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직선 화살표 연결선 1023"/>
          <p:cNvCxnSpPr/>
          <p:nvPr/>
        </p:nvCxnSpPr>
        <p:spPr>
          <a:xfrm flipV="1">
            <a:off x="4070480" y="3452103"/>
            <a:ext cx="5426" cy="1118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5A9BC48-C6D7-458C-BDC8-B18128C03EC5}"/>
              </a:ext>
            </a:extLst>
          </p:cNvPr>
          <p:cNvSpPr txBox="1"/>
          <p:nvPr/>
        </p:nvSpPr>
        <p:spPr>
          <a:xfrm>
            <a:off x="9312676" y="4229435"/>
            <a:ext cx="19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512355" y="2664557"/>
            <a:ext cx="923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그림 10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9272" y="1682053"/>
            <a:ext cx="2036898" cy="1965007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41" y="1512368"/>
            <a:ext cx="8564451" cy="4817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6014" y="465928"/>
            <a:ext cx="240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Interface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3150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9A6843-4533-4487-889C-910B137E5C0E}"/>
              </a:ext>
            </a:extLst>
          </p:cNvPr>
          <p:cNvSpPr/>
          <p:nvPr/>
        </p:nvSpPr>
        <p:spPr>
          <a:xfrm>
            <a:off x="10830560" y="105410"/>
            <a:ext cx="1254760" cy="323850"/>
          </a:xfrm>
          <a:prstGeom prst="roundRect">
            <a:avLst/>
          </a:prstGeom>
          <a:solidFill>
            <a:srgbClr val="27B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latin typeface="Arial Black" panose="020B0A04020102020204" pitchFamily="34" charset="0"/>
              </a:rPr>
              <a:t>Hyunah</a:t>
            </a:r>
            <a:r>
              <a:rPr lang="ko-KR" altLang="en-US" sz="1500" b="1" dirty="0">
                <a:latin typeface="Arial Black" panose="020B0A04020102020204" pitchFamily="34" charset="0"/>
              </a:rPr>
              <a:t>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94333-CD79-486E-A683-5E4E59687F7A}"/>
              </a:ext>
            </a:extLst>
          </p:cNvPr>
          <p:cNvSpPr/>
          <p:nvPr/>
        </p:nvSpPr>
        <p:spPr>
          <a:xfrm>
            <a:off x="-121920" y="68580"/>
            <a:ext cx="2072640" cy="36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Anti-BML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BDD785-4921-474A-B6D1-ECBCCECD35F8}"/>
              </a:ext>
            </a:extLst>
          </p:cNvPr>
          <p:cNvGrpSpPr/>
          <p:nvPr/>
        </p:nvGrpSpPr>
        <p:grpSpPr>
          <a:xfrm>
            <a:off x="2978994" y="2210693"/>
            <a:ext cx="6234012" cy="2749812"/>
            <a:chOff x="2638883" y="2191840"/>
            <a:chExt cx="6234012" cy="27498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5C9F7-71BA-4F12-B3B6-F8ED929BA792}"/>
                </a:ext>
              </a:extLst>
            </p:cNvPr>
            <p:cNvSpPr/>
            <p:nvPr/>
          </p:nvSpPr>
          <p:spPr>
            <a:xfrm>
              <a:off x="2638883" y="3592901"/>
              <a:ext cx="6234012" cy="497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haroni" panose="020B0604020202020204" pitchFamily="2" charset="-79"/>
                </a:rPr>
                <a:t>로그인 후 이용해주세요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haroni" panose="020B0604020202020204" pitchFamily="2" charset="-79"/>
                </a:rPr>
                <a:t> :)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4137B0-D64F-4182-971F-692E3926F7F3}"/>
                </a:ext>
              </a:extLst>
            </p:cNvPr>
            <p:cNvSpPr/>
            <p:nvPr/>
          </p:nvSpPr>
          <p:spPr>
            <a:xfrm>
              <a:off x="3664801" y="2191840"/>
              <a:ext cx="4182178" cy="2749812"/>
            </a:xfrm>
            <a:prstGeom prst="rect">
              <a:avLst/>
            </a:prstGeom>
            <a:noFill/>
            <a:ln>
              <a:solidFill>
                <a:srgbClr val="27B1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CB77D16-093C-41B3-BB01-0D238BED2C95}"/>
                </a:ext>
              </a:extLst>
            </p:cNvPr>
            <p:cNvSpPr/>
            <p:nvPr/>
          </p:nvSpPr>
          <p:spPr>
            <a:xfrm>
              <a:off x="4549192" y="4501506"/>
              <a:ext cx="965200" cy="287020"/>
            </a:xfrm>
            <a:prstGeom prst="roundRect">
              <a:avLst/>
            </a:prstGeom>
            <a:solidFill>
              <a:srgbClr val="27B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Arial Black" panose="020B0A04020102020204" pitchFamily="34" charset="0"/>
                </a:rPr>
                <a:t>Login</a:t>
              </a:r>
              <a:endParaRPr lang="ko-KR" altLang="en-US" sz="15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47B0C2-AD23-4C3D-81B0-3E533BEC66CF}"/>
                </a:ext>
              </a:extLst>
            </p:cNvPr>
            <p:cNvCxnSpPr>
              <a:cxnSpLocks/>
            </p:cNvCxnSpPr>
            <p:nvPr/>
          </p:nvCxnSpPr>
          <p:spPr>
            <a:xfrm>
              <a:off x="5755890" y="4501506"/>
              <a:ext cx="0" cy="2870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EC6FE4B-2634-4E46-9805-DC1163BA0400}"/>
                </a:ext>
              </a:extLst>
            </p:cNvPr>
            <p:cNvSpPr/>
            <p:nvPr/>
          </p:nvSpPr>
          <p:spPr>
            <a:xfrm>
              <a:off x="5997389" y="4501506"/>
              <a:ext cx="965200" cy="287020"/>
            </a:xfrm>
            <a:prstGeom prst="roundRect">
              <a:avLst/>
            </a:prstGeom>
            <a:solidFill>
              <a:srgbClr val="27B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latin typeface="Arial Black" panose="020B0A04020102020204" pitchFamily="34" charset="0"/>
                </a:rPr>
                <a:t>Join</a:t>
              </a:r>
              <a:endParaRPr lang="ko-KR" altLang="en-US" sz="15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79DBF29-DD03-4F02-A03F-5E560811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0245" y="2537713"/>
              <a:ext cx="891287" cy="891287"/>
            </a:xfrm>
            <a:prstGeom prst="rect">
              <a:avLst/>
            </a:prstGeom>
          </p:spPr>
        </p:pic>
        <p:pic>
          <p:nvPicPr>
            <p:cNvPr id="35" name="그림 34" descr="표지판, 거리, 시계, 그리기이(가) 표시된 사진&#10;&#10;자동 생성된 설명">
              <a:extLst>
                <a:ext uri="{FF2B5EF4-FFF2-40B4-BE49-F238E27FC236}">
                  <a16:creationId xmlns:a16="http://schemas.microsoft.com/office/drawing/2014/main" id="{2F7C407F-D378-4AED-BEB5-D11BB460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505701" y="2298081"/>
              <a:ext cx="239632" cy="239632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1DA03E-3BDF-4BE1-948D-BA4D73A61C99}"/>
              </a:ext>
            </a:extLst>
          </p:cNvPr>
          <p:cNvSpPr/>
          <p:nvPr/>
        </p:nvSpPr>
        <p:spPr>
          <a:xfrm>
            <a:off x="-1166286" y="847000"/>
            <a:ext cx="6234012" cy="49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Start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누르면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나오는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메세지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cs typeface="Aharoni" panose="020B0604020202020204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717"/>
            <a:ext cx="12201173" cy="6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647</Words>
  <Application>Microsoft Office PowerPoint</Application>
  <PresentationFormat>와이드스크린</PresentationFormat>
  <Paragraphs>171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 Bold</vt:lpstr>
      <vt:lpstr>나눔스퀘어 ExtraBold</vt:lpstr>
      <vt:lpstr>맑은 고딕</vt:lpstr>
      <vt:lpstr>Aharoni</vt:lpstr>
      <vt:lpstr>Arial</vt:lpstr>
      <vt:lpstr>Arial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Junkyo Seo</cp:lastModifiedBy>
  <cp:revision>135</cp:revision>
  <dcterms:created xsi:type="dcterms:W3CDTF">2017-05-29T09:12:16Z</dcterms:created>
  <dcterms:modified xsi:type="dcterms:W3CDTF">2020-10-13T04:40:11Z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