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3D9A3CC-169F-4028-B497-C242169D08C1}">
          <p14:sldIdLst>
            <p14:sldId id="256"/>
          </p14:sldIdLst>
        </p14:section>
      </p14:sectionLst>
    </p:ex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76" autoAdjust="0"/>
  </p:normalViewPr>
  <p:slideViewPr>
    <p:cSldViewPr>
      <p:cViewPr>
        <p:scale>
          <a:sx n="60" d="100"/>
          <a:sy n="60" d="100"/>
        </p:scale>
        <p:origin x="-2506" y="-2146"/>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706-466A-BB58-8473F3647CA6}"/>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706-466A-BB58-8473F3647CA6}"/>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6706-466A-BB58-8473F3647CA6}"/>
            </c:ext>
          </c:extLst>
        </c:ser>
        <c:dLbls>
          <c:showLegendKey val="0"/>
          <c:showVal val="0"/>
          <c:showCatName val="0"/>
          <c:showSerName val="0"/>
          <c:showPercent val="0"/>
          <c:showBubbleSize val="0"/>
        </c:dLbls>
        <c:gapWidth val="150"/>
        <c:axId val="89868544"/>
        <c:axId val="89870336"/>
      </c:barChart>
      <c:catAx>
        <c:axId val="89868544"/>
        <c:scaling>
          <c:orientation val="minMax"/>
        </c:scaling>
        <c:delete val="0"/>
        <c:axPos val="b"/>
        <c:numFmt formatCode="General" sourceLinked="0"/>
        <c:majorTickMark val="out"/>
        <c:minorTickMark val="none"/>
        <c:tickLblPos val="nextTo"/>
        <c:crossAx val="89870336"/>
        <c:crosses val="autoZero"/>
        <c:auto val="1"/>
        <c:lblAlgn val="ctr"/>
        <c:lblOffset val="100"/>
        <c:noMultiLvlLbl val="0"/>
      </c:catAx>
      <c:valAx>
        <c:axId val="89870336"/>
        <c:scaling>
          <c:orientation val="minMax"/>
        </c:scaling>
        <c:delete val="0"/>
        <c:axPos val="l"/>
        <c:majorGridlines/>
        <c:numFmt formatCode="General" sourceLinked="1"/>
        <c:majorTickMark val="out"/>
        <c:minorTickMark val="none"/>
        <c:tickLblPos val="nextTo"/>
        <c:crossAx val="89868544"/>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3/17/2017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3/17/2017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272628"/>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err="1">
                <a:solidFill>
                  <a:schemeClr val="accent3">
                    <a:lumMod val="20000"/>
                    <a:lumOff val="80000"/>
                  </a:schemeClr>
                </a:solidFill>
                <a:latin typeface="+mn-lt"/>
              </a:rPr>
              <a:t>Structify</a:t>
            </a:r>
            <a:r>
              <a:rPr lang="en-US" sz="4800" b="1" dirty="0">
                <a:solidFill>
                  <a:schemeClr val="accent3">
                    <a:lumMod val="20000"/>
                    <a:lumOff val="80000"/>
                  </a:schemeClr>
                </a:solidFill>
                <a:latin typeface="+mn-lt"/>
              </a:rPr>
              <a:t>: Automatic Segmentation of Pop Songs</a:t>
            </a:r>
          </a:p>
        </p:txBody>
      </p:sp>
      <p:sp>
        <p:nvSpPr>
          <p:cNvPr id="5" name="Text Box 123"/>
          <p:cNvSpPr txBox="1">
            <a:spLocks noChangeArrowheads="1"/>
          </p:cNvSpPr>
          <p:nvPr/>
        </p:nvSpPr>
        <p:spPr bwMode="auto">
          <a:xfrm>
            <a:off x="4114800" y="144780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Tushar Chandra</a:t>
            </a:r>
            <a:r>
              <a:rPr lang="en-US" sz="32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Joon</a:t>
            </a:r>
            <a:r>
              <a:rPr lang="en-US" sz="2800" dirty="0">
                <a:solidFill>
                  <a:schemeClr val="accent3">
                    <a:lumMod val="20000"/>
                    <a:lumOff val="80000"/>
                  </a:schemeClr>
                </a:solidFill>
                <a:latin typeface="+mn-lt"/>
              </a:rPr>
              <a:t> Park</a:t>
            </a:r>
            <a:r>
              <a:rPr lang="en-US" sz="2800" baseline="30000" dirty="0">
                <a:solidFill>
                  <a:schemeClr val="accent3">
                    <a:lumMod val="20000"/>
                    <a:lumOff val="80000"/>
                  </a:schemeClr>
                </a:solidFill>
                <a:latin typeface="+mn-lt"/>
              </a:rPr>
              <a:t>23</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Adrick</a:t>
            </a:r>
            <a:r>
              <a:rPr lang="en-US" sz="2800" dirty="0">
                <a:solidFill>
                  <a:schemeClr val="accent3">
                    <a:lumMod val="20000"/>
                    <a:lumOff val="80000"/>
                  </a:schemeClr>
                </a:solidFill>
                <a:latin typeface="+mn-lt"/>
              </a:rPr>
              <a:t> Tench</a:t>
            </a:r>
            <a:r>
              <a:rPr lang="en-US" sz="2800" baseline="30000" dirty="0">
                <a:solidFill>
                  <a:schemeClr val="accent3">
                    <a:lumMod val="20000"/>
                    <a:lumOff val="80000"/>
                  </a:schemeClr>
                </a:solidFill>
                <a:latin typeface="+mn-lt"/>
              </a:rPr>
              <a:t>3</a:t>
            </a:r>
          </a:p>
          <a:p>
            <a:pPr algn="ctr" eaLnBrk="1" hangingPunct="1"/>
            <a:r>
              <a:rPr lang="en-US" sz="2800" dirty="0">
                <a:solidFill>
                  <a:schemeClr val="accent3">
                    <a:lumMod val="20000"/>
                    <a:lumOff val="80000"/>
                  </a:schemeClr>
                </a:solidFill>
                <a:latin typeface="+mn-lt"/>
              </a:rPr>
              <a:t>Northwestern University</a:t>
            </a:r>
          </a:p>
          <a:p>
            <a:pPr algn="ctr" eaLnBrk="1" hangingPunct="1"/>
            <a:r>
              <a:rPr lang="en-US" sz="28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McCormick School of Engineering, </a:t>
            </a:r>
            <a:r>
              <a:rPr lang="en-US" sz="2800" baseline="30000" dirty="0">
                <a:solidFill>
                  <a:schemeClr val="accent3">
                    <a:lumMod val="20000"/>
                    <a:lumOff val="80000"/>
                  </a:schemeClr>
                </a:solidFill>
                <a:latin typeface="+mn-lt"/>
              </a:rPr>
              <a:t>2</a:t>
            </a:r>
            <a:r>
              <a:rPr lang="en-US" sz="2800" dirty="0">
                <a:solidFill>
                  <a:schemeClr val="accent3">
                    <a:lumMod val="20000"/>
                    <a:lumOff val="80000"/>
                  </a:schemeClr>
                </a:solidFill>
                <a:latin typeface="+mn-lt"/>
              </a:rPr>
              <a:t>Bienen School of Music, </a:t>
            </a:r>
            <a:r>
              <a:rPr lang="en-US" sz="2800" baseline="30000">
                <a:solidFill>
                  <a:schemeClr val="accent3">
                    <a:lumMod val="20000"/>
                    <a:lumOff val="80000"/>
                  </a:schemeClr>
                </a:solidFill>
                <a:latin typeface="+mn-lt"/>
              </a:rPr>
              <a:t>3</a:t>
            </a:r>
            <a:r>
              <a:rPr lang="en-US" sz="2800">
                <a:solidFill>
                  <a:schemeClr val="accent3">
                    <a:lumMod val="20000"/>
                    <a:lumOff val="80000"/>
                  </a:schemeClr>
                </a:solidFill>
                <a:latin typeface="+mn-lt"/>
              </a:rPr>
              <a:t>Weinberg College of </a:t>
            </a:r>
            <a:r>
              <a:rPr lang="en-US" sz="2800" dirty="0">
                <a:solidFill>
                  <a:schemeClr val="accent3">
                    <a:lumMod val="20000"/>
                    <a:lumOff val="80000"/>
                  </a:schemeClr>
                </a:solidFill>
                <a:latin typeface="+mn-lt"/>
              </a:rPr>
              <a:t>Arts and Sciences</a:t>
            </a:r>
          </a:p>
        </p:txBody>
      </p:sp>
      <p:sp>
        <p:nvSpPr>
          <p:cNvPr id="24" name="TextBox 23"/>
          <p:cNvSpPr txBox="1"/>
          <p:nvPr/>
        </p:nvSpPr>
        <p:spPr>
          <a:xfrm>
            <a:off x="1200337" y="20025359"/>
            <a:ext cx="12287063" cy="1280556"/>
          </a:xfrm>
          <a:prstGeom prst="rect">
            <a:avLst/>
          </a:prstGeom>
          <a:solidFill>
            <a:schemeClr val="accent1">
              <a:lumMod val="40000"/>
              <a:lumOff val="60000"/>
            </a:schemeClr>
          </a:solidFill>
        </p:spPr>
        <p:txBody>
          <a:bodyPr wrap="square" lIns="48971" tIns="24486" rIns="48971" bIns="24486" rtlCol="0">
            <a:spAutoFit/>
          </a:bodyPr>
          <a:lstStyle/>
          <a:p>
            <a:r>
              <a:rPr lang="en-US" sz="2000" dirty="0"/>
              <a:t>Tushar Chandra; </a:t>
            </a:r>
            <a:r>
              <a:rPr lang="en-US" sz="2000" dirty="0" err="1"/>
              <a:t>Joon</a:t>
            </a:r>
            <a:r>
              <a:rPr lang="en-US" sz="2000" dirty="0"/>
              <a:t> Park; </a:t>
            </a:r>
            <a:r>
              <a:rPr lang="en-US" sz="2000" dirty="0" err="1"/>
              <a:t>Adrick</a:t>
            </a:r>
            <a:r>
              <a:rPr lang="en-US" sz="2000" dirty="0"/>
              <a:t> </a:t>
            </a:r>
            <a:r>
              <a:rPr lang="en-US" sz="2000" dirty="0" err="1"/>
              <a:t>Tench</a:t>
            </a:r>
            <a:endParaRPr lang="en-US" sz="2000" dirty="0"/>
          </a:p>
          <a:p>
            <a:r>
              <a:rPr lang="en-US" sz="2000" dirty="0"/>
              <a:t>Northwestern University</a:t>
            </a:r>
          </a:p>
          <a:p>
            <a:r>
              <a:rPr lang="en-US" sz="2000" dirty="0"/>
              <a:t>Email: tchandra@u.northwestern.edu / joonpark@u.northwestern.edu / adricktench2018@u.northwestern.edu</a:t>
            </a:r>
          </a:p>
          <a:p>
            <a:r>
              <a:rPr lang="en-US" sz="2000" dirty="0"/>
              <a:t>Website: https://github.com/joonpark13/structify</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2400" dirty="0"/>
              <a:t>Jensen, </a:t>
            </a:r>
            <a:r>
              <a:rPr lang="en-US" sz="2400" dirty="0" err="1"/>
              <a:t>Kristoffer</a:t>
            </a:r>
            <a:r>
              <a:rPr lang="en-US" sz="2400" dirty="0"/>
              <a:t>. "Multiple scale music segmentation using rhythm, timbre, and harmony." EURASIP Journal on Applied Signal Processing 2007.1 (2007): 159-159.</a:t>
            </a:r>
          </a:p>
          <a:p>
            <a:pPr marL="244855" indent="-244855">
              <a:buFont typeface="+mj-lt"/>
              <a:buAutoNum type="arabicPeriod"/>
            </a:pPr>
            <a:r>
              <a:rPr lang="en-US" sz="2400" dirty="0" err="1"/>
              <a:t>Couvreur</a:t>
            </a:r>
            <a:r>
              <a:rPr lang="en-US" sz="2400" dirty="0"/>
              <a:t>, Laurent, et al. "Audio thumbnailing." QPSR of the </a:t>
            </a:r>
            <a:r>
              <a:rPr lang="en-US" sz="2400" dirty="0" err="1"/>
              <a:t>numediart</a:t>
            </a:r>
            <a:r>
              <a:rPr lang="en-US" sz="2400" dirty="0"/>
              <a:t> research program 1 (2008): 67-85.</a:t>
            </a:r>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It is well-known that repetition is fundamental to music; it both gives music structure and allows humans to perceive this structure. Pop songs often repeat verses and choruses, sometimes with minor variations, to create structure. Approaches to computationally analyzing this structure often involve detecting repeating patterns in a self-similarity matrix of spectral features. </a:t>
            </a:r>
          </a:p>
          <a:p>
            <a:pPr eaLnBrk="1" hangingPunct="1"/>
            <a:endParaRPr lang="en-US" sz="2000" dirty="0">
              <a:latin typeface="Calibri" pitchFamily="34" charset="0"/>
            </a:endParaRPr>
          </a:p>
          <a:p>
            <a:pPr eaLnBrk="1" hangingPunct="1"/>
            <a:r>
              <a:rPr lang="en-US" sz="2000" dirty="0">
                <a:latin typeface="Calibri" pitchFamily="34" charset="0"/>
              </a:rPr>
              <a:t>We implement the work of Jensen 2007, in which a self-similarity matrix of timbre features was used to automatically segment music</a:t>
            </a:r>
            <a:r>
              <a:rPr lang="en-US" sz="2000" baseline="30000" dirty="0">
                <a:latin typeface="Calibri" pitchFamily="34" charset="0"/>
              </a:rPr>
              <a:t>1</a:t>
            </a:r>
            <a:r>
              <a:rPr lang="en-US" sz="2000" dirty="0">
                <a:latin typeface="Calibri" pitchFamily="34" charset="0"/>
              </a:rPr>
              <a:t>.  A shortest path algorithm is implemented on a graph of potential segment boundaries with weights as the cost of computing segments.  </a:t>
            </a:r>
          </a:p>
          <a:p>
            <a:pPr eaLnBrk="1" hangingPunct="1"/>
            <a:endParaRPr lang="en-US" sz="2000" dirty="0">
              <a:latin typeface="Calibri" pitchFamily="34" charset="0"/>
            </a:endParaRPr>
          </a:p>
          <a:p>
            <a:pPr eaLnBrk="1" hangingPunct="1"/>
            <a:r>
              <a:rPr lang="en-US" sz="2000" dirty="0">
                <a:latin typeface="Calibri" pitchFamily="34" charset="0"/>
              </a:rPr>
              <a:t>When using timbre features on a dataset of 10 pop songs, we were able to correctly identify </a:t>
            </a:r>
            <a:r>
              <a:rPr lang="en-US" sz="2000" b="1" dirty="0">
                <a:latin typeface="Calibri" pitchFamily="34" charset="0"/>
              </a:rPr>
              <a:t>XX% </a:t>
            </a:r>
            <a:r>
              <a:rPr lang="en-US" sz="2000" dirty="0">
                <a:latin typeface="Calibri" pitchFamily="34" charset="0"/>
              </a:rPr>
              <a:t>of manually coded segmentations (recall). Moreover, </a:t>
            </a:r>
            <a:r>
              <a:rPr lang="en-US" sz="2000" b="1" dirty="0">
                <a:latin typeface="Calibri" pitchFamily="34" charset="0"/>
              </a:rPr>
              <a:t>XX% </a:t>
            </a:r>
            <a:r>
              <a:rPr lang="en-US" sz="2000" dirty="0">
                <a:latin typeface="Calibri" pitchFamily="34" charset="0"/>
              </a:rPr>
              <a:t>of automatically identified segmentations were correct (precision). Our average F1 measure was </a:t>
            </a:r>
            <a:r>
              <a:rPr lang="en-US" sz="2000" b="1" dirty="0">
                <a:latin typeface="Calibri" pitchFamily="34" charset="0"/>
              </a:rPr>
              <a:t>XX.</a:t>
            </a:r>
            <a:endParaRPr lang="en-US" sz="2000" dirty="0">
              <a:latin typeface="Calibri" pitchFamily="34" charset="0"/>
            </a:endParaRP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1736680"/>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tested our segmentation algorithm with three types of feature vectors (</a:t>
            </a:r>
            <a:r>
              <a:rPr lang="en-US" sz="2000" dirty="0" err="1">
                <a:latin typeface="Calibri" pitchFamily="34" charset="0"/>
              </a:rPr>
              <a:t>chromagram</a:t>
            </a:r>
            <a:r>
              <a:rPr lang="en-US" sz="2000" dirty="0">
                <a:latin typeface="Calibri" pitchFamily="34" charset="0"/>
              </a:rPr>
              <a:t>, </a:t>
            </a:r>
            <a:r>
              <a:rPr lang="en-US" sz="2000" dirty="0" err="1">
                <a:latin typeface="Calibri" pitchFamily="34" charset="0"/>
              </a:rPr>
              <a:t>tempogram</a:t>
            </a:r>
            <a:r>
              <a:rPr lang="en-US" sz="2000" dirty="0">
                <a:latin typeface="Calibri" pitchFamily="34" charset="0"/>
              </a:rPr>
              <a:t>, </a:t>
            </a:r>
            <a:r>
              <a:rPr lang="en-US" sz="2000" dirty="0" err="1">
                <a:latin typeface="Calibri" pitchFamily="34" charset="0"/>
              </a:rPr>
              <a:t>timbregram</a:t>
            </a:r>
            <a:r>
              <a:rPr lang="en-US" sz="2000" dirty="0">
                <a:latin typeface="Calibri" pitchFamily="34" charset="0"/>
              </a:rPr>
              <a:t>) on a set of ten pop songs. The segment boundaries identified were compared to manually </a:t>
            </a:r>
            <a:r>
              <a:rPr lang="en-US" sz="2000">
                <a:latin typeface="Calibri" pitchFamily="34" charset="0"/>
              </a:rPr>
              <a:t>identified segment boundaries</a:t>
            </a:r>
            <a:r>
              <a:rPr lang="en-US" sz="2000" dirty="0">
                <a:latin typeface="Calibri" pitchFamily="34" charset="0"/>
              </a:rPr>
              <a:t>. </a:t>
            </a:r>
          </a:p>
          <a:p>
            <a:pPr eaLnBrk="1" hangingPunct="1"/>
            <a:endParaRPr lang="en-US" sz="2000" dirty="0">
              <a:latin typeface="Calibri" pitchFamily="34" charset="0"/>
            </a:endParaRPr>
          </a:p>
          <a:p>
            <a:pPr eaLnBrk="1" hangingPunct="1"/>
            <a:r>
              <a:rPr lang="en-US" sz="2000" dirty="0">
                <a:latin typeface="Calibri" pitchFamily="34" charset="0"/>
              </a:rPr>
              <a:t>It can be seen that timbre features generally work well. </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Music Representations</a:t>
            </a:r>
          </a:p>
        </p:txBody>
      </p:sp>
      <mc:AlternateContent xmlns:mc="http://schemas.openxmlformats.org/markup-compatibility/2006" xmlns:a14="http://schemas.microsoft.com/office/drawing/2010/main">
        <mc:Choice Requires="a14">
          <p:sp>
            <p:nvSpPr>
              <p:cNvPr id="13" name="Text Box 192"/>
              <p:cNvSpPr txBox="1">
                <a:spLocks noChangeArrowheads="1"/>
              </p:cNvSpPr>
              <p:nvPr/>
            </p:nvSpPr>
            <p:spPr bwMode="auto">
              <a:xfrm>
                <a:off x="11521440" y="3657600"/>
                <a:ext cx="9875520" cy="4151764"/>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implement the methods of Jensen 2007. We create a directed graph whose nodes are beats, or potential segment boundaries. An edge e(</a:t>
                </a:r>
                <a:r>
                  <a:rPr lang="en-US" sz="2000" dirty="0" err="1">
                    <a:latin typeface="Calibri" pitchFamily="34" charset="0"/>
                  </a:rPr>
                  <a:t>i</a:t>
                </a:r>
                <a:r>
                  <a:rPr lang="en-US" sz="2000" dirty="0">
                    <a:latin typeface="Calibri" pitchFamily="34" charset="0"/>
                  </a:rPr>
                  <a:t>, j) represents a possible segmentation from beat </a:t>
                </a:r>
                <a:r>
                  <a:rPr lang="en-US" sz="2000" dirty="0" err="1">
                    <a:latin typeface="Calibri" pitchFamily="34" charset="0"/>
                  </a:rPr>
                  <a:t>i</a:t>
                </a:r>
                <a:r>
                  <a:rPr lang="en-US" sz="2000" dirty="0">
                    <a:latin typeface="Calibri" pitchFamily="34" charset="0"/>
                  </a:rPr>
                  <a:t> to beat j, and its cost is defined as</a:t>
                </a:r>
              </a:p>
              <a:p>
                <a:pPr eaLnBrk="1" hangingPunct="1"/>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𝑗</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+1</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𝑗</m:t>
                          </m:r>
                        </m:sup>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𝑖</m:t>
                              </m:r>
                            </m:sub>
                            <m:sup>
                              <m:r>
                                <a:rPr lang="en-US" sz="2000" b="0" i="1" smtClean="0">
                                  <a:latin typeface="Cambria Math" panose="02040503050406030204" pitchFamily="18" charset="0"/>
                                </a:rPr>
                                <m:t>𝑘</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𝑙𝑘</m:t>
                                  </m:r>
                                </m:sub>
                              </m:sSub>
                            </m:e>
                          </m:nary>
                        </m:e>
                      </m:nary>
                    </m:oMath>
                  </m:oMathPara>
                </a14:m>
                <a:endParaRPr lang="en-US" sz="2000" dirty="0">
                  <a:latin typeface="Calibri" pitchFamily="34" charset="0"/>
                </a:endParaRPr>
              </a:p>
              <a:p>
                <a:pPr eaLnBrk="1" hangingPunct="1"/>
                <a:r>
                  <a:rPr lang="en-US" sz="2000" dirty="0">
                    <a:latin typeface="Calibri" pitchFamily="34" charset="0"/>
                  </a:rPr>
                  <a:t>which computes an average self-similarity of each beat in the segment to all other beats in the segment. </a:t>
                </a:r>
              </a:p>
              <a:p>
                <a:pPr eaLnBrk="1" hangingPunct="1"/>
                <a:endParaRPr lang="en-US" sz="2000" dirty="0">
                  <a:latin typeface="Calibri" pitchFamily="34" charset="0"/>
                </a:endParaRPr>
              </a:p>
              <a:p>
                <a:pPr eaLnBrk="1" hangingPunct="1"/>
                <a:r>
                  <a:rPr lang="en-US" sz="2000" dirty="0">
                    <a:latin typeface="Calibri" pitchFamily="34" charset="0"/>
                  </a:rPr>
                  <a:t>After constructing the graph, we simply find the lowest-cost path from the first to the last beat. This can be done in O(N log N) time using standard pathfinding algorithms. The path with the least total cost is returned as a list of beats, and these beats become the boundaries of our segmentation.</a:t>
                </a:r>
              </a:p>
            </p:txBody>
          </p:sp>
        </mc:Choice>
        <mc:Fallback xmlns="">
          <p:sp>
            <p:nvSpPr>
              <p:cNvPr id="13" name="Text Box 192"/>
              <p:cNvSpPr txBox="1">
                <a:spLocks noRot="1" noChangeAspect="1" noMove="1" noResize="1" noEditPoints="1" noAdjustHandles="1" noChangeArrowheads="1" noChangeShapeType="1" noTextEdit="1"/>
              </p:cNvSpPr>
              <p:nvPr/>
            </p:nvSpPr>
            <p:spPr bwMode="auto">
              <a:xfrm>
                <a:off x="11521440" y="3657600"/>
                <a:ext cx="9875520" cy="4151764"/>
              </a:xfrm>
              <a:prstGeom prst="rect">
                <a:avLst/>
              </a:prstGeom>
              <a:blipFill>
                <a:blip r:embed="rId2"/>
                <a:stretch>
                  <a:fillRect l="-493" r="-247" b="-293"/>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a:t>
            </a:r>
          </a:p>
        </p:txBody>
      </p:sp>
      <p:sp>
        <p:nvSpPr>
          <p:cNvPr id="12" name="Text Box 191"/>
          <p:cNvSpPr txBox="1">
            <a:spLocks noChangeArrowheads="1"/>
          </p:cNvSpPr>
          <p:nvPr/>
        </p:nvSpPr>
        <p:spPr bwMode="auto">
          <a:xfrm>
            <a:off x="21945600" y="873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Discussion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5" name="Rectangle 34"/>
          <p:cNvSpPr/>
          <p:nvPr/>
        </p:nvSpPr>
        <p:spPr>
          <a:xfrm>
            <a:off x="2194560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Discussion</a:t>
            </a:r>
          </a:p>
        </p:txBody>
      </p:sp>
      <p:sp>
        <p:nvSpPr>
          <p:cNvPr id="14" name="Text Box 193"/>
          <p:cNvSpPr txBox="1">
            <a:spLocks noChangeArrowheads="1"/>
          </p:cNvSpPr>
          <p:nvPr/>
        </p:nvSpPr>
        <p:spPr bwMode="auto">
          <a:xfrm>
            <a:off x="21945600" y="14173201"/>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Conclusions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6" name="Rectangle 35"/>
          <p:cNvSpPr/>
          <p:nvPr/>
        </p:nvSpPr>
        <p:spPr>
          <a:xfrm>
            <a:off x="21945600" y="137160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050678600"/>
              </p:ext>
            </p:extLst>
          </p:nvPr>
        </p:nvGraphicFramePr>
        <p:xfrm>
          <a:off x="11722914" y="15080517"/>
          <a:ext cx="9599228" cy="3626581"/>
        </p:xfrm>
        <a:graphic>
          <a:graphicData uri="http://schemas.openxmlformats.org/drawingml/2006/table">
            <a:tbl>
              <a:tblPr firstRow="1" bandRow="1">
                <a:tableStyleId>{F5AB1C69-6EDB-4FF4-983F-18BD219EF322}</a:tableStyleId>
              </a:tblPr>
              <a:tblGrid>
                <a:gridCol w="2399807">
                  <a:extLst>
                    <a:ext uri="{9D8B030D-6E8A-4147-A177-3AD203B41FA5}">
                      <a16:colId xmlns:a16="http://schemas.microsoft.com/office/drawing/2014/main" val="20000"/>
                    </a:ext>
                  </a:extLst>
                </a:gridCol>
                <a:gridCol w="2399807">
                  <a:extLst>
                    <a:ext uri="{9D8B030D-6E8A-4147-A177-3AD203B41FA5}">
                      <a16:colId xmlns:a16="http://schemas.microsoft.com/office/drawing/2014/main" val="20001"/>
                    </a:ext>
                  </a:extLst>
                </a:gridCol>
                <a:gridCol w="2399807">
                  <a:extLst>
                    <a:ext uri="{9D8B030D-6E8A-4147-A177-3AD203B41FA5}">
                      <a16:colId xmlns:a16="http://schemas.microsoft.com/office/drawing/2014/main" val="20002"/>
                    </a:ext>
                  </a:extLst>
                </a:gridCol>
                <a:gridCol w="2399807">
                  <a:extLst>
                    <a:ext uri="{9D8B030D-6E8A-4147-A177-3AD203B41FA5}">
                      <a16:colId xmlns:a16="http://schemas.microsoft.com/office/drawing/2014/main" val="20003"/>
                    </a:ext>
                  </a:extLst>
                </a:gridCol>
              </a:tblGrid>
              <a:tr h="518083">
                <a:tc>
                  <a:txBody>
                    <a:bodyPr/>
                    <a:lstStyle/>
                    <a:p>
                      <a:endParaRPr lang="en-US" sz="2400" dirty="0"/>
                    </a:p>
                  </a:txBody>
                  <a:tcPr marT="22861" marB="22861" anchor="ctr">
                    <a:solidFill>
                      <a:schemeClr val="accent1">
                        <a:lumMod val="75000"/>
                      </a:schemeClr>
                    </a:solidFill>
                  </a:tcPr>
                </a:tc>
                <a:tc>
                  <a:txBody>
                    <a:bodyPr/>
                    <a:lstStyle/>
                    <a:p>
                      <a:pPr algn="ctr"/>
                      <a:r>
                        <a:rPr lang="en-US" sz="2400" dirty="0"/>
                        <a:t>Heading</a:t>
                      </a:r>
                    </a:p>
                  </a:txBody>
                  <a:tcPr marT="22861" marB="22861" anchor="ctr">
                    <a:solidFill>
                      <a:schemeClr val="accent1">
                        <a:lumMod val="75000"/>
                      </a:schemeClr>
                    </a:solidFill>
                  </a:tcPr>
                </a:tc>
                <a:tc>
                  <a:txBody>
                    <a:bodyPr/>
                    <a:lstStyle/>
                    <a:p>
                      <a:pPr algn="ctr"/>
                      <a:r>
                        <a:rPr lang="en-US" sz="2400" dirty="0"/>
                        <a:t>Heading</a:t>
                      </a:r>
                    </a:p>
                  </a:txBody>
                  <a:tcPr marT="22861" marB="22861" anchor="ctr">
                    <a:solidFill>
                      <a:schemeClr val="accent1">
                        <a:lumMod val="75000"/>
                      </a:schemeClr>
                    </a:solidFill>
                  </a:tcPr>
                </a:tc>
                <a:tc>
                  <a:txBody>
                    <a:bodyPr/>
                    <a:lstStyle/>
                    <a:p>
                      <a:pPr algn="ctr"/>
                      <a:r>
                        <a:rPr lang="en-US" sz="2400" dirty="0"/>
                        <a:t>Heading</a:t>
                      </a:r>
                    </a:p>
                  </a:txBody>
                  <a:tcPr marT="22861" marB="22861" anchor="ctr">
                    <a:solidFill>
                      <a:schemeClr val="accent1">
                        <a:lumMod val="75000"/>
                      </a:schemeClr>
                    </a:solidFill>
                  </a:tcPr>
                </a:tc>
                <a:extLst>
                  <a:ext uri="{0D108BD9-81ED-4DB2-BD59-A6C34878D82A}">
                    <a16:rowId xmlns:a16="http://schemas.microsoft.com/office/drawing/2014/main" val="10000"/>
                  </a:ext>
                </a:extLst>
              </a:tr>
              <a:tr h="518083">
                <a:tc>
                  <a:txBody>
                    <a:bodyPr/>
                    <a:lstStyle/>
                    <a:p>
                      <a:r>
                        <a:rPr lang="en-US" sz="2400" dirty="0"/>
                        <a:t>Item</a:t>
                      </a:r>
                    </a:p>
                  </a:txBody>
                  <a:tcPr marT="22861" marB="22861" anchor="ctr"/>
                </a:tc>
                <a:tc>
                  <a:txBody>
                    <a:bodyPr/>
                    <a:lstStyle/>
                    <a:p>
                      <a:pPr algn="ctr"/>
                      <a:r>
                        <a:rPr lang="en-US" sz="2400" dirty="0"/>
                        <a:t>800</a:t>
                      </a:r>
                    </a:p>
                  </a:txBody>
                  <a:tcPr marT="22861" marB="22861" anchor="ctr"/>
                </a:tc>
                <a:tc>
                  <a:txBody>
                    <a:bodyPr/>
                    <a:lstStyle/>
                    <a:p>
                      <a:pPr algn="ctr"/>
                      <a:r>
                        <a:rPr lang="en-US" sz="2400" dirty="0"/>
                        <a:t>790</a:t>
                      </a:r>
                    </a:p>
                  </a:txBody>
                  <a:tcPr marT="22861" marB="22861" anchor="ctr"/>
                </a:tc>
                <a:tc>
                  <a:txBody>
                    <a:bodyPr/>
                    <a:lstStyle/>
                    <a:p>
                      <a:pPr algn="ctr"/>
                      <a:r>
                        <a:rPr lang="en-US" sz="2400" dirty="0"/>
                        <a:t>4001</a:t>
                      </a:r>
                    </a:p>
                  </a:txBody>
                  <a:tcPr marT="22861" marB="22861" anchor="ctr"/>
                </a:tc>
                <a:extLst>
                  <a:ext uri="{0D108BD9-81ED-4DB2-BD59-A6C34878D82A}">
                    <a16:rowId xmlns:a16="http://schemas.microsoft.com/office/drawing/2014/main" val="10001"/>
                  </a:ext>
                </a:extLst>
              </a:tr>
              <a:tr h="518083">
                <a:tc>
                  <a:txBody>
                    <a:bodyPr/>
                    <a:lstStyle/>
                    <a:p>
                      <a:r>
                        <a:rPr lang="en-US" sz="2400" dirty="0"/>
                        <a:t>Item</a:t>
                      </a:r>
                    </a:p>
                  </a:txBody>
                  <a:tcPr marT="22861" marB="22861" anchor="ctr"/>
                </a:tc>
                <a:tc>
                  <a:txBody>
                    <a:bodyPr/>
                    <a:lstStyle/>
                    <a:p>
                      <a:pPr algn="ctr"/>
                      <a:r>
                        <a:rPr lang="en-US" sz="2400" dirty="0"/>
                        <a:t>356</a:t>
                      </a:r>
                    </a:p>
                  </a:txBody>
                  <a:tcPr marT="22861" marB="22861" anchor="ctr"/>
                </a:tc>
                <a:tc>
                  <a:txBody>
                    <a:bodyPr/>
                    <a:lstStyle/>
                    <a:p>
                      <a:pPr algn="ctr"/>
                      <a:r>
                        <a:rPr lang="en-US" sz="2400" dirty="0"/>
                        <a:t>856</a:t>
                      </a:r>
                    </a:p>
                  </a:txBody>
                  <a:tcPr marT="22861" marB="22861" anchor="ctr"/>
                </a:tc>
                <a:tc>
                  <a:txBody>
                    <a:bodyPr/>
                    <a:lstStyle/>
                    <a:p>
                      <a:pPr algn="ctr"/>
                      <a:r>
                        <a:rPr lang="en-US" sz="2400" dirty="0"/>
                        <a:t>290</a:t>
                      </a:r>
                    </a:p>
                  </a:txBody>
                  <a:tcPr marT="22861" marB="22861" anchor="ctr"/>
                </a:tc>
                <a:extLst>
                  <a:ext uri="{0D108BD9-81ED-4DB2-BD59-A6C34878D82A}">
                    <a16:rowId xmlns:a16="http://schemas.microsoft.com/office/drawing/2014/main" val="10002"/>
                  </a:ext>
                </a:extLst>
              </a:tr>
              <a:tr h="518083">
                <a:tc>
                  <a:txBody>
                    <a:bodyPr/>
                    <a:lstStyle/>
                    <a:p>
                      <a:r>
                        <a:rPr lang="en-US" sz="2400" dirty="0"/>
                        <a:t>Item</a:t>
                      </a:r>
                    </a:p>
                  </a:txBody>
                  <a:tcPr marT="22861" marB="22861" anchor="ctr"/>
                </a:tc>
                <a:tc>
                  <a:txBody>
                    <a:bodyPr/>
                    <a:lstStyle/>
                    <a:p>
                      <a:pPr algn="ctr"/>
                      <a:r>
                        <a:rPr lang="en-US" sz="2400" dirty="0"/>
                        <a:t>228</a:t>
                      </a:r>
                    </a:p>
                  </a:txBody>
                  <a:tcPr marT="22861" marB="22861" anchor="ctr"/>
                </a:tc>
                <a:tc>
                  <a:txBody>
                    <a:bodyPr/>
                    <a:lstStyle/>
                    <a:p>
                      <a:pPr algn="ctr"/>
                      <a:r>
                        <a:rPr lang="en-US" sz="2400" dirty="0"/>
                        <a:t>134</a:t>
                      </a:r>
                    </a:p>
                  </a:txBody>
                  <a:tcPr marT="22861" marB="22861" anchor="ctr"/>
                </a:tc>
                <a:tc>
                  <a:txBody>
                    <a:bodyPr/>
                    <a:lstStyle/>
                    <a:p>
                      <a:pPr algn="ctr"/>
                      <a:r>
                        <a:rPr lang="en-US" sz="2400" dirty="0"/>
                        <a:t>238</a:t>
                      </a:r>
                    </a:p>
                  </a:txBody>
                  <a:tcPr marT="22861" marB="22861" anchor="ctr"/>
                </a:tc>
                <a:extLst>
                  <a:ext uri="{0D108BD9-81ED-4DB2-BD59-A6C34878D82A}">
                    <a16:rowId xmlns:a16="http://schemas.microsoft.com/office/drawing/2014/main" val="10003"/>
                  </a:ext>
                </a:extLst>
              </a:tr>
              <a:tr h="518083">
                <a:tc>
                  <a:txBody>
                    <a:bodyPr/>
                    <a:lstStyle/>
                    <a:p>
                      <a:r>
                        <a:rPr lang="en-US" sz="2400" dirty="0"/>
                        <a:t>Item</a:t>
                      </a:r>
                    </a:p>
                  </a:txBody>
                  <a:tcPr marT="22861" marB="22861" anchor="ctr"/>
                </a:tc>
                <a:tc>
                  <a:txBody>
                    <a:bodyPr/>
                    <a:lstStyle/>
                    <a:p>
                      <a:pPr algn="ctr"/>
                      <a:r>
                        <a:rPr lang="en-US" sz="2400" dirty="0"/>
                        <a:t>954</a:t>
                      </a:r>
                    </a:p>
                  </a:txBody>
                  <a:tcPr marT="22861" marB="22861" anchor="ctr"/>
                </a:tc>
                <a:tc>
                  <a:txBody>
                    <a:bodyPr/>
                    <a:lstStyle/>
                    <a:p>
                      <a:pPr algn="ctr"/>
                      <a:r>
                        <a:rPr lang="en-US" sz="2400" dirty="0"/>
                        <a:t>875</a:t>
                      </a:r>
                    </a:p>
                  </a:txBody>
                  <a:tcPr marT="22861" marB="22861" anchor="ctr"/>
                </a:tc>
                <a:tc>
                  <a:txBody>
                    <a:bodyPr/>
                    <a:lstStyle/>
                    <a:p>
                      <a:pPr algn="ctr"/>
                      <a:r>
                        <a:rPr lang="en-US" sz="2400" dirty="0"/>
                        <a:t>976</a:t>
                      </a:r>
                    </a:p>
                  </a:txBody>
                  <a:tcPr marT="22861" marB="22861" anchor="ctr"/>
                </a:tc>
                <a:extLst>
                  <a:ext uri="{0D108BD9-81ED-4DB2-BD59-A6C34878D82A}">
                    <a16:rowId xmlns:a16="http://schemas.microsoft.com/office/drawing/2014/main" val="10004"/>
                  </a:ext>
                </a:extLst>
              </a:tr>
              <a:tr h="518083">
                <a:tc>
                  <a:txBody>
                    <a:bodyPr/>
                    <a:lstStyle/>
                    <a:p>
                      <a:r>
                        <a:rPr lang="en-US" sz="2400" dirty="0"/>
                        <a:t>Item</a:t>
                      </a:r>
                    </a:p>
                  </a:txBody>
                  <a:tcPr marT="22861" marB="22861" anchor="ctr"/>
                </a:tc>
                <a:tc>
                  <a:txBody>
                    <a:bodyPr/>
                    <a:lstStyle/>
                    <a:p>
                      <a:pPr algn="ctr"/>
                      <a:r>
                        <a:rPr lang="en-US" sz="2400" dirty="0"/>
                        <a:t>324</a:t>
                      </a:r>
                    </a:p>
                  </a:txBody>
                  <a:tcPr marT="22861" marB="22861" anchor="ctr"/>
                </a:tc>
                <a:tc>
                  <a:txBody>
                    <a:bodyPr/>
                    <a:lstStyle/>
                    <a:p>
                      <a:pPr algn="ctr"/>
                      <a:r>
                        <a:rPr lang="en-US" sz="2400" dirty="0"/>
                        <a:t>325</a:t>
                      </a:r>
                    </a:p>
                  </a:txBody>
                  <a:tcPr marT="22861" marB="22861" anchor="ctr"/>
                </a:tc>
                <a:tc>
                  <a:txBody>
                    <a:bodyPr/>
                    <a:lstStyle/>
                    <a:p>
                      <a:pPr algn="ctr"/>
                      <a:r>
                        <a:rPr lang="en-US" sz="2400" dirty="0"/>
                        <a:t>301</a:t>
                      </a:r>
                    </a:p>
                  </a:txBody>
                  <a:tcPr marT="22861" marB="22861" anchor="ctr"/>
                </a:tc>
                <a:extLst>
                  <a:ext uri="{0D108BD9-81ED-4DB2-BD59-A6C34878D82A}">
                    <a16:rowId xmlns:a16="http://schemas.microsoft.com/office/drawing/2014/main" val="10005"/>
                  </a:ext>
                </a:extLst>
              </a:tr>
              <a:tr h="518083">
                <a:tc>
                  <a:txBody>
                    <a:bodyPr/>
                    <a:lstStyle/>
                    <a:p>
                      <a:r>
                        <a:rPr lang="en-US" sz="2400" dirty="0"/>
                        <a:t>Item</a:t>
                      </a:r>
                    </a:p>
                  </a:txBody>
                  <a:tcPr marT="22861" marB="22861" anchor="ctr"/>
                </a:tc>
                <a:tc>
                  <a:txBody>
                    <a:bodyPr/>
                    <a:lstStyle/>
                    <a:p>
                      <a:pPr algn="ctr"/>
                      <a:r>
                        <a:rPr lang="en-US" sz="2400" dirty="0"/>
                        <a:t>199</a:t>
                      </a:r>
                    </a:p>
                  </a:txBody>
                  <a:tcPr marT="22861" marB="22861" anchor="ctr"/>
                </a:tc>
                <a:tc>
                  <a:txBody>
                    <a:bodyPr/>
                    <a:lstStyle/>
                    <a:p>
                      <a:pPr algn="ctr"/>
                      <a:r>
                        <a:rPr lang="en-US" sz="2400" dirty="0"/>
                        <a:t>137</a:t>
                      </a:r>
                    </a:p>
                  </a:txBody>
                  <a:tcPr marT="22861" marB="22861" anchor="ctr"/>
                </a:tc>
                <a:tc>
                  <a:txBody>
                    <a:bodyPr/>
                    <a:lstStyle/>
                    <a:p>
                      <a:pPr algn="ctr"/>
                      <a:r>
                        <a:rPr lang="en-US" sz="2400" dirty="0"/>
                        <a:t>186</a:t>
                      </a:r>
                    </a:p>
                  </a:txBody>
                  <a:tcPr marT="22861" marB="22861" anchor="ctr"/>
                </a:tc>
                <a:extLst>
                  <a:ext uri="{0D108BD9-81ED-4DB2-BD59-A6C34878D82A}">
                    <a16:rowId xmlns:a16="http://schemas.microsoft.com/office/drawing/2014/main" val="10006"/>
                  </a:ext>
                </a:extLst>
              </a:tr>
            </a:tbl>
          </a:graphicData>
        </a:graphic>
      </p:graphicFrame>
      <p:sp>
        <p:nvSpPr>
          <p:cNvPr id="11" name="Text Box 190"/>
          <p:cNvSpPr txBox="1">
            <a:spLocks noChangeArrowheads="1"/>
          </p:cNvSpPr>
          <p:nvPr/>
        </p:nvSpPr>
        <p:spPr bwMode="auto">
          <a:xfrm>
            <a:off x="1097280" y="8737602"/>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mn-lt"/>
              </a:rPr>
              <a:t>Our analysis of music revolves around the self-similarity matrix, a graphical representation of sequences in a data series. To construct this, we transform a discrete audio time series into a sequence of feature vectors. Various methods are used to compute the feature vectors, including construction of </a:t>
            </a:r>
            <a:r>
              <a:rPr lang="en-US" sz="2000" dirty="0" err="1">
                <a:latin typeface="+mn-lt"/>
              </a:rPr>
              <a:t>chromgragrams</a:t>
            </a:r>
            <a:r>
              <a:rPr lang="en-US" sz="2000" dirty="0">
                <a:latin typeface="+mn-lt"/>
              </a:rPr>
              <a:t>, </a:t>
            </a:r>
            <a:r>
              <a:rPr lang="en-US" sz="2000" dirty="0" err="1">
                <a:latin typeface="+mn-lt"/>
              </a:rPr>
              <a:t>tempogram</a:t>
            </a:r>
            <a:r>
              <a:rPr lang="en-US" sz="2000" dirty="0">
                <a:latin typeface="+mn-lt"/>
              </a:rPr>
              <a:t>, and </a:t>
            </a:r>
            <a:r>
              <a:rPr lang="en-US" sz="2000" dirty="0" err="1">
                <a:latin typeface="+mn-lt"/>
              </a:rPr>
              <a:t>timbregrams</a:t>
            </a:r>
            <a:r>
              <a:rPr lang="en-US" sz="2000" dirty="0">
                <a:latin typeface="+mn-lt"/>
              </a:rPr>
              <a:t>. We tested all three, but ultimately use the </a:t>
            </a:r>
            <a:r>
              <a:rPr lang="en-US" sz="2000" dirty="0" err="1">
                <a:latin typeface="+mn-lt"/>
              </a:rPr>
              <a:t>timbregram</a:t>
            </a:r>
            <a:r>
              <a:rPr lang="en-US" sz="2000" dirty="0">
                <a:latin typeface="+mn-lt"/>
              </a:rPr>
              <a:t> due to its superior performance</a:t>
            </a:r>
            <a:r>
              <a:rPr lang="en-US" sz="2000" baseline="30000" dirty="0">
                <a:latin typeface="+mn-lt"/>
              </a:rPr>
              <a:t>1</a:t>
            </a:r>
            <a:r>
              <a:rPr lang="en-US" sz="2000" dirty="0">
                <a:latin typeface="+mn-lt"/>
              </a:rPr>
              <a:t> in the literature.</a:t>
            </a:r>
          </a:p>
          <a:p>
            <a:pPr eaLnBrk="1" hangingPunct="1"/>
            <a:endParaRPr lang="en-US" sz="2000" dirty="0">
              <a:latin typeface="+mn-lt"/>
            </a:endParaRPr>
          </a:p>
          <a:p>
            <a:pPr eaLnBrk="1" hangingPunct="1"/>
            <a:r>
              <a:rPr lang="en-US" sz="2000" dirty="0">
                <a:latin typeface="+mn-lt"/>
              </a:rPr>
              <a:t>We compute a standard spectrogram as the concatenation of short-time Fourier transforms (STFTs). The frequency vectors for each frame are mapped into </a:t>
            </a:r>
            <a:r>
              <a:rPr lang="en-US" sz="2000" dirty="0" err="1">
                <a:latin typeface="+mn-lt"/>
              </a:rPr>
              <a:t>mel</a:t>
            </a:r>
            <a:r>
              <a:rPr lang="en-US" sz="2000" dirty="0">
                <a:latin typeface="+mn-lt"/>
              </a:rPr>
              <a:t>-space, yielding </a:t>
            </a:r>
            <a:r>
              <a:rPr lang="en-US" sz="2000" dirty="0" err="1">
                <a:latin typeface="+mn-lt"/>
              </a:rPr>
              <a:t>mel</a:t>
            </a:r>
            <a:r>
              <a:rPr lang="en-US" sz="2000" dirty="0">
                <a:latin typeface="+mn-lt"/>
              </a:rPr>
              <a:t>-frequency cepstral coefficients (MFCCs). The </a:t>
            </a:r>
            <a:r>
              <a:rPr lang="en-US" sz="2000" dirty="0" err="1">
                <a:latin typeface="+mn-lt"/>
              </a:rPr>
              <a:t>timbregram</a:t>
            </a:r>
            <a:r>
              <a:rPr lang="en-US" sz="2000" dirty="0">
                <a:latin typeface="+mn-lt"/>
              </a:rPr>
              <a:t> is then computed as the concatenation of the MFCC feature vectors.</a:t>
            </a:r>
          </a:p>
          <a:p>
            <a:pPr eaLnBrk="1" hangingPunct="1"/>
            <a:endParaRPr lang="en-US" sz="2000" dirty="0">
              <a:latin typeface="+mn-lt"/>
            </a:endParaRPr>
          </a:p>
          <a:p>
            <a:pPr eaLnBrk="1" hangingPunct="1"/>
            <a:r>
              <a:rPr lang="en-US" sz="2000" dirty="0">
                <a:latin typeface="+mn-lt"/>
              </a:rPr>
              <a:t>The pairwise distance between each feature vector in the </a:t>
            </a:r>
            <a:r>
              <a:rPr lang="en-US" sz="2000" dirty="0" err="1">
                <a:latin typeface="+mn-lt"/>
              </a:rPr>
              <a:t>timbregram</a:t>
            </a:r>
            <a:r>
              <a:rPr lang="en-US" sz="2000" dirty="0">
                <a:latin typeface="+mn-lt"/>
              </a:rPr>
              <a:t> is computed and stored in the self-similarity matrix. Distances are computed using the Euclidean norm, though others (including cosine, </a:t>
            </a:r>
            <a:r>
              <a:rPr lang="en-US" sz="2000" dirty="0" err="1">
                <a:latin typeface="+mn-lt"/>
              </a:rPr>
              <a:t>cityblock</a:t>
            </a:r>
            <a:r>
              <a:rPr lang="en-US" sz="2000" dirty="0">
                <a:latin typeface="+mn-lt"/>
              </a:rPr>
              <a:t>, and correlation) have been tested. Finally, we aggregate features that belong to the same beat by taking their median, which reduces dimensionality, increases computational efficiency, and gives each feature vector more meaning.</a:t>
            </a:r>
          </a:p>
        </p:txBody>
      </p:sp>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51" name="Text Box 180"/>
          <p:cNvSpPr txBox="1">
            <a:spLocks noChangeArrowheads="1"/>
          </p:cNvSpPr>
          <p:nvPr/>
        </p:nvSpPr>
        <p:spPr bwMode="auto">
          <a:xfrm>
            <a:off x="6857222" y="18329113"/>
            <a:ext cx="402837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Similarity matrix for “Call Me Maybe”.</a:t>
            </a:r>
          </a:p>
        </p:txBody>
      </p:sp>
      <p:sp>
        <p:nvSpPr>
          <p:cNvPr id="52" name="Text Box 181"/>
          <p:cNvSpPr txBox="1">
            <a:spLocks noChangeArrowheads="1"/>
          </p:cNvSpPr>
          <p:nvPr/>
        </p:nvSpPr>
        <p:spPr bwMode="auto">
          <a:xfrm>
            <a:off x="1065284" y="18329114"/>
            <a:ext cx="532077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a:t>
            </a:r>
            <a:r>
              <a:rPr lang="en-US" sz="1600" dirty="0" err="1">
                <a:latin typeface="Calibri" pitchFamily="34" charset="0"/>
              </a:rPr>
              <a:t>Timbregram</a:t>
            </a:r>
            <a:r>
              <a:rPr lang="en-US" sz="1600" dirty="0">
                <a:latin typeface="Calibri" pitchFamily="34" charset="0"/>
              </a:rPr>
              <a:t> for “Call Me Maybe” by Carly Rae </a:t>
            </a:r>
            <a:r>
              <a:rPr lang="en-US" sz="1600" dirty="0" err="1">
                <a:latin typeface="Calibri" pitchFamily="34" charset="0"/>
              </a:rPr>
              <a:t>Jespen</a:t>
            </a:r>
            <a:endParaRPr lang="en-US" sz="1600" dirty="0">
              <a:latin typeface="Calibri" pitchFamily="34" charset="0"/>
            </a:endParaRPr>
          </a:p>
        </p:txBody>
      </p:sp>
      <p:sp>
        <p:nvSpPr>
          <p:cNvPr id="53" name="Text Box 180"/>
          <p:cNvSpPr txBox="1">
            <a:spLocks noChangeArrowheads="1"/>
          </p:cNvSpPr>
          <p:nvPr/>
        </p:nvSpPr>
        <p:spPr bwMode="auto">
          <a:xfrm>
            <a:off x="11983787" y="14711691"/>
            <a:ext cx="2495004"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Label in 16pt Calibri.</a:t>
            </a:r>
          </a:p>
        </p:txBody>
      </p:sp>
      <p:graphicFrame>
        <p:nvGraphicFramePr>
          <p:cNvPr id="3" name="Chart 2"/>
          <p:cNvGraphicFramePr/>
          <p:nvPr>
            <p:extLst>
              <p:ext uri="{D42A27DB-BD31-4B8C-83A1-F6EECF244321}">
                <p14:modId xmlns:p14="http://schemas.microsoft.com/office/powerpoint/2010/main" val="292270342"/>
              </p:ext>
            </p:extLst>
          </p:nvPr>
        </p:nvGraphicFramePr>
        <p:xfrm>
          <a:off x="22074882" y="3316357"/>
          <a:ext cx="9563359" cy="4141705"/>
        </p:xfrm>
        <a:graphic>
          <a:graphicData uri="http://schemas.openxmlformats.org/drawingml/2006/chart">
            <c:chart xmlns:c="http://schemas.openxmlformats.org/drawingml/2006/chart" xmlns:r="http://schemas.openxmlformats.org/officeDocument/2006/relationships" r:id="rId3"/>
          </a:graphicData>
        </a:graphic>
      </p:graphicFrame>
      <p:sp>
        <p:nvSpPr>
          <p:cNvPr id="37" name="Text Box 180"/>
          <p:cNvSpPr txBox="1">
            <a:spLocks noChangeArrowheads="1"/>
          </p:cNvSpPr>
          <p:nvPr/>
        </p:nvSpPr>
        <p:spPr bwMode="auto">
          <a:xfrm>
            <a:off x="22568550" y="7620000"/>
            <a:ext cx="2510521"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Label in 16pt Calibri.</a:t>
            </a:r>
          </a:p>
        </p:txBody>
      </p:sp>
      <p:pic>
        <p:nvPicPr>
          <p:cNvPr id="1026" name="Picture 2" descr="https://northwestern.app.box.com/representation/file_version_128003010805/image_2048/1.png?shared_name=yrkziqgkhkworpu406xt089iuy3toqst"/>
          <p:cNvPicPr>
            <a:picLocks noChangeAspect="1" noChangeArrowheads="1"/>
          </p:cNvPicPr>
          <p:nvPr/>
        </p:nvPicPr>
        <p:blipFill rotWithShape="1">
          <a:blip r:embed="rId4">
            <a:extLst>
              <a:ext uri="{28A0092B-C50C-407E-A947-70E740481C1C}">
                <a14:useLocalDpi xmlns:a14="http://schemas.microsoft.com/office/drawing/2010/main" val="0"/>
              </a:ext>
            </a:extLst>
          </a:blip>
          <a:srcRect r="88363"/>
          <a:stretch/>
        </p:blipFill>
        <p:spPr bwMode="auto">
          <a:xfrm>
            <a:off x="1280161" y="326076"/>
            <a:ext cx="2011678" cy="216088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8493" t="4561" r="10394" b="4791"/>
          <a:stretch/>
        </p:blipFill>
        <p:spPr>
          <a:xfrm>
            <a:off x="6617961" y="14399621"/>
            <a:ext cx="4506895" cy="3746052"/>
          </a:xfrm>
          <a:prstGeom prst="rect">
            <a:avLst/>
          </a:prstGeom>
        </p:spPr>
      </p:pic>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l="9520" t="7446" r="7570" b="6690"/>
          <a:stretch/>
        </p:blipFill>
        <p:spPr>
          <a:xfrm>
            <a:off x="911981" y="14048004"/>
            <a:ext cx="5573261" cy="4292682"/>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2846</TotalTime>
  <Words>1053</Words>
  <Application>Microsoft Office PowerPoint</Application>
  <PresentationFormat>Custom</PresentationFormat>
  <Paragraphs>81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Tushar Chandra</cp:lastModifiedBy>
  <cp:revision>111</cp:revision>
  <cp:lastPrinted>2013-02-12T02:21:55Z</cp:lastPrinted>
  <dcterms:created xsi:type="dcterms:W3CDTF">2013-02-10T21:14:48Z</dcterms:created>
  <dcterms:modified xsi:type="dcterms:W3CDTF">2017-03-17T08:59:03Z</dcterms:modified>
</cp:coreProperties>
</file>