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7004050" cy="9290050"/>
  <p:defaultText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3D9A3CC-169F-4028-B497-C242169D08C1}">
          <p14:sldIdLst>
            <p14:sldId id="256"/>
          </p14:sldIdLst>
        </p14:section>
      </p14:sectionLst>
    </p:ex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15:guide id="1" orient="horz" pos="2926">
          <p15:clr>
            <a:srgbClr val="A4A3A4"/>
          </p15:clr>
        </p15:guide>
        <p15:guide id="2" pos="220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76" autoAdjust="0"/>
  </p:normalViewPr>
  <p:slideViewPr>
    <p:cSldViewPr>
      <p:cViewPr>
        <p:scale>
          <a:sx n="50" d="100"/>
          <a:sy n="50" d="100"/>
        </p:scale>
        <p:origin x="-1310" y="48"/>
      </p:cViewPr>
      <p:guideLst>
        <p:guide orient="horz" pos="6912"/>
        <p:guide pos="10368"/>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9" d="100"/>
          <a:sy n="69" d="100"/>
        </p:scale>
        <p:origin x="-3270" y="-90"/>
      </p:cViewPr>
      <p:guideLst>
        <p:guide orient="horz" pos="2926"/>
        <p:guide pos="2206"/>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706-466A-BB58-8473F3647CA6}"/>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706-466A-BB58-8473F3647CA6}"/>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6706-466A-BB58-8473F3647CA6}"/>
            </c:ext>
          </c:extLst>
        </c:ser>
        <c:dLbls>
          <c:showLegendKey val="0"/>
          <c:showVal val="0"/>
          <c:showCatName val="0"/>
          <c:showSerName val="0"/>
          <c:showPercent val="0"/>
          <c:showBubbleSize val="0"/>
        </c:dLbls>
        <c:gapWidth val="150"/>
        <c:axId val="89868544"/>
        <c:axId val="89870336"/>
      </c:barChart>
      <c:catAx>
        <c:axId val="89868544"/>
        <c:scaling>
          <c:orientation val="minMax"/>
        </c:scaling>
        <c:delete val="0"/>
        <c:axPos val="b"/>
        <c:numFmt formatCode="General" sourceLinked="0"/>
        <c:majorTickMark val="out"/>
        <c:minorTickMark val="none"/>
        <c:tickLblPos val="nextTo"/>
        <c:crossAx val="89870336"/>
        <c:crosses val="autoZero"/>
        <c:auto val="1"/>
        <c:lblAlgn val="ctr"/>
        <c:lblOffset val="100"/>
        <c:noMultiLvlLbl val="0"/>
      </c:catAx>
      <c:valAx>
        <c:axId val="89870336"/>
        <c:scaling>
          <c:orientation val="minMax"/>
        </c:scaling>
        <c:delete val="0"/>
        <c:axPos val="l"/>
        <c:majorGridlines/>
        <c:numFmt formatCode="General" sourceLinked="1"/>
        <c:majorTickMark val="out"/>
        <c:minorTickMark val="none"/>
        <c:tickLblPos val="nextTo"/>
        <c:crossAx val="89868544"/>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FF66CDD7-09B6-4BB3-9069-2B95837CCCB2}" type="datetimeFigureOut">
              <a:rPr lang="en-US" smtClean="0"/>
              <a:t>3/17/2017</a:t>
            </a:fld>
            <a:endParaRPr lang="en-US"/>
          </a:p>
        </p:txBody>
      </p:sp>
      <p:sp>
        <p:nvSpPr>
          <p:cNvPr id="4" name="Footer Placeholder 3"/>
          <p:cNvSpPr>
            <a:spLocks noGrp="1"/>
          </p:cNvSpPr>
          <p:nvPr>
            <p:ph type="ftr" sz="quarter" idx="2"/>
          </p:nvPr>
        </p:nvSpPr>
        <p:spPr>
          <a:xfrm>
            <a:off x="0" y="8823325"/>
            <a:ext cx="3035300"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7163" y="8823325"/>
            <a:ext cx="3035300" cy="465138"/>
          </a:xfrm>
          <a:prstGeom prst="rect">
            <a:avLst/>
          </a:prstGeom>
        </p:spPr>
        <p:txBody>
          <a:bodyPr vert="horz" lIns="91440" tIns="45720" rIns="91440" bIns="45720" rtlCol="0" anchor="b"/>
          <a:lstStyle>
            <a:lvl1pPr algn="r">
              <a:defRPr sz="1200"/>
            </a:lvl1pPr>
          </a:lstStyle>
          <a:p>
            <a:fld id="{0479BA33-46DD-4DE6-9BEC-D9D96B7B704D}" type="slidenum">
              <a:rPr lang="en-US" smtClean="0"/>
              <a:t>‹#›</a:t>
            </a:fld>
            <a:endParaRPr lang="en-US"/>
          </a:p>
        </p:txBody>
      </p:sp>
    </p:spTree>
    <p:extLst>
      <p:ext uri="{BB962C8B-B14F-4D97-AF65-F5344CB8AC3E}">
        <p14:creationId xmlns:p14="http://schemas.microsoft.com/office/powerpoint/2010/main" val="7867403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369760"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6" name="Rectangle 15"/>
          <p:cNvSpPr/>
          <p:nvPr userDrawn="1"/>
        </p:nvSpPr>
        <p:spPr>
          <a:xfrm>
            <a:off x="-2" y="0"/>
            <a:ext cx="548640" cy="219456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7" name="Rectangle 16"/>
          <p:cNvSpPr/>
          <p:nvPr userDrawn="1"/>
        </p:nvSpPr>
        <p:spPr>
          <a:xfrm>
            <a:off x="0" y="0"/>
            <a:ext cx="32918400" cy="2743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8" name="Rectangle 17"/>
          <p:cNvSpPr/>
          <p:nvPr userDrawn="1"/>
        </p:nvSpPr>
        <p:spPr>
          <a:xfrm>
            <a:off x="0" y="19202400"/>
            <a:ext cx="32918400" cy="27432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endParaRPr lang="en-US" dirty="0"/>
          </a:p>
        </p:txBody>
      </p:sp>
      <p:sp>
        <p:nvSpPr>
          <p:cNvPr id="11" name="Instructions"/>
          <p:cNvSpPr/>
          <p:nvPr userDrawn="1"/>
        </p:nvSpPr>
        <p:spPr>
          <a:xfrm>
            <a:off x="-7680960" y="0"/>
            <a:ext cx="713232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2428" tIns="122428" rIns="122428" bIns="122428"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rgbClr val="7F7F7F"/>
                </a:solidFill>
                <a:latin typeface="Calibri" pitchFamily="34" charset="0"/>
                <a:cs typeface="Calibri" panose="020F0502020204030204" pitchFamily="34" charset="0"/>
              </a:rPr>
              <a:t>Poster Print Size:</a:t>
            </a:r>
            <a:endParaRPr sz="4700" dirty="0">
              <a:solidFill>
                <a:srgbClr val="7F7F7F"/>
              </a:solidFill>
              <a:latin typeface="Calibri" pitchFamily="34" charset="0"/>
              <a:cs typeface="Calibri" panose="020F0502020204030204" pitchFamily="34" charset="0"/>
            </a:endParaRP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This poster template is 24” high by 36” wide. It can be used to print any poster with a 2:3 aspect ratio including 36x54 and 48x72.</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Placeholders</a:t>
            </a:r>
            <a:r>
              <a:rPr sz="4700" dirty="0">
                <a:solidFill>
                  <a:srgbClr val="7F7F7F"/>
                </a:solidFill>
                <a:latin typeface="Calibri" pitchFamily="34" charset="0"/>
                <a:cs typeface="Calibri" panose="020F0502020204030204" pitchFamily="34" charset="0"/>
              </a:rPr>
              <a:t>:</a:t>
            </a:r>
          </a:p>
          <a:p>
            <a:pPr lvl="0">
              <a:spcBef>
                <a:spcPts val="0"/>
              </a:spcBef>
              <a:spcAft>
                <a:spcPts val="1286"/>
              </a:spcAft>
            </a:pPr>
            <a:r>
              <a:rPr sz="3300" dirty="0">
                <a:solidFill>
                  <a:srgbClr val="7F7F7F"/>
                </a:solidFill>
                <a:latin typeface="Calibri" pitchFamily="34" charset="0"/>
                <a:cs typeface="Calibri" panose="020F0502020204030204" pitchFamily="34" charset="0"/>
              </a:rPr>
              <a:t>The </a:t>
            </a:r>
            <a:r>
              <a:rPr lang="en-US" sz="3300" dirty="0">
                <a:solidFill>
                  <a:srgbClr val="7F7F7F"/>
                </a:solidFill>
                <a:latin typeface="Calibri" pitchFamily="34" charset="0"/>
                <a:cs typeface="Calibri" panose="020F0502020204030204" pitchFamily="34" charset="0"/>
              </a:rPr>
              <a:t>various elements included</a:t>
            </a:r>
            <a:r>
              <a:rPr sz="3300" dirty="0">
                <a:solidFill>
                  <a:srgbClr val="7F7F7F"/>
                </a:solidFill>
                <a:latin typeface="Calibri" pitchFamily="34" charset="0"/>
                <a:cs typeface="Calibri" panose="020F0502020204030204" pitchFamily="34" charset="0"/>
              </a:rPr>
              <a:t> in this </a:t>
            </a:r>
            <a:r>
              <a:rPr lang="en-US" sz="3300" dirty="0">
                <a:solidFill>
                  <a:srgbClr val="7F7F7F"/>
                </a:solidFill>
                <a:latin typeface="Calibri" pitchFamily="34" charset="0"/>
                <a:cs typeface="Calibri" panose="020F0502020204030204" pitchFamily="34" charset="0"/>
              </a:rPr>
              <a:t>poster are ones</a:t>
            </a:r>
            <a:r>
              <a:rPr lang="en-US" sz="3300" baseline="0" dirty="0">
                <a:solidFill>
                  <a:srgbClr val="7F7F7F"/>
                </a:solidFill>
                <a:latin typeface="Calibri" pitchFamily="34" charset="0"/>
                <a:cs typeface="Calibri" panose="020F0502020204030204" pitchFamily="34" charset="0"/>
              </a:rPr>
              <a:t> we often see in medical, research, and scientific posters.</a:t>
            </a:r>
            <a:r>
              <a:rPr sz="3300" dirty="0">
                <a:solidFill>
                  <a:srgbClr val="7F7F7F"/>
                </a:solidFill>
                <a:latin typeface="Calibri" pitchFamily="34" charset="0"/>
                <a:cs typeface="Calibri" panose="020F0502020204030204" pitchFamily="34" charset="0"/>
              </a:rPr>
              <a:t> </a:t>
            </a:r>
            <a:r>
              <a:rPr lang="en-US" sz="3300" dirty="0">
                <a:solidFill>
                  <a:srgbClr val="7F7F7F"/>
                </a:solidFill>
                <a:latin typeface="Calibri" pitchFamily="34" charset="0"/>
                <a:cs typeface="Calibri" panose="020F0502020204030204" pitchFamily="34" charset="0"/>
              </a:rPr>
              <a:t>Feel</a:t>
            </a:r>
            <a:r>
              <a:rPr lang="en-US" sz="33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286"/>
              </a:spcAft>
            </a:pPr>
            <a:r>
              <a:rPr lang="en-US" sz="4700" dirty="0">
                <a:solidFill>
                  <a:srgbClr val="7F7F7F"/>
                </a:solidFill>
                <a:latin typeface="Calibri" pitchFamily="34" charset="0"/>
                <a:cs typeface="Calibri" panose="020F0502020204030204" pitchFamily="34" charset="0"/>
              </a:rPr>
              <a:t>Image</a:t>
            </a:r>
            <a:r>
              <a:rPr lang="en-US" sz="4700" baseline="0" dirty="0">
                <a:solidFill>
                  <a:srgbClr val="7F7F7F"/>
                </a:solidFill>
                <a:latin typeface="Calibri" pitchFamily="34" charset="0"/>
                <a:cs typeface="Calibri" panose="020F0502020204030204" pitchFamily="34" charset="0"/>
              </a:rPr>
              <a:t> Quality</a:t>
            </a:r>
            <a:r>
              <a:rPr lang="en-US" sz="4700" dirty="0">
                <a:solidFill>
                  <a:srgbClr val="7F7F7F"/>
                </a:solidFill>
                <a:latin typeface="Calibri" pitchFamily="34" charset="0"/>
                <a:cs typeface="Calibri" panose="020F0502020204030204" pitchFamily="34" charset="0"/>
              </a:rPr>
              <a:t>:</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You can place digital photos or logo art in your poster file by selecting the </a:t>
            </a:r>
            <a:r>
              <a:rPr lang="en-US" sz="3300" b="1" dirty="0">
                <a:solidFill>
                  <a:srgbClr val="7F7F7F"/>
                </a:solidFill>
                <a:latin typeface="Calibri" pitchFamily="34" charset="0"/>
                <a:cs typeface="Calibri" panose="020F0502020204030204" pitchFamily="34" charset="0"/>
              </a:rPr>
              <a:t>Insert, Picture</a:t>
            </a:r>
            <a:r>
              <a:rPr lang="en-US" sz="33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300" b="1" dirty="0">
                <a:solidFill>
                  <a:srgbClr val="7F7F7F"/>
                </a:solidFill>
                <a:latin typeface="Calibri" pitchFamily="34" charset="0"/>
                <a:cs typeface="Calibri" panose="020F0502020204030204" pitchFamily="34" charset="0"/>
              </a:rPr>
              <a:t>150-200 pixels per inch in their final printed size</a:t>
            </a:r>
            <a:r>
              <a:rPr lang="en-US" sz="3300" dirty="0">
                <a:solidFill>
                  <a:srgbClr val="7F7F7F"/>
                </a:solidFill>
                <a:latin typeface="Calibri" pitchFamily="34" charset="0"/>
                <a:cs typeface="Calibri" panose="020F0502020204030204" pitchFamily="34" charset="0"/>
              </a:rPr>
              <a:t>. For instance, a 1600 x 1200 pixel</a:t>
            </a:r>
            <a:r>
              <a:rPr lang="en-US" sz="3300" baseline="0" dirty="0">
                <a:solidFill>
                  <a:srgbClr val="7F7F7F"/>
                </a:solidFill>
                <a:latin typeface="Calibri" pitchFamily="34" charset="0"/>
                <a:cs typeface="Calibri" panose="020F0502020204030204" pitchFamily="34" charset="0"/>
              </a:rPr>
              <a:t> photo will usually look fine up to </a:t>
            </a:r>
            <a:r>
              <a:rPr lang="en-US" sz="3300" dirty="0">
                <a:solidFill>
                  <a:srgbClr val="7F7F7F"/>
                </a:solidFill>
                <a:latin typeface="Calibri" pitchFamily="34" charset="0"/>
                <a:cs typeface="Calibri" panose="020F0502020204030204" pitchFamily="34" charset="0"/>
              </a:rPr>
              <a:t>8“-10” wide on your printed poster.</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286"/>
              </a:spcAft>
            </a:pPr>
            <a:r>
              <a:rPr lang="en-US" sz="33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286"/>
              </a:spcAft>
            </a:pPr>
            <a:br>
              <a:rPr lang="en-US" sz="2400" dirty="0">
                <a:solidFill>
                  <a:srgbClr val="7F7F7F"/>
                </a:solidFill>
                <a:latin typeface="Calibri" pitchFamily="34" charset="0"/>
                <a:cs typeface="Calibri" panose="020F0502020204030204" pitchFamily="34" charset="0"/>
              </a:rPr>
            </a:br>
            <a:r>
              <a:rPr lang="en-US" sz="24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3467040" y="0"/>
            <a:ext cx="7132320" cy="219456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Change</a:t>
              </a:r>
              <a:r>
                <a:rPr lang="en-US" sz="4700" baseline="0" dirty="0">
                  <a:solidFill>
                    <a:schemeClr val="bg1">
                      <a:lumMod val="50000"/>
                    </a:schemeClr>
                  </a:solidFill>
                  <a:latin typeface="Calibri" pitchFamily="34" charset="0"/>
                  <a:cs typeface="Calibri" panose="020F0502020204030204" pitchFamily="34" charset="0"/>
                </a:rPr>
                <a:t> Color Theme</a:t>
              </a:r>
              <a:r>
                <a:rPr lang="en-US" sz="4700" dirty="0">
                  <a:solidFill>
                    <a:schemeClr val="bg1">
                      <a:lumMod val="50000"/>
                    </a:schemeClr>
                  </a:solidFill>
                  <a:latin typeface="Calibri" pitchFamily="34" charset="0"/>
                  <a:cs typeface="Calibri" panose="020F0502020204030204" pitchFamily="34" charset="0"/>
                </a:rPr>
                <a:t>:</a:t>
              </a:r>
              <a:endParaRPr sz="470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3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To change the color theme, select the </a:t>
              </a:r>
              <a:r>
                <a:rPr lang="en-US" sz="3300" b="1" baseline="0" dirty="0">
                  <a:solidFill>
                    <a:schemeClr val="bg1">
                      <a:lumMod val="50000"/>
                    </a:schemeClr>
                  </a:solidFill>
                  <a:latin typeface="Calibri" pitchFamily="34" charset="0"/>
                  <a:cs typeface="Calibri" panose="020F0502020204030204" pitchFamily="34" charset="0"/>
                </a:rPr>
                <a:t>Design</a:t>
              </a:r>
              <a:r>
                <a:rPr lang="en-US" sz="3300" baseline="0" dirty="0">
                  <a:solidFill>
                    <a:schemeClr val="bg1">
                      <a:lumMod val="50000"/>
                    </a:schemeClr>
                  </a:solidFill>
                  <a:latin typeface="Calibri" pitchFamily="34" charset="0"/>
                  <a:cs typeface="Calibri" panose="020F0502020204030204" pitchFamily="34" charset="0"/>
                </a:rPr>
                <a:t> tab, then select the </a:t>
              </a:r>
              <a:r>
                <a:rPr lang="en-US" sz="3300" b="1" baseline="0" dirty="0">
                  <a:solidFill>
                    <a:schemeClr val="bg1">
                      <a:lumMod val="50000"/>
                    </a:schemeClr>
                  </a:solidFill>
                  <a:latin typeface="Calibri" pitchFamily="34" charset="0"/>
                  <a:cs typeface="Calibri" panose="020F0502020204030204" pitchFamily="34" charset="0"/>
                </a:rPr>
                <a:t>Colors</a:t>
              </a:r>
              <a:r>
                <a:rPr lang="en-US" sz="33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286"/>
                </a:spcAft>
              </a:pPr>
              <a:endParaRPr lang="en-US" sz="48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endParaRPr lang="en-US" sz="33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286"/>
                </a:spcAft>
              </a:pPr>
              <a:r>
                <a:rPr lang="en-US" sz="47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286"/>
                </a:spcAft>
              </a:pPr>
              <a:r>
                <a:rPr lang="en-US" sz="3300" dirty="0">
                  <a:solidFill>
                    <a:schemeClr val="bg1">
                      <a:lumMod val="50000"/>
                    </a:schemeClr>
                  </a:solidFill>
                  <a:latin typeface="Calibri" pitchFamily="34" charset="0"/>
                  <a:cs typeface="Calibri" panose="020F0502020204030204" pitchFamily="34" charset="0"/>
                </a:rPr>
                <a:t>Once your poster file is ready, visit</a:t>
              </a:r>
              <a:r>
                <a:rPr lang="en-US" sz="3300" baseline="0" dirty="0">
                  <a:solidFill>
                    <a:schemeClr val="bg1">
                      <a:lumMod val="50000"/>
                    </a:schemeClr>
                  </a:solidFill>
                  <a:latin typeface="Calibri" pitchFamily="34" charset="0"/>
                  <a:cs typeface="Calibri" panose="020F0502020204030204" pitchFamily="34" charset="0"/>
                </a:rPr>
                <a:t> </a:t>
              </a:r>
              <a:r>
                <a:rPr lang="en-US" sz="3300" b="1" baseline="0" dirty="0">
                  <a:solidFill>
                    <a:schemeClr val="bg1">
                      <a:lumMod val="50000"/>
                    </a:schemeClr>
                  </a:solidFill>
                  <a:latin typeface="Calibri" pitchFamily="34" charset="0"/>
                  <a:cs typeface="Calibri" panose="020F0502020204030204" pitchFamily="34" charset="0"/>
                </a:rPr>
                <a:t>www.genigraphics.com</a:t>
              </a:r>
              <a:r>
                <a:rPr lang="en-US" sz="33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286"/>
                </a:spcAft>
              </a:pPr>
              <a:r>
                <a:rPr lang="en-US" sz="33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3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300" baseline="0" dirty="0">
                  <a:solidFill>
                    <a:schemeClr val="bg1">
                      <a:lumMod val="50000"/>
                    </a:schemeClr>
                  </a:solidFill>
                  <a:latin typeface="Calibri" pitchFamily="34" charset="0"/>
                  <a:cs typeface="Calibri" panose="020F0502020204030204" pitchFamily="34" charset="0"/>
                </a:rPr>
                <a:t>US and Canada:  1-800-790-4001</a:t>
              </a:r>
              <a:br>
                <a:rPr lang="en-US" sz="3300" baseline="0" dirty="0">
                  <a:solidFill>
                    <a:schemeClr val="bg1">
                      <a:lumMod val="50000"/>
                    </a:schemeClr>
                  </a:solidFill>
                  <a:latin typeface="Calibri" pitchFamily="34" charset="0"/>
                  <a:cs typeface="Calibri" panose="020F0502020204030204" pitchFamily="34" charset="0"/>
                </a:rPr>
              </a:br>
              <a:r>
                <a:rPr lang="en-US" sz="33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400" dirty="0">
                  <a:solidFill>
                    <a:schemeClr val="bg1">
                      <a:lumMod val="50000"/>
                    </a:schemeClr>
                  </a:solidFill>
                  <a:latin typeface="Calibri" pitchFamily="34" charset="0"/>
                  <a:cs typeface="Calibri" panose="020F0502020204030204" pitchFamily="34" charset="0"/>
                </a:rPr>
              </a:br>
              <a:r>
                <a:rPr lang="en-US" sz="2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508200" y="2167793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3/17/2017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1"/>
            <a:ext cx="29626560" cy="3657600"/>
          </a:xfrm>
          <a:prstGeom prst="rect">
            <a:avLst/>
          </a:prstGeom>
        </p:spPr>
        <p:txBody>
          <a:bodyPr vert="horz" lIns="235061" tIns="117531" rIns="235061" bIns="117531" rtlCol="0" anchor="ctr">
            <a:normAutofit/>
          </a:bodyPr>
          <a:lstStyle/>
          <a:p>
            <a:r>
              <a:rPr lang="en-US" dirty="0"/>
              <a:t>Click to edit Master title style</a:t>
            </a:r>
          </a:p>
        </p:txBody>
      </p:sp>
      <p:sp>
        <p:nvSpPr>
          <p:cNvPr id="3" name="Text Placeholder 2"/>
          <p:cNvSpPr>
            <a:spLocks noGrp="1"/>
          </p:cNvSpPr>
          <p:nvPr>
            <p:ph type="body" idx="1"/>
          </p:nvPr>
        </p:nvSpPr>
        <p:spPr>
          <a:xfrm>
            <a:off x="1645920" y="5120643"/>
            <a:ext cx="29626560" cy="14483082"/>
          </a:xfrm>
          <a:prstGeom prst="rect">
            <a:avLst/>
          </a:prstGeom>
        </p:spPr>
        <p:txBody>
          <a:bodyPr vert="horz" lIns="235061" tIns="117531" rIns="235061" bIns="1175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235061" tIns="117531" rIns="235061" bIns="117531" rtlCol="0" anchor="ctr"/>
          <a:lstStyle>
            <a:lvl1pPr algn="l">
              <a:defRPr sz="3200">
                <a:solidFill>
                  <a:schemeClr val="tx1">
                    <a:tint val="75000"/>
                  </a:schemeClr>
                </a:solidFill>
              </a:defRPr>
            </a:lvl1pPr>
          </a:lstStyle>
          <a:p>
            <a:fld id="{985D6BDF-9D0E-4E2B-85B8-D8F4790360C9}" type="datetimeFigureOut">
              <a:rPr lang="en-US" smtClean="0"/>
              <a:t>3/17/2017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35061" tIns="117531" rIns="235061" bIns="117531" rtlCol="0" anchor="ctr"/>
          <a:lstStyle>
            <a:lvl1pPr algn="ctr">
              <a:defRPr sz="3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35061" tIns="117531" rIns="235061" bIns="117531" rtlCol="0" anchor="ctr"/>
          <a:lstStyle>
            <a:lvl1pPr algn="r">
              <a:defRPr sz="32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350606" rtl="0" eaLnBrk="1" latinLnBrk="0" hangingPunct="1">
        <a:spcBef>
          <a:spcPct val="0"/>
        </a:spcBef>
        <a:buNone/>
        <a:defRPr sz="4200" kern="1200">
          <a:solidFill>
            <a:schemeClr val="tx1"/>
          </a:solidFill>
          <a:latin typeface="+mj-lt"/>
          <a:ea typeface="+mj-ea"/>
          <a:cs typeface="+mj-cs"/>
        </a:defRPr>
      </a:lvl1pPr>
    </p:titleStyle>
    <p:bodyStyle>
      <a:lvl1pPr marL="24485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1pPr>
      <a:lvl2pPr marL="48970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3456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3pPr>
      <a:lvl4pPr marL="979419"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224275" indent="-244855" algn="l" defTabSz="235060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6464169"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39472"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4776"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0078" indent="-587652" algn="l" defTabSz="2350606"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0606" rtl="0" eaLnBrk="1" latinLnBrk="0" hangingPunct="1">
        <a:defRPr sz="4600" kern="1200">
          <a:solidFill>
            <a:schemeClr val="tx1"/>
          </a:solidFill>
          <a:latin typeface="+mn-lt"/>
          <a:ea typeface="+mn-ea"/>
          <a:cs typeface="+mn-cs"/>
        </a:defRPr>
      </a:lvl1pPr>
      <a:lvl2pPr marL="1175304" algn="l" defTabSz="2350606" rtl="0" eaLnBrk="1" latinLnBrk="0" hangingPunct="1">
        <a:defRPr sz="4600" kern="1200">
          <a:solidFill>
            <a:schemeClr val="tx1"/>
          </a:solidFill>
          <a:latin typeface="+mn-lt"/>
          <a:ea typeface="+mn-ea"/>
          <a:cs typeface="+mn-cs"/>
        </a:defRPr>
      </a:lvl2pPr>
      <a:lvl3pPr marL="2350606" algn="l" defTabSz="2350606" rtl="0" eaLnBrk="1" latinLnBrk="0" hangingPunct="1">
        <a:defRPr sz="4600" kern="1200">
          <a:solidFill>
            <a:schemeClr val="tx1"/>
          </a:solidFill>
          <a:latin typeface="+mn-lt"/>
          <a:ea typeface="+mn-ea"/>
          <a:cs typeface="+mn-cs"/>
        </a:defRPr>
      </a:lvl3pPr>
      <a:lvl4pPr marL="3525911" algn="l" defTabSz="2350606" rtl="0" eaLnBrk="1" latinLnBrk="0" hangingPunct="1">
        <a:defRPr sz="4600" kern="1200">
          <a:solidFill>
            <a:schemeClr val="tx1"/>
          </a:solidFill>
          <a:latin typeface="+mn-lt"/>
          <a:ea typeface="+mn-ea"/>
          <a:cs typeface="+mn-cs"/>
        </a:defRPr>
      </a:lvl4pPr>
      <a:lvl5pPr marL="4701214" algn="l" defTabSz="2350606" rtl="0" eaLnBrk="1" latinLnBrk="0" hangingPunct="1">
        <a:defRPr sz="4600" kern="1200">
          <a:solidFill>
            <a:schemeClr val="tx1"/>
          </a:solidFill>
          <a:latin typeface="+mn-lt"/>
          <a:ea typeface="+mn-ea"/>
          <a:cs typeface="+mn-cs"/>
        </a:defRPr>
      </a:lvl5pPr>
      <a:lvl6pPr marL="5876517" algn="l" defTabSz="2350606" rtl="0" eaLnBrk="1" latinLnBrk="0" hangingPunct="1">
        <a:defRPr sz="4600" kern="1200">
          <a:solidFill>
            <a:schemeClr val="tx1"/>
          </a:solidFill>
          <a:latin typeface="+mn-lt"/>
          <a:ea typeface="+mn-ea"/>
          <a:cs typeface="+mn-cs"/>
        </a:defRPr>
      </a:lvl6pPr>
      <a:lvl7pPr marL="7051819" algn="l" defTabSz="2350606" rtl="0" eaLnBrk="1" latinLnBrk="0" hangingPunct="1">
        <a:defRPr sz="4600" kern="1200">
          <a:solidFill>
            <a:schemeClr val="tx1"/>
          </a:solidFill>
          <a:latin typeface="+mn-lt"/>
          <a:ea typeface="+mn-ea"/>
          <a:cs typeface="+mn-cs"/>
        </a:defRPr>
      </a:lvl7pPr>
      <a:lvl8pPr marL="8227124" algn="l" defTabSz="2350606" rtl="0" eaLnBrk="1" latinLnBrk="0" hangingPunct="1">
        <a:defRPr sz="4600" kern="1200">
          <a:solidFill>
            <a:schemeClr val="tx1"/>
          </a:solidFill>
          <a:latin typeface="+mn-lt"/>
          <a:ea typeface="+mn-ea"/>
          <a:cs typeface="+mn-cs"/>
        </a:defRPr>
      </a:lvl8pPr>
      <a:lvl9pPr marL="9402428" algn="l" defTabSz="2350606"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14800" y="272628"/>
            <a:ext cx="24688800" cy="1233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244855" rIns="97942" bIns="24485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b="1" dirty="0" err="1">
                <a:solidFill>
                  <a:schemeClr val="accent3">
                    <a:lumMod val="20000"/>
                    <a:lumOff val="80000"/>
                  </a:schemeClr>
                </a:solidFill>
                <a:latin typeface="+mn-lt"/>
              </a:rPr>
              <a:t>Structify</a:t>
            </a:r>
            <a:r>
              <a:rPr lang="en-US" sz="4800" b="1" dirty="0">
                <a:solidFill>
                  <a:schemeClr val="accent3">
                    <a:lumMod val="20000"/>
                    <a:lumOff val="80000"/>
                  </a:schemeClr>
                </a:solidFill>
                <a:latin typeface="+mn-lt"/>
              </a:rPr>
              <a:t>: Automatic Segmentation of Pop Songs</a:t>
            </a:r>
          </a:p>
        </p:txBody>
      </p:sp>
      <p:sp>
        <p:nvSpPr>
          <p:cNvPr id="5" name="Text Box 123"/>
          <p:cNvSpPr txBox="1">
            <a:spLocks noChangeArrowheads="1"/>
          </p:cNvSpPr>
          <p:nvPr/>
        </p:nvSpPr>
        <p:spPr bwMode="auto">
          <a:xfrm>
            <a:off x="4114800" y="1447800"/>
            <a:ext cx="24688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942" tIns="97942" rIns="97942" bIns="97942"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800" dirty="0">
                <a:solidFill>
                  <a:schemeClr val="accent3">
                    <a:lumMod val="20000"/>
                    <a:lumOff val="80000"/>
                  </a:schemeClr>
                </a:solidFill>
                <a:latin typeface="+mn-lt"/>
              </a:rPr>
              <a:t>Tushar Chandra</a:t>
            </a:r>
            <a:r>
              <a:rPr lang="en-US" sz="32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Joon</a:t>
            </a:r>
            <a:r>
              <a:rPr lang="en-US" sz="2800" dirty="0">
                <a:solidFill>
                  <a:schemeClr val="accent3">
                    <a:lumMod val="20000"/>
                    <a:lumOff val="80000"/>
                  </a:schemeClr>
                </a:solidFill>
                <a:latin typeface="+mn-lt"/>
              </a:rPr>
              <a:t> Park</a:t>
            </a:r>
            <a:r>
              <a:rPr lang="en-US" sz="2800" baseline="30000" dirty="0">
                <a:solidFill>
                  <a:schemeClr val="accent3">
                    <a:lumMod val="20000"/>
                    <a:lumOff val="80000"/>
                  </a:schemeClr>
                </a:solidFill>
                <a:latin typeface="+mn-lt"/>
              </a:rPr>
              <a:t>23</a:t>
            </a:r>
            <a:r>
              <a:rPr lang="en-US" sz="2800" dirty="0">
                <a:solidFill>
                  <a:schemeClr val="accent3">
                    <a:lumMod val="20000"/>
                    <a:lumOff val="80000"/>
                  </a:schemeClr>
                </a:solidFill>
                <a:latin typeface="+mn-lt"/>
              </a:rPr>
              <a:t>, </a:t>
            </a:r>
            <a:r>
              <a:rPr lang="en-US" sz="2800" dirty="0" err="1">
                <a:solidFill>
                  <a:schemeClr val="accent3">
                    <a:lumMod val="20000"/>
                    <a:lumOff val="80000"/>
                  </a:schemeClr>
                </a:solidFill>
                <a:latin typeface="+mn-lt"/>
              </a:rPr>
              <a:t>Adrick</a:t>
            </a:r>
            <a:r>
              <a:rPr lang="en-US" sz="2800" dirty="0">
                <a:solidFill>
                  <a:schemeClr val="accent3">
                    <a:lumMod val="20000"/>
                    <a:lumOff val="80000"/>
                  </a:schemeClr>
                </a:solidFill>
                <a:latin typeface="+mn-lt"/>
              </a:rPr>
              <a:t> Tench</a:t>
            </a:r>
            <a:r>
              <a:rPr lang="en-US" sz="2800" baseline="30000" dirty="0">
                <a:solidFill>
                  <a:schemeClr val="accent3">
                    <a:lumMod val="20000"/>
                    <a:lumOff val="80000"/>
                  </a:schemeClr>
                </a:solidFill>
                <a:latin typeface="+mn-lt"/>
              </a:rPr>
              <a:t>3</a:t>
            </a:r>
          </a:p>
          <a:p>
            <a:pPr algn="ctr" eaLnBrk="1" hangingPunct="1"/>
            <a:r>
              <a:rPr lang="en-US" sz="2800" dirty="0">
                <a:solidFill>
                  <a:schemeClr val="accent3">
                    <a:lumMod val="20000"/>
                    <a:lumOff val="80000"/>
                  </a:schemeClr>
                </a:solidFill>
                <a:latin typeface="+mn-lt"/>
              </a:rPr>
              <a:t>Northwestern University</a:t>
            </a:r>
          </a:p>
          <a:p>
            <a:pPr algn="ctr" eaLnBrk="1" hangingPunct="1"/>
            <a:r>
              <a:rPr lang="en-US" sz="2800" baseline="30000" dirty="0">
                <a:solidFill>
                  <a:schemeClr val="accent3">
                    <a:lumMod val="20000"/>
                    <a:lumOff val="80000"/>
                  </a:schemeClr>
                </a:solidFill>
                <a:latin typeface="+mn-lt"/>
              </a:rPr>
              <a:t>1</a:t>
            </a:r>
            <a:r>
              <a:rPr lang="en-US" sz="2800" dirty="0">
                <a:solidFill>
                  <a:schemeClr val="accent3">
                    <a:lumMod val="20000"/>
                    <a:lumOff val="80000"/>
                  </a:schemeClr>
                </a:solidFill>
                <a:latin typeface="+mn-lt"/>
              </a:rPr>
              <a:t>McCormick School of Engineering, </a:t>
            </a:r>
            <a:r>
              <a:rPr lang="en-US" sz="2800" baseline="30000" dirty="0">
                <a:solidFill>
                  <a:schemeClr val="accent3">
                    <a:lumMod val="20000"/>
                    <a:lumOff val="80000"/>
                  </a:schemeClr>
                </a:solidFill>
                <a:latin typeface="+mn-lt"/>
              </a:rPr>
              <a:t>2</a:t>
            </a:r>
            <a:r>
              <a:rPr lang="en-US" sz="2800" dirty="0">
                <a:solidFill>
                  <a:schemeClr val="accent3">
                    <a:lumMod val="20000"/>
                    <a:lumOff val="80000"/>
                  </a:schemeClr>
                </a:solidFill>
                <a:latin typeface="+mn-lt"/>
              </a:rPr>
              <a:t>Bienen School of Music, </a:t>
            </a:r>
            <a:r>
              <a:rPr lang="en-US" sz="2800" baseline="30000">
                <a:solidFill>
                  <a:schemeClr val="accent3">
                    <a:lumMod val="20000"/>
                    <a:lumOff val="80000"/>
                  </a:schemeClr>
                </a:solidFill>
                <a:latin typeface="+mn-lt"/>
              </a:rPr>
              <a:t>3</a:t>
            </a:r>
            <a:r>
              <a:rPr lang="en-US" sz="2800">
                <a:solidFill>
                  <a:schemeClr val="accent3">
                    <a:lumMod val="20000"/>
                    <a:lumOff val="80000"/>
                  </a:schemeClr>
                </a:solidFill>
                <a:latin typeface="+mn-lt"/>
              </a:rPr>
              <a:t>Weinberg College of </a:t>
            </a:r>
            <a:r>
              <a:rPr lang="en-US" sz="2800" dirty="0">
                <a:solidFill>
                  <a:schemeClr val="accent3">
                    <a:lumMod val="20000"/>
                    <a:lumOff val="80000"/>
                  </a:schemeClr>
                </a:solidFill>
                <a:latin typeface="+mn-lt"/>
              </a:rPr>
              <a:t>Arts and Sciences</a:t>
            </a:r>
          </a:p>
        </p:txBody>
      </p:sp>
      <p:sp>
        <p:nvSpPr>
          <p:cNvPr id="24" name="TextBox 23"/>
          <p:cNvSpPr txBox="1"/>
          <p:nvPr/>
        </p:nvSpPr>
        <p:spPr>
          <a:xfrm>
            <a:off x="1200337" y="20025359"/>
            <a:ext cx="12287063" cy="1280556"/>
          </a:xfrm>
          <a:prstGeom prst="rect">
            <a:avLst/>
          </a:prstGeom>
          <a:solidFill>
            <a:schemeClr val="accent1">
              <a:lumMod val="40000"/>
              <a:lumOff val="60000"/>
            </a:schemeClr>
          </a:solidFill>
        </p:spPr>
        <p:txBody>
          <a:bodyPr wrap="square" lIns="48971" tIns="24486" rIns="48971" bIns="24486" rtlCol="0">
            <a:spAutoFit/>
          </a:bodyPr>
          <a:lstStyle/>
          <a:p>
            <a:r>
              <a:rPr lang="en-US" sz="2000" dirty="0"/>
              <a:t>Tushar Chandra; </a:t>
            </a:r>
            <a:r>
              <a:rPr lang="en-US" sz="2000" dirty="0" err="1"/>
              <a:t>Joon</a:t>
            </a:r>
            <a:r>
              <a:rPr lang="en-US" sz="2000" dirty="0"/>
              <a:t> Park; </a:t>
            </a:r>
            <a:r>
              <a:rPr lang="en-US" sz="2000" dirty="0" err="1"/>
              <a:t>Adrick</a:t>
            </a:r>
            <a:r>
              <a:rPr lang="en-US" sz="2000" dirty="0"/>
              <a:t> </a:t>
            </a:r>
            <a:r>
              <a:rPr lang="en-US" sz="2000" dirty="0" err="1"/>
              <a:t>Tench</a:t>
            </a:r>
            <a:endParaRPr lang="en-US" sz="2000" dirty="0"/>
          </a:p>
          <a:p>
            <a:r>
              <a:rPr lang="en-US" sz="2000" dirty="0"/>
              <a:t>Northwestern University</a:t>
            </a:r>
          </a:p>
          <a:p>
            <a:r>
              <a:rPr lang="en-US" sz="2000" dirty="0"/>
              <a:t>Email: tchandra@u.northwestern.edu / joonpark@u.northwestern.edu / adricktench2018@u.northwestern.edu</a:t>
            </a:r>
          </a:p>
          <a:p>
            <a:r>
              <a:rPr lang="en-US" sz="2000" dirty="0"/>
              <a:t>Website: https://github.com/joonpark13/structify</a:t>
            </a:r>
          </a:p>
        </p:txBody>
      </p:sp>
      <p:sp>
        <p:nvSpPr>
          <p:cNvPr id="25" name="TextBox 24"/>
          <p:cNvSpPr txBox="1"/>
          <p:nvPr/>
        </p:nvSpPr>
        <p:spPr>
          <a:xfrm>
            <a:off x="1280161" y="19431001"/>
            <a:ext cx="1450230" cy="557282"/>
          </a:xfrm>
          <a:prstGeom prst="rect">
            <a:avLst/>
          </a:prstGeom>
          <a:noFill/>
        </p:spPr>
        <p:txBody>
          <a:bodyPr wrap="none" lIns="48971" tIns="24486" rIns="48971" bIns="24486" rtlCol="0">
            <a:spAutoFit/>
          </a:bodyPr>
          <a:lstStyle/>
          <a:p>
            <a:r>
              <a:rPr lang="en-US" sz="3200" b="1" dirty="0"/>
              <a:t>Contact</a:t>
            </a:r>
          </a:p>
        </p:txBody>
      </p:sp>
      <p:sp>
        <p:nvSpPr>
          <p:cNvPr id="26" name="TextBox 25"/>
          <p:cNvSpPr txBox="1"/>
          <p:nvPr/>
        </p:nvSpPr>
        <p:spPr>
          <a:xfrm>
            <a:off x="16459200" y="20025359"/>
            <a:ext cx="14630400" cy="1463040"/>
          </a:xfrm>
          <a:prstGeom prst="rect">
            <a:avLst/>
          </a:prstGeom>
          <a:noFill/>
        </p:spPr>
        <p:txBody>
          <a:bodyPr wrap="square" lIns="48971" tIns="48971" rIns="48971" bIns="48971" numCol="1" spcCol="244855" rtlCol="0">
            <a:noAutofit/>
          </a:bodyPr>
          <a:lstStyle/>
          <a:p>
            <a:pPr marL="244855" indent="-244855">
              <a:buFont typeface="+mj-lt"/>
              <a:buAutoNum type="arabicPeriod"/>
            </a:pPr>
            <a:r>
              <a:rPr lang="en-US" sz="2400" dirty="0"/>
              <a:t>Jensen, </a:t>
            </a:r>
            <a:r>
              <a:rPr lang="en-US" sz="2400" dirty="0" err="1"/>
              <a:t>Kristoffer</a:t>
            </a:r>
            <a:r>
              <a:rPr lang="en-US" sz="2400" dirty="0"/>
              <a:t>. "Multiple scale music segmentation using rhythm, timbre, and harmony." EURASIP Journal on Applied Signal Processing 2007.1 (2007): 159-159.</a:t>
            </a:r>
          </a:p>
          <a:p>
            <a:pPr marL="244855" indent="-244855">
              <a:buFont typeface="+mj-lt"/>
              <a:buAutoNum type="arabicPeriod"/>
            </a:pPr>
            <a:r>
              <a:rPr lang="en-US" sz="2400" dirty="0" err="1"/>
              <a:t>Couvreur</a:t>
            </a:r>
            <a:r>
              <a:rPr lang="en-US" sz="2400" dirty="0"/>
              <a:t>, Laurent, et al. "Audio thumbnailing." QPSR of the </a:t>
            </a:r>
            <a:r>
              <a:rPr lang="en-US" sz="2400" dirty="0" err="1"/>
              <a:t>numediart</a:t>
            </a:r>
            <a:r>
              <a:rPr lang="en-US" sz="2400" dirty="0"/>
              <a:t> research program 1 (2008): 67-85.</a:t>
            </a:r>
          </a:p>
        </p:txBody>
      </p:sp>
      <p:sp>
        <p:nvSpPr>
          <p:cNvPr id="27" name="TextBox 26"/>
          <p:cNvSpPr txBox="1"/>
          <p:nvPr/>
        </p:nvSpPr>
        <p:spPr>
          <a:xfrm>
            <a:off x="16459202" y="19431001"/>
            <a:ext cx="2026670" cy="557282"/>
          </a:xfrm>
          <a:prstGeom prst="rect">
            <a:avLst/>
          </a:prstGeom>
          <a:noFill/>
        </p:spPr>
        <p:txBody>
          <a:bodyPr wrap="none" lIns="48971" tIns="24486" rIns="48971" bIns="24486" rtlCol="0">
            <a:spAutoFit/>
          </a:bodyPr>
          <a:lstStyle/>
          <a:p>
            <a:r>
              <a:rPr lang="en-US" sz="3200" b="1" dirty="0"/>
              <a:t>References</a:t>
            </a:r>
          </a:p>
        </p:txBody>
      </p:sp>
      <p:sp>
        <p:nvSpPr>
          <p:cNvPr id="10" name="Text Box 189"/>
          <p:cNvSpPr txBox="1">
            <a:spLocks noChangeArrowheads="1"/>
          </p:cNvSpPr>
          <p:nvPr/>
        </p:nvSpPr>
        <p:spPr bwMode="auto">
          <a:xfrm>
            <a:off x="1097280" y="3657600"/>
            <a:ext cx="9875520" cy="3337118"/>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It is well-known that repetition is fundamental to music; it both gives music structure and allows humans to perceive this structure. Pop songs often repeat verses and choruses, sometimes with minor variations, to create structure. Approaches to computationally analyzing this structure often involve detecting repeating patterns in a self-similarity matrix of spectral features. </a:t>
            </a:r>
          </a:p>
          <a:p>
            <a:pPr eaLnBrk="1" hangingPunct="1"/>
            <a:endParaRPr lang="en-US" sz="2000" dirty="0">
              <a:latin typeface="Calibri" pitchFamily="34" charset="0"/>
            </a:endParaRPr>
          </a:p>
          <a:p>
            <a:pPr eaLnBrk="1" hangingPunct="1"/>
            <a:r>
              <a:rPr lang="en-US" sz="2000" dirty="0">
                <a:latin typeface="Calibri" pitchFamily="34" charset="0"/>
              </a:rPr>
              <a:t>We implement the work of Jensen 2007, in which a self-similarity matrix of timbre features was used to automatically segment music</a:t>
            </a:r>
            <a:r>
              <a:rPr lang="en-US" sz="2000" baseline="30000" dirty="0">
                <a:latin typeface="Calibri" pitchFamily="34" charset="0"/>
              </a:rPr>
              <a:t>1</a:t>
            </a:r>
            <a:r>
              <a:rPr lang="en-US" sz="2000" dirty="0">
                <a:latin typeface="Calibri" pitchFamily="34" charset="0"/>
              </a:rPr>
              <a:t>.  A shortest path algorithm is implemented on a graph of potential segment boundaries with weights as the cost of computing segments.  We are able to </a:t>
            </a:r>
            <a:r>
              <a:rPr lang="en-US" sz="2000" b="1" dirty="0">
                <a:latin typeface="Calibri" pitchFamily="34" charset="0"/>
              </a:rPr>
              <a:t>INSERT SOMETHING ABOUT HOW WELL THIS WORKS TAKE UP LIKE THREE LINES.</a:t>
            </a:r>
            <a:endParaRPr lang="en-US" sz="2000" dirty="0">
              <a:latin typeface="Calibri" pitchFamily="34" charset="0"/>
            </a:endParaRPr>
          </a:p>
        </p:txBody>
      </p:sp>
      <p:sp>
        <p:nvSpPr>
          <p:cNvPr id="32" name="Rectangle 31"/>
          <p:cNvSpPr/>
          <p:nvPr/>
        </p:nvSpPr>
        <p:spPr>
          <a:xfrm>
            <a:off x="109728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8737601"/>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Results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a:p>
            <a:pPr eaLnBrk="1" hangingPunct="1"/>
            <a:endParaRPr lang="en-US" sz="2000" dirty="0">
              <a:latin typeface="Calibri" pitchFamily="34" charset="0"/>
            </a:endParaRPr>
          </a:p>
          <a:p>
            <a:pPr eaLnBrk="1" hangingPunct="1"/>
            <a:r>
              <a:rPr lang="en-US" sz="2000" dirty="0">
                <a:latin typeface="Calibri" pitchFamily="34" charset="0"/>
              </a:rPr>
              <a:t>Speaking of Results, yours will look better if you remember to run a spell-check on your poster! After you’ve added your content click on </a:t>
            </a:r>
            <a:r>
              <a:rPr lang="en-US" sz="2000" b="1" dirty="0">
                <a:latin typeface="Calibri" pitchFamily="34" charset="0"/>
              </a:rPr>
              <a:t>Review</a:t>
            </a:r>
            <a:r>
              <a:rPr lang="en-US" sz="2000" dirty="0">
                <a:latin typeface="Calibri" pitchFamily="34" charset="0"/>
              </a:rPr>
              <a:t>, </a:t>
            </a:r>
            <a:r>
              <a:rPr lang="en-US" sz="2000" b="1" dirty="0">
                <a:latin typeface="Calibri" pitchFamily="34" charset="0"/>
              </a:rPr>
              <a:t>Spelling</a:t>
            </a:r>
            <a:r>
              <a:rPr lang="en-US" sz="2000" dirty="0">
                <a:latin typeface="Calibri" pitchFamily="34" charset="0"/>
              </a:rPr>
              <a:t>, or press F7.</a:t>
            </a:r>
          </a:p>
        </p:txBody>
      </p:sp>
      <p:sp>
        <p:nvSpPr>
          <p:cNvPr id="33" name="Rectangle 32"/>
          <p:cNvSpPr/>
          <p:nvPr/>
        </p:nvSpPr>
        <p:spPr>
          <a:xfrm>
            <a:off x="109728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Music Representations</a:t>
            </a:r>
          </a:p>
        </p:txBody>
      </p:sp>
      <mc:AlternateContent xmlns:mc="http://schemas.openxmlformats.org/markup-compatibility/2006" xmlns:a14="http://schemas.microsoft.com/office/drawing/2010/main">
        <mc:Choice Requires="a14">
          <p:sp>
            <p:nvSpPr>
              <p:cNvPr id="13" name="Text Box 192"/>
              <p:cNvSpPr txBox="1">
                <a:spLocks noChangeArrowheads="1"/>
              </p:cNvSpPr>
              <p:nvPr/>
            </p:nvSpPr>
            <p:spPr bwMode="auto">
              <a:xfrm>
                <a:off x="11521440" y="3657600"/>
                <a:ext cx="9875520" cy="4151764"/>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We implement the methods of Jensen 2007. We create a directed graph whose nodes are beats, or potential segment boundaries. An edge e(</a:t>
                </a:r>
                <a:r>
                  <a:rPr lang="en-US" sz="2000" dirty="0" err="1">
                    <a:latin typeface="Calibri" pitchFamily="34" charset="0"/>
                  </a:rPr>
                  <a:t>i</a:t>
                </a:r>
                <a:r>
                  <a:rPr lang="en-US" sz="2000" dirty="0">
                    <a:latin typeface="Calibri" pitchFamily="34" charset="0"/>
                  </a:rPr>
                  <a:t>, j) represents a possible segmentation from beat </a:t>
                </a:r>
                <a:r>
                  <a:rPr lang="en-US" sz="2000" dirty="0" err="1">
                    <a:latin typeface="Calibri" pitchFamily="34" charset="0"/>
                  </a:rPr>
                  <a:t>i</a:t>
                </a:r>
                <a:r>
                  <a:rPr lang="en-US" sz="2000" dirty="0">
                    <a:latin typeface="Calibri" pitchFamily="34" charset="0"/>
                  </a:rPr>
                  <a:t> to beat j, and its cost is defined as</a:t>
                </a:r>
              </a:p>
              <a:p>
                <a:pPr eaLnBrk="1" hangingPunct="1"/>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rPr>
                            <m:t>𝑗</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+1</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𝑘</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𝑗</m:t>
                          </m:r>
                        </m:sup>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𝑖</m:t>
                              </m:r>
                            </m:sub>
                            <m:sup>
                              <m:r>
                                <a:rPr lang="en-US" sz="2000" b="0" i="1" smtClean="0">
                                  <a:latin typeface="Cambria Math" panose="02040503050406030204" pitchFamily="18" charset="0"/>
                                </a:rPr>
                                <m:t>𝑘</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𝑙𝑘</m:t>
                                  </m:r>
                                </m:sub>
                              </m:sSub>
                            </m:e>
                          </m:nary>
                        </m:e>
                      </m:nary>
                    </m:oMath>
                  </m:oMathPara>
                </a14:m>
                <a:endParaRPr lang="en-US" sz="2000" dirty="0">
                  <a:latin typeface="Calibri" pitchFamily="34" charset="0"/>
                </a:endParaRPr>
              </a:p>
              <a:p>
                <a:pPr eaLnBrk="1" hangingPunct="1"/>
                <a:r>
                  <a:rPr lang="en-US" sz="2000" dirty="0">
                    <a:latin typeface="Calibri" pitchFamily="34" charset="0"/>
                  </a:rPr>
                  <a:t>which computes an average self-similarity of each beat in the segment to all other beats in the segment. </a:t>
                </a:r>
              </a:p>
              <a:p>
                <a:pPr eaLnBrk="1" hangingPunct="1"/>
                <a:endParaRPr lang="en-US" sz="2000" dirty="0">
                  <a:latin typeface="Calibri" pitchFamily="34" charset="0"/>
                </a:endParaRPr>
              </a:p>
              <a:p>
                <a:pPr eaLnBrk="1" hangingPunct="1"/>
                <a:r>
                  <a:rPr lang="en-US" sz="2000" dirty="0">
                    <a:latin typeface="Calibri" pitchFamily="34" charset="0"/>
                  </a:rPr>
                  <a:t>After constructing the graph, we simply find the lowest-cost path from the first to the last beat. This can be done in O(N log N) time using standard pathfinding algorithms. The path with the least total cost is returned as a list of beats, and these beats become the boundaries of our segmentation.</a:t>
                </a:r>
              </a:p>
            </p:txBody>
          </p:sp>
        </mc:Choice>
        <mc:Fallback xmlns="">
          <p:sp>
            <p:nvSpPr>
              <p:cNvPr id="13" name="Text Box 192"/>
              <p:cNvSpPr txBox="1">
                <a:spLocks noRot="1" noChangeAspect="1" noMove="1" noResize="1" noEditPoints="1" noAdjustHandles="1" noChangeArrowheads="1" noChangeShapeType="1" noTextEdit="1"/>
              </p:cNvSpPr>
              <p:nvPr/>
            </p:nvSpPr>
            <p:spPr bwMode="auto">
              <a:xfrm>
                <a:off x="11521440" y="3657600"/>
                <a:ext cx="9875520" cy="4151764"/>
              </a:xfrm>
              <a:prstGeom prst="rect">
                <a:avLst/>
              </a:prstGeom>
              <a:blipFill>
                <a:blip r:embed="rId2"/>
                <a:stretch>
                  <a:fillRect l="-493" r="-247" b="-293"/>
                </a:stretch>
              </a:blipFill>
              <a:ln w="12700">
                <a:solidFill>
                  <a:schemeClr val="accent1">
                    <a:lumMod val="75000"/>
                  </a:schemeClr>
                </a:solidFill>
              </a:ln>
              <a:effectLst/>
            </p:spPr>
            <p:txBody>
              <a:bodyPr/>
              <a:lstStyle/>
              <a:p>
                <a:r>
                  <a:rPr lang="en-US">
                    <a:noFill/>
                  </a:rPr>
                  <a:t> </a:t>
                </a:r>
              </a:p>
            </p:txBody>
          </p:sp>
        </mc:Fallback>
      </mc:AlternateContent>
      <p:sp>
        <p:nvSpPr>
          <p:cNvPr id="34" name="Rectangle 33"/>
          <p:cNvSpPr/>
          <p:nvPr/>
        </p:nvSpPr>
        <p:spPr>
          <a:xfrm>
            <a:off x="11521440" y="320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Methods</a:t>
            </a:r>
          </a:p>
        </p:txBody>
      </p:sp>
      <p:sp>
        <p:nvSpPr>
          <p:cNvPr id="12" name="Text Box 191"/>
          <p:cNvSpPr txBox="1">
            <a:spLocks noChangeArrowheads="1"/>
          </p:cNvSpPr>
          <p:nvPr/>
        </p:nvSpPr>
        <p:spPr bwMode="auto">
          <a:xfrm>
            <a:off x="21945600" y="8737600"/>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Discussion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5" name="Rectangle 34"/>
          <p:cNvSpPr/>
          <p:nvPr/>
        </p:nvSpPr>
        <p:spPr>
          <a:xfrm>
            <a:off x="2194560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Discussion</a:t>
            </a:r>
          </a:p>
        </p:txBody>
      </p:sp>
      <p:sp>
        <p:nvSpPr>
          <p:cNvPr id="14" name="Text Box 193"/>
          <p:cNvSpPr txBox="1">
            <a:spLocks noChangeArrowheads="1"/>
          </p:cNvSpPr>
          <p:nvPr/>
        </p:nvSpPr>
        <p:spPr bwMode="auto">
          <a:xfrm>
            <a:off x="21945600" y="14173201"/>
            <a:ext cx="9875520" cy="419889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Calibri" pitchFamily="34" charset="0"/>
              </a:rPr>
              <a:t>Click here to insert your Conclusions text. Type it in or copy and paste from your Word document or other source.</a:t>
            </a:r>
          </a:p>
          <a:p>
            <a:pPr eaLnBrk="1" hangingPunct="1"/>
            <a:endParaRPr lang="en-US" sz="2000" dirty="0">
              <a:latin typeface="Calibri" pitchFamily="34" charset="0"/>
            </a:endParaRPr>
          </a:p>
          <a:p>
            <a:pPr eaLnBrk="1" hangingPunct="1"/>
            <a:r>
              <a:rPr lang="en-US" sz="2000" dirty="0">
                <a:latin typeface="Calibri" pitchFamily="34" charset="0"/>
              </a:rPr>
              <a:t>This text box will automatically re-size to your text. To turn off that feature, right click inside this box and go to </a:t>
            </a:r>
            <a:r>
              <a:rPr lang="en-US" sz="2000" b="1" dirty="0">
                <a:latin typeface="Calibri" pitchFamily="34" charset="0"/>
              </a:rPr>
              <a:t>Format Shape, Text Box, Autofit</a:t>
            </a:r>
            <a:r>
              <a:rPr lang="en-US" sz="2000" dirty="0">
                <a:latin typeface="Calibri" pitchFamily="34" charset="0"/>
              </a:rPr>
              <a:t>, and select the “Do Not Autofit” radio button.</a:t>
            </a:r>
          </a:p>
          <a:p>
            <a:pPr eaLnBrk="1" hangingPunct="1"/>
            <a:endParaRPr lang="en-US" sz="2000" dirty="0">
              <a:latin typeface="Calibri" pitchFamily="34" charset="0"/>
            </a:endParaRPr>
          </a:p>
          <a:p>
            <a:pPr eaLnBrk="1" hangingPunct="1"/>
            <a:r>
              <a:rPr lang="en-US" sz="2000" dirty="0">
                <a:latin typeface="Calibri" pitchFamily="34" charset="0"/>
              </a:rPr>
              <a:t>To change the font style of this text box: Click on the border once to highlight the entire text box, then select a different font or font size that suits you. This text is Calibri 20pt and is easily read up to 3 feet away on a 24x36 poster, and up to 6 feet away on a 48x72 poster.</a:t>
            </a:r>
          </a:p>
          <a:p>
            <a:pPr eaLnBrk="1" hangingPunct="1"/>
            <a:endParaRPr lang="en-US" sz="2000" dirty="0">
              <a:latin typeface="Calibri" pitchFamily="34" charset="0"/>
            </a:endParaRPr>
          </a:p>
          <a:p>
            <a:pPr eaLnBrk="1" hangingPunct="1"/>
            <a:r>
              <a:rPr lang="en-US" sz="2000" dirty="0">
                <a:latin typeface="Calibri" pitchFamily="34" charset="0"/>
              </a:rPr>
              <a:t>Zoom out to 100% (for 24x36) or 200% (for 48x72) to preview what this will look like on your printed poster.</a:t>
            </a:r>
          </a:p>
        </p:txBody>
      </p:sp>
      <p:sp>
        <p:nvSpPr>
          <p:cNvPr id="36" name="Rectangle 35"/>
          <p:cNvSpPr/>
          <p:nvPr/>
        </p:nvSpPr>
        <p:spPr>
          <a:xfrm>
            <a:off x="21945600" y="137160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Conclusions</a:t>
            </a:r>
          </a:p>
        </p:txBody>
      </p:sp>
      <p:graphicFrame>
        <p:nvGraphicFramePr>
          <p:cNvPr id="44" name="Content Placeholder 114" descr="Sample table with 4 columns, 7 rows." title="Sample Table"/>
          <p:cNvGraphicFramePr>
            <a:graphicFrameLocks/>
          </p:cNvGraphicFramePr>
          <p:nvPr>
            <p:extLst>
              <p:ext uri="{D42A27DB-BD31-4B8C-83A1-F6EECF244321}">
                <p14:modId xmlns:p14="http://schemas.microsoft.com/office/powerpoint/2010/main" val="1050678600"/>
              </p:ext>
            </p:extLst>
          </p:nvPr>
        </p:nvGraphicFramePr>
        <p:xfrm>
          <a:off x="11722914" y="15080517"/>
          <a:ext cx="9599228" cy="3626581"/>
        </p:xfrm>
        <a:graphic>
          <a:graphicData uri="http://schemas.openxmlformats.org/drawingml/2006/table">
            <a:tbl>
              <a:tblPr firstRow="1" bandRow="1">
                <a:tableStyleId>{F5AB1C69-6EDB-4FF4-983F-18BD219EF322}</a:tableStyleId>
              </a:tblPr>
              <a:tblGrid>
                <a:gridCol w="2399807">
                  <a:extLst>
                    <a:ext uri="{9D8B030D-6E8A-4147-A177-3AD203B41FA5}">
                      <a16:colId xmlns:a16="http://schemas.microsoft.com/office/drawing/2014/main" val="20000"/>
                    </a:ext>
                  </a:extLst>
                </a:gridCol>
                <a:gridCol w="2399807">
                  <a:extLst>
                    <a:ext uri="{9D8B030D-6E8A-4147-A177-3AD203B41FA5}">
                      <a16:colId xmlns:a16="http://schemas.microsoft.com/office/drawing/2014/main" val="20001"/>
                    </a:ext>
                  </a:extLst>
                </a:gridCol>
                <a:gridCol w="2399807">
                  <a:extLst>
                    <a:ext uri="{9D8B030D-6E8A-4147-A177-3AD203B41FA5}">
                      <a16:colId xmlns:a16="http://schemas.microsoft.com/office/drawing/2014/main" val="20002"/>
                    </a:ext>
                  </a:extLst>
                </a:gridCol>
                <a:gridCol w="2399807">
                  <a:extLst>
                    <a:ext uri="{9D8B030D-6E8A-4147-A177-3AD203B41FA5}">
                      <a16:colId xmlns:a16="http://schemas.microsoft.com/office/drawing/2014/main" val="20003"/>
                    </a:ext>
                  </a:extLst>
                </a:gridCol>
              </a:tblGrid>
              <a:tr h="518083">
                <a:tc>
                  <a:txBody>
                    <a:bodyPr/>
                    <a:lstStyle/>
                    <a:p>
                      <a:endParaRPr lang="en-US" sz="2400" dirty="0"/>
                    </a:p>
                  </a:txBody>
                  <a:tcPr marT="22861" marB="22861" anchor="ctr">
                    <a:solidFill>
                      <a:schemeClr val="accent1">
                        <a:lumMod val="75000"/>
                      </a:schemeClr>
                    </a:solidFill>
                  </a:tcPr>
                </a:tc>
                <a:tc>
                  <a:txBody>
                    <a:bodyPr/>
                    <a:lstStyle/>
                    <a:p>
                      <a:pPr algn="ctr"/>
                      <a:r>
                        <a:rPr lang="en-US" sz="2400" dirty="0"/>
                        <a:t>Heading</a:t>
                      </a:r>
                    </a:p>
                  </a:txBody>
                  <a:tcPr marT="22861" marB="22861" anchor="ctr">
                    <a:solidFill>
                      <a:schemeClr val="accent1">
                        <a:lumMod val="75000"/>
                      </a:schemeClr>
                    </a:solidFill>
                  </a:tcPr>
                </a:tc>
                <a:tc>
                  <a:txBody>
                    <a:bodyPr/>
                    <a:lstStyle/>
                    <a:p>
                      <a:pPr algn="ctr"/>
                      <a:r>
                        <a:rPr lang="en-US" sz="2400" dirty="0"/>
                        <a:t>Heading</a:t>
                      </a:r>
                    </a:p>
                  </a:txBody>
                  <a:tcPr marT="22861" marB="22861" anchor="ctr">
                    <a:solidFill>
                      <a:schemeClr val="accent1">
                        <a:lumMod val="75000"/>
                      </a:schemeClr>
                    </a:solidFill>
                  </a:tcPr>
                </a:tc>
                <a:tc>
                  <a:txBody>
                    <a:bodyPr/>
                    <a:lstStyle/>
                    <a:p>
                      <a:pPr algn="ctr"/>
                      <a:r>
                        <a:rPr lang="en-US" sz="2400" dirty="0"/>
                        <a:t>Heading</a:t>
                      </a:r>
                    </a:p>
                  </a:txBody>
                  <a:tcPr marT="22861" marB="22861" anchor="ctr">
                    <a:solidFill>
                      <a:schemeClr val="accent1">
                        <a:lumMod val="75000"/>
                      </a:schemeClr>
                    </a:solidFill>
                  </a:tcPr>
                </a:tc>
                <a:extLst>
                  <a:ext uri="{0D108BD9-81ED-4DB2-BD59-A6C34878D82A}">
                    <a16:rowId xmlns:a16="http://schemas.microsoft.com/office/drawing/2014/main" val="10000"/>
                  </a:ext>
                </a:extLst>
              </a:tr>
              <a:tr h="518083">
                <a:tc>
                  <a:txBody>
                    <a:bodyPr/>
                    <a:lstStyle/>
                    <a:p>
                      <a:r>
                        <a:rPr lang="en-US" sz="2400" dirty="0"/>
                        <a:t>Item</a:t>
                      </a:r>
                    </a:p>
                  </a:txBody>
                  <a:tcPr marT="22861" marB="22861" anchor="ctr"/>
                </a:tc>
                <a:tc>
                  <a:txBody>
                    <a:bodyPr/>
                    <a:lstStyle/>
                    <a:p>
                      <a:pPr algn="ctr"/>
                      <a:r>
                        <a:rPr lang="en-US" sz="2400" dirty="0"/>
                        <a:t>800</a:t>
                      </a:r>
                    </a:p>
                  </a:txBody>
                  <a:tcPr marT="22861" marB="22861" anchor="ctr"/>
                </a:tc>
                <a:tc>
                  <a:txBody>
                    <a:bodyPr/>
                    <a:lstStyle/>
                    <a:p>
                      <a:pPr algn="ctr"/>
                      <a:r>
                        <a:rPr lang="en-US" sz="2400" dirty="0"/>
                        <a:t>790</a:t>
                      </a:r>
                    </a:p>
                  </a:txBody>
                  <a:tcPr marT="22861" marB="22861" anchor="ctr"/>
                </a:tc>
                <a:tc>
                  <a:txBody>
                    <a:bodyPr/>
                    <a:lstStyle/>
                    <a:p>
                      <a:pPr algn="ctr"/>
                      <a:r>
                        <a:rPr lang="en-US" sz="2400" dirty="0"/>
                        <a:t>4001</a:t>
                      </a:r>
                    </a:p>
                  </a:txBody>
                  <a:tcPr marT="22861" marB="22861" anchor="ctr"/>
                </a:tc>
                <a:extLst>
                  <a:ext uri="{0D108BD9-81ED-4DB2-BD59-A6C34878D82A}">
                    <a16:rowId xmlns:a16="http://schemas.microsoft.com/office/drawing/2014/main" val="10001"/>
                  </a:ext>
                </a:extLst>
              </a:tr>
              <a:tr h="518083">
                <a:tc>
                  <a:txBody>
                    <a:bodyPr/>
                    <a:lstStyle/>
                    <a:p>
                      <a:r>
                        <a:rPr lang="en-US" sz="2400" dirty="0"/>
                        <a:t>Item</a:t>
                      </a:r>
                    </a:p>
                  </a:txBody>
                  <a:tcPr marT="22861" marB="22861" anchor="ctr"/>
                </a:tc>
                <a:tc>
                  <a:txBody>
                    <a:bodyPr/>
                    <a:lstStyle/>
                    <a:p>
                      <a:pPr algn="ctr"/>
                      <a:r>
                        <a:rPr lang="en-US" sz="2400" dirty="0"/>
                        <a:t>356</a:t>
                      </a:r>
                    </a:p>
                  </a:txBody>
                  <a:tcPr marT="22861" marB="22861" anchor="ctr"/>
                </a:tc>
                <a:tc>
                  <a:txBody>
                    <a:bodyPr/>
                    <a:lstStyle/>
                    <a:p>
                      <a:pPr algn="ctr"/>
                      <a:r>
                        <a:rPr lang="en-US" sz="2400" dirty="0"/>
                        <a:t>856</a:t>
                      </a:r>
                    </a:p>
                  </a:txBody>
                  <a:tcPr marT="22861" marB="22861" anchor="ctr"/>
                </a:tc>
                <a:tc>
                  <a:txBody>
                    <a:bodyPr/>
                    <a:lstStyle/>
                    <a:p>
                      <a:pPr algn="ctr"/>
                      <a:r>
                        <a:rPr lang="en-US" sz="2400" dirty="0"/>
                        <a:t>290</a:t>
                      </a:r>
                    </a:p>
                  </a:txBody>
                  <a:tcPr marT="22861" marB="22861" anchor="ctr"/>
                </a:tc>
                <a:extLst>
                  <a:ext uri="{0D108BD9-81ED-4DB2-BD59-A6C34878D82A}">
                    <a16:rowId xmlns:a16="http://schemas.microsoft.com/office/drawing/2014/main" val="10002"/>
                  </a:ext>
                </a:extLst>
              </a:tr>
              <a:tr h="518083">
                <a:tc>
                  <a:txBody>
                    <a:bodyPr/>
                    <a:lstStyle/>
                    <a:p>
                      <a:r>
                        <a:rPr lang="en-US" sz="2400" dirty="0"/>
                        <a:t>Item</a:t>
                      </a:r>
                    </a:p>
                  </a:txBody>
                  <a:tcPr marT="22861" marB="22861" anchor="ctr"/>
                </a:tc>
                <a:tc>
                  <a:txBody>
                    <a:bodyPr/>
                    <a:lstStyle/>
                    <a:p>
                      <a:pPr algn="ctr"/>
                      <a:r>
                        <a:rPr lang="en-US" sz="2400" dirty="0"/>
                        <a:t>228</a:t>
                      </a:r>
                    </a:p>
                  </a:txBody>
                  <a:tcPr marT="22861" marB="22861" anchor="ctr"/>
                </a:tc>
                <a:tc>
                  <a:txBody>
                    <a:bodyPr/>
                    <a:lstStyle/>
                    <a:p>
                      <a:pPr algn="ctr"/>
                      <a:r>
                        <a:rPr lang="en-US" sz="2400" dirty="0"/>
                        <a:t>134</a:t>
                      </a:r>
                    </a:p>
                  </a:txBody>
                  <a:tcPr marT="22861" marB="22861" anchor="ctr"/>
                </a:tc>
                <a:tc>
                  <a:txBody>
                    <a:bodyPr/>
                    <a:lstStyle/>
                    <a:p>
                      <a:pPr algn="ctr"/>
                      <a:r>
                        <a:rPr lang="en-US" sz="2400" dirty="0"/>
                        <a:t>238</a:t>
                      </a:r>
                    </a:p>
                  </a:txBody>
                  <a:tcPr marT="22861" marB="22861" anchor="ctr"/>
                </a:tc>
                <a:extLst>
                  <a:ext uri="{0D108BD9-81ED-4DB2-BD59-A6C34878D82A}">
                    <a16:rowId xmlns:a16="http://schemas.microsoft.com/office/drawing/2014/main" val="10003"/>
                  </a:ext>
                </a:extLst>
              </a:tr>
              <a:tr h="518083">
                <a:tc>
                  <a:txBody>
                    <a:bodyPr/>
                    <a:lstStyle/>
                    <a:p>
                      <a:r>
                        <a:rPr lang="en-US" sz="2400" dirty="0"/>
                        <a:t>Item</a:t>
                      </a:r>
                    </a:p>
                  </a:txBody>
                  <a:tcPr marT="22861" marB="22861" anchor="ctr"/>
                </a:tc>
                <a:tc>
                  <a:txBody>
                    <a:bodyPr/>
                    <a:lstStyle/>
                    <a:p>
                      <a:pPr algn="ctr"/>
                      <a:r>
                        <a:rPr lang="en-US" sz="2400" dirty="0"/>
                        <a:t>954</a:t>
                      </a:r>
                    </a:p>
                  </a:txBody>
                  <a:tcPr marT="22861" marB="22861" anchor="ctr"/>
                </a:tc>
                <a:tc>
                  <a:txBody>
                    <a:bodyPr/>
                    <a:lstStyle/>
                    <a:p>
                      <a:pPr algn="ctr"/>
                      <a:r>
                        <a:rPr lang="en-US" sz="2400" dirty="0"/>
                        <a:t>875</a:t>
                      </a:r>
                    </a:p>
                  </a:txBody>
                  <a:tcPr marT="22861" marB="22861" anchor="ctr"/>
                </a:tc>
                <a:tc>
                  <a:txBody>
                    <a:bodyPr/>
                    <a:lstStyle/>
                    <a:p>
                      <a:pPr algn="ctr"/>
                      <a:r>
                        <a:rPr lang="en-US" sz="2400" dirty="0"/>
                        <a:t>976</a:t>
                      </a:r>
                    </a:p>
                  </a:txBody>
                  <a:tcPr marT="22861" marB="22861" anchor="ctr"/>
                </a:tc>
                <a:extLst>
                  <a:ext uri="{0D108BD9-81ED-4DB2-BD59-A6C34878D82A}">
                    <a16:rowId xmlns:a16="http://schemas.microsoft.com/office/drawing/2014/main" val="10004"/>
                  </a:ext>
                </a:extLst>
              </a:tr>
              <a:tr h="518083">
                <a:tc>
                  <a:txBody>
                    <a:bodyPr/>
                    <a:lstStyle/>
                    <a:p>
                      <a:r>
                        <a:rPr lang="en-US" sz="2400" dirty="0"/>
                        <a:t>Item</a:t>
                      </a:r>
                    </a:p>
                  </a:txBody>
                  <a:tcPr marT="22861" marB="22861" anchor="ctr"/>
                </a:tc>
                <a:tc>
                  <a:txBody>
                    <a:bodyPr/>
                    <a:lstStyle/>
                    <a:p>
                      <a:pPr algn="ctr"/>
                      <a:r>
                        <a:rPr lang="en-US" sz="2400" dirty="0"/>
                        <a:t>324</a:t>
                      </a:r>
                    </a:p>
                  </a:txBody>
                  <a:tcPr marT="22861" marB="22861" anchor="ctr"/>
                </a:tc>
                <a:tc>
                  <a:txBody>
                    <a:bodyPr/>
                    <a:lstStyle/>
                    <a:p>
                      <a:pPr algn="ctr"/>
                      <a:r>
                        <a:rPr lang="en-US" sz="2400" dirty="0"/>
                        <a:t>325</a:t>
                      </a:r>
                    </a:p>
                  </a:txBody>
                  <a:tcPr marT="22861" marB="22861" anchor="ctr"/>
                </a:tc>
                <a:tc>
                  <a:txBody>
                    <a:bodyPr/>
                    <a:lstStyle/>
                    <a:p>
                      <a:pPr algn="ctr"/>
                      <a:r>
                        <a:rPr lang="en-US" sz="2400" dirty="0"/>
                        <a:t>301</a:t>
                      </a:r>
                    </a:p>
                  </a:txBody>
                  <a:tcPr marT="22861" marB="22861" anchor="ctr"/>
                </a:tc>
                <a:extLst>
                  <a:ext uri="{0D108BD9-81ED-4DB2-BD59-A6C34878D82A}">
                    <a16:rowId xmlns:a16="http://schemas.microsoft.com/office/drawing/2014/main" val="10005"/>
                  </a:ext>
                </a:extLst>
              </a:tr>
              <a:tr h="518083">
                <a:tc>
                  <a:txBody>
                    <a:bodyPr/>
                    <a:lstStyle/>
                    <a:p>
                      <a:r>
                        <a:rPr lang="en-US" sz="2400" dirty="0"/>
                        <a:t>Item</a:t>
                      </a:r>
                    </a:p>
                  </a:txBody>
                  <a:tcPr marT="22861" marB="22861" anchor="ctr"/>
                </a:tc>
                <a:tc>
                  <a:txBody>
                    <a:bodyPr/>
                    <a:lstStyle/>
                    <a:p>
                      <a:pPr algn="ctr"/>
                      <a:r>
                        <a:rPr lang="en-US" sz="2400" dirty="0"/>
                        <a:t>199</a:t>
                      </a:r>
                    </a:p>
                  </a:txBody>
                  <a:tcPr marT="22861" marB="22861" anchor="ctr"/>
                </a:tc>
                <a:tc>
                  <a:txBody>
                    <a:bodyPr/>
                    <a:lstStyle/>
                    <a:p>
                      <a:pPr algn="ctr"/>
                      <a:r>
                        <a:rPr lang="en-US" sz="2400" dirty="0"/>
                        <a:t>137</a:t>
                      </a:r>
                    </a:p>
                  </a:txBody>
                  <a:tcPr marT="22861" marB="22861" anchor="ctr"/>
                </a:tc>
                <a:tc>
                  <a:txBody>
                    <a:bodyPr/>
                    <a:lstStyle/>
                    <a:p>
                      <a:pPr algn="ctr"/>
                      <a:r>
                        <a:rPr lang="en-US" sz="2400" dirty="0"/>
                        <a:t>186</a:t>
                      </a:r>
                    </a:p>
                  </a:txBody>
                  <a:tcPr marT="22861" marB="22861" anchor="ctr"/>
                </a:tc>
                <a:extLst>
                  <a:ext uri="{0D108BD9-81ED-4DB2-BD59-A6C34878D82A}">
                    <a16:rowId xmlns:a16="http://schemas.microsoft.com/office/drawing/2014/main" val="10006"/>
                  </a:ext>
                </a:extLst>
              </a:tr>
            </a:tbl>
          </a:graphicData>
        </a:graphic>
      </p:graphicFrame>
      <p:sp>
        <p:nvSpPr>
          <p:cNvPr id="11" name="Text Box 190"/>
          <p:cNvSpPr txBox="1">
            <a:spLocks noChangeArrowheads="1"/>
          </p:cNvSpPr>
          <p:nvPr/>
        </p:nvSpPr>
        <p:spPr bwMode="auto">
          <a:xfrm>
            <a:off x="1097280" y="8737602"/>
            <a:ext cx="9875520" cy="5122222"/>
          </a:xfrm>
          <a:prstGeom prst="rect">
            <a:avLst/>
          </a:prstGeom>
          <a:solidFill>
            <a:schemeClr val="bg1"/>
          </a:solidFill>
          <a:ln w="12700">
            <a:solidFill>
              <a:schemeClr val="accent1">
                <a:lumMod val="75000"/>
              </a:schemeClr>
            </a:solidFill>
          </a:ln>
          <a:effectLst/>
        </p:spPr>
        <p:txBody>
          <a:bodyPr lIns="97942" tIns="97942" rIns="97942" bIns="97942">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000" dirty="0">
                <a:latin typeface="+mn-lt"/>
              </a:rPr>
              <a:t>Our analysis of music revolves around the self-similarity matrix, a graphical representation of sequences in a data series. To construct this, we transform a discrete audio time series into a sequence of feature vectors. Various methods are used to compute the feature vectors, including construction of spectrograms, </a:t>
            </a:r>
            <a:r>
              <a:rPr lang="en-US" sz="2000" dirty="0" err="1">
                <a:latin typeface="+mn-lt"/>
              </a:rPr>
              <a:t>rhythmograms</a:t>
            </a:r>
            <a:r>
              <a:rPr lang="en-US" sz="2000" dirty="0">
                <a:latin typeface="+mn-lt"/>
              </a:rPr>
              <a:t>, and </a:t>
            </a:r>
            <a:r>
              <a:rPr lang="en-US" sz="2000" dirty="0" err="1">
                <a:latin typeface="+mn-lt"/>
              </a:rPr>
              <a:t>timbregrams</a:t>
            </a:r>
            <a:r>
              <a:rPr lang="en-US" sz="2000" dirty="0">
                <a:latin typeface="+mn-lt"/>
              </a:rPr>
              <a:t>. We use the </a:t>
            </a:r>
            <a:r>
              <a:rPr lang="en-US" sz="2000" dirty="0" err="1">
                <a:latin typeface="+mn-lt"/>
              </a:rPr>
              <a:t>timbregram</a:t>
            </a:r>
            <a:r>
              <a:rPr lang="en-US" sz="2000" dirty="0">
                <a:latin typeface="+mn-lt"/>
              </a:rPr>
              <a:t> because of its superior performance</a:t>
            </a:r>
            <a:r>
              <a:rPr lang="en-US" sz="2000" baseline="30000" dirty="0">
                <a:latin typeface="+mn-lt"/>
              </a:rPr>
              <a:t>1</a:t>
            </a:r>
            <a:r>
              <a:rPr lang="en-US" sz="2000" dirty="0">
                <a:latin typeface="+mn-lt"/>
              </a:rPr>
              <a:t> in the literature.</a:t>
            </a:r>
          </a:p>
          <a:p>
            <a:pPr eaLnBrk="1" hangingPunct="1"/>
            <a:endParaRPr lang="en-US" sz="2000" dirty="0">
              <a:latin typeface="+mn-lt"/>
            </a:endParaRPr>
          </a:p>
          <a:p>
            <a:pPr eaLnBrk="1" hangingPunct="1"/>
            <a:r>
              <a:rPr lang="en-US" sz="2000" dirty="0">
                <a:latin typeface="+mn-lt"/>
              </a:rPr>
              <a:t>We compute a standard spectrogram as the concatenation of short-time Fourier transforms (STFTs). The frequency vectors for each frame are mapped into </a:t>
            </a:r>
            <a:r>
              <a:rPr lang="en-US" sz="2000" dirty="0" err="1">
                <a:latin typeface="+mn-lt"/>
              </a:rPr>
              <a:t>mel</a:t>
            </a:r>
            <a:r>
              <a:rPr lang="en-US" sz="2000" dirty="0">
                <a:latin typeface="+mn-lt"/>
              </a:rPr>
              <a:t>-space, yielding </a:t>
            </a:r>
            <a:r>
              <a:rPr lang="en-US" sz="2000" dirty="0" err="1">
                <a:latin typeface="+mn-lt"/>
              </a:rPr>
              <a:t>mel</a:t>
            </a:r>
            <a:r>
              <a:rPr lang="en-US" sz="2000" dirty="0">
                <a:latin typeface="+mn-lt"/>
              </a:rPr>
              <a:t>-frequency cepstral coefficients (MFCCs). The </a:t>
            </a:r>
            <a:r>
              <a:rPr lang="en-US" sz="2000" dirty="0" err="1">
                <a:latin typeface="+mn-lt"/>
              </a:rPr>
              <a:t>timbregram</a:t>
            </a:r>
            <a:r>
              <a:rPr lang="en-US" sz="2000" dirty="0">
                <a:latin typeface="+mn-lt"/>
              </a:rPr>
              <a:t> is then computed as the concatenation of the MFCC feature vectors.</a:t>
            </a:r>
          </a:p>
          <a:p>
            <a:pPr eaLnBrk="1" hangingPunct="1"/>
            <a:endParaRPr lang="en-US" sz="2000" dirty="0">
              <a:latin typeface="+mn-lt"/>
            </a:endParaRPr>
          </a:p>
          <a:p>
            <a:pPr eaLnBrk="1" hangingPunct="1"/>
            <a:r>
              <a:rPr lang="en-US" sz="2000" dirty="0">
                <a:latin typeface="+mn-lt"/>
              </a:rPr>
              <a:t>The pairwise distance between each feature vector in the </a:t>
            </a:r>
            <a:r>
              <a:rPr lang="en-US" sz="2000" dirty="0" err="1">
                <a:latin typeface="+mn-lt"/>
              </a:rPr>
              <a:t>timbregram</a:t>
            </a:r>
            <a:r>
              <a:rPr lang="en-US" sz="2000" dirty="0">
                <a:latin typeface="+mn-lt"/>
              </a:rPr>
              <a:t> is computed and stored in the self-similarity matrix. Distances are computed using the Euclidean norm, though others (including cosine, </a:t>
            </a:r>
            <a:r>
              <a:rPr lang="en-US" sz="2000" dirty="0" err="1">
                <a:latin typeface="+mn-lt"/>
              </a:rPr>
              <a:t>cityblock</a:t>
            </a:r>
            <a:r>
              <a:rPr lang="en-US" sz="2000" dirty="0">
                <a:latin typeface="+mn-lt"/>
              </a:rPr>
              <a:t>, and correlation) have been tested. Finally, we aggregate features that belong to the same beat by taking their median, which reduces dimensionality, increases computational efficiency, and gives each feature vector more meaning.</a:t>
            </a:r>
          </a:p>
        </p:txBody>
      </p:sp>
      <p:sp>
        <p:nvSpPr>
          <p:cNvPr id="45" name="Rectangle 44"/>
          <p:cNvSpPr/>
          <p:nvPr/>
        </p:nvSpPr>
        <p:spPr>
          <a:xfrm>
            <a:off x="11521440" y="8280400"/>
            <a:ext cx="9875520" cy="4572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48971" tIns="24486" rIns="48971" bIns="24486" rtlCol="0" anchor="ctr"/>
          <a:lstStyle/>
          <a:p>
            <a:pPr algn="ctr"/>
            <a:r>
              <a:rPr lang="en-US" sz="3200" b="1" dirty="0">
                <a:solidFill>
                  <a:schemeClr val="accent3">
                    <a:lumMod val="20000"/>
                    <a:lumOff val="80000"/>
                  </a:schemeClr>
                </a:solidFill>
              </a:rPr>
              <a:t>Results</a:t>
            </a:r>
          </a:p>
        </p:txBody>
      </p:sp>
      <p:sp>
        <p:nvSpPr>
          <p:cNvPr id="51" name="Text Box 180"/>
          <p:cNvSpPr txBox="1">
            <a:spLocks noChangeArrowheads="1"/>
          </p:cNvSpPr>
          <p:nvPr/>
        </p:nvSpPr>
        <p:spPr bwMode="auto">
          <a:xfrm>
            <a:off x="6857222" y="18329113"/>
            <a:ext cx="4028372"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2.</a:t>
            </a:r>
            <a:r>
              <a:rPr lang="en-US" sz="1600" dirty="0">
                <a:latin typeface="Calibri" pitchFamily="34" charset="0"/>
              </a:rPr>
              <a:t> Similarity matrix for “Call Me Maybe”.</a:t>
            </a:r>
          </a:p>
        </p:txBody>
      </p:sp>
      <p:sp>
        <p:nvSpPr>
          <p:cNvPr id="52" name="Text Box 181"/>
          <p:cNvSpPr txBox="1">
            <a:spLocks noChangeArrowheads="1"/>
          </p:cNvSpPr>
          <p:nvPr/>
        </p:nvSpPr>
        <p:spPr bwMode="auto">
          <a:xfrm>
            <a:off x="1065284" y="18329114"/>
            <a:ext cx="5320777"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600" b="1" dirty="0">
                <a:latin typeface="Calibri" pitchFamily="34" charset="0"/>
              </a:rPr>
              <a:t>Figure 1.</a:t>
            </a:r>
            <a:r>
              <a:rPr lang="en-US" sz="1600" dirty="0">
                <a:latin typeface="Calibri" pitchFamily="34" charset="0"/>
              </a:rPr>
              <a:t> </a:t>
            </a:r>
            <a:r>
              <a:rPr lang="en-US" sz="1600" dirty="0" err="1">
                <a:latin typeface="Calibri" pitchFamily="34" charset="0"/>
              </a:rPr>
              <a:t>Timbregram</a:t>
            </a:r>
            <a:r>
              <a:rPr lang="en-US" sz="1600" dirty="0">
                <a:latin typeface="Calibri" pitchFamily="34" charset="0"/>
              </a:rPr>
              <a:t> for “Call Me Maybe” by Carly Rae </a:t>
            </a:r>
            <a:r>
              <a:rPr lang="en-US" sz="1600" dirty="0" err="1">
                <a:latin typeface="Calibri" pitchFamily="34" charset="0"/>
              </a:rPr>
              <a:t>Jespen</a:t>
            </a:r>
            <a:endParaRPr lang="en-US" sz="1600" dirty="0">
              <a:latin typeface="Calibri" pitchFamily="34" charset="0"/>
            </a:endParaRPr>
          </a:p>
        </p:txBody>
      </p:sp>
      <p:sp>
        <p:nvSpPr>
          <p:cNvPr id="53" name="Text Box 180"/>
          <p:cNvSpPr txBox="1">
            <a:spLocks noChangeArrowheads="1"/>
          </p:cNvSpPr>
          <p:nvPr/>
        </p:nvSpPr>
        <p:spPr bwMode="auto">
          <a:xfrm>
            <a:off x="11983787" y="14711691"/>
            <a:ext cx="2495004"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Table 1.</a:t>
            </a:r>
            <a:r>
              <a:rPr lang="en-US" sz="1600" dirty="0">
                <a:latin typeface="Calibri" pitchFamily="34" charset="0"/>
              </a:rPr>
              <a:t> Label in 16pt Calibri.</a:t>
            </a:r>
          </a:p>
        </p:txBody>
      </p:sp>
      <p:graphicFrame>
        <p:nvGraphicFramePr>
          <p:cNvPr id="3" name="Chart 2"/>
          <p:cNvGraphicFramePr/>
          <p:nvPr>
            <p:extLst>
              <p:ext uri="{D42A27DB-BD31-4B8C-83A1-F6EECF244321}">
                <p14:modId xmlns:p14="http://schemas.microsoft.com/office/powerpoint/2010/main" val="292270342"/>
              </p:ext>
            </p:extLst>
          </p:nvPr>
        </p:nvGraphicFramePr>
        <p:xfrm>
          <a:off x="22074882" y="3316357"/>
          <a:ext cx="9563359" cy="4141705"/>
        </p:xfrm>
        <a:graphic>
          <a:graphicData uri="http://schemas.openxmlformats.org/drawingml/2006/chart">
            <c:chart xmlns:c="http://schemas.openxmlformats.org/drawingml/2006/chart" xmlns:r="http://schemas.openxmlformats.org/officeDocument/2006/relationships" r:id="rId3"/>
          </a:graphicData>
        </a:graphic>
      </p:graphicFrame>
      <p:sp>
        <p:nvSpPr>
          <p:cNvPr id="37" name="Text Box 180"/>
          <p:cNvSpPr txBox="1">
            <a:spLocks noChangeArrowheads="1"/>
          </p:cNvSpPr>
          <p:nvPr/>
        </p:nvSpPr>
        <p:spPr bwMode="auto">
          <a:xfrm>
            <a:off x="22568550" y="7620000"/>
            <a:ext cx="2510521" cy="29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8971" tIns="24486" rIns="48971" bIns="24486">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1600" b="1" dirty="0">
                <a:latin typeface="Calibri" pitchFamily="34" charset="0"/>
              </a:rPr>
              <a:t>Chart 1.</a:t>
            </a:r>
            <a:r>
              <a:rPr lang="en-US" sz="1600" dirty="0">
                <a:latin typeface="Calibri" pitchFamily="34" charset="0"/>
              </a:rPr>
              <a:t> Label in 16pt Calibri.</a:t>
            </a:r>
          </a:p>
        </p:txBody>
      </p:sp>
      <p:pic>
        <p:nvPicPr>
          <p:cNvPr id="1026" name="Picture 2" descr="https://northwestern.app.box.com/representation/file_version_128003010805/image_2048/1.png?shared_name=yrkziqgkhkworpu406xt089iuy3toqst"/>
          <p:cNvPicPr>
            <a:picLocks noChangeAspect="1" noChangeArrowheads="1"/>
          </p:cNvPicPr>
          <p:nvPr/>
        </p:nvPicPr>
        <p:blipFill rotWithShape="1">
          <a:blip r:embed="rId4">
            <a:extLst>
              <a:ext uri="{28A0092B-C50C-407E-A947-70E740481C1C}">
                <a14:useLocalDpi xmlns:a14="http://schemas.microsoft.com/office/drawing/2010/main" val="0"/>
              </a:ext>
            </a:extLst>
          </a:blip>
          <a:srcRect r="88363"/>
          <a:stretch/>
        </p:blipFill>
        <p:spPr bwMode="auto">
          <a:xfrm>
            <a:off x="1280161" y="326076"/>
            <a:ext cx="2011678" cy="216088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5">
            <a:extLst>
              <a:ext uri="{28A0092B-C50C-407E-A947-70E740481C1C}">
                <a14:useLocalDpi xmlns:a14="http://schemas.microsoft.com/office/drawing/2010/main" val="0"/>
              </a:ext>
            </a:extLst>
          </a:blip>
          <a:srcRect l="8493" t="4561" r="10394" b="4791"/>
          <a:stretch/>
        </p:blipFill>
        <p:spPr>
          <a:xfrm>
            <a:off x="6617961" y="14399621"/>
            <a:ext cx="4506895" cy="3746052"/>
          </a:xfrm>
          <a:prstGeom prst="rect">
            <a:avLst/>
          </a:prstGeom>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l="9520" t="7446" r="7570" b="6690"/>
          <a:stretch/>
        </p:blipFill>
        <p:spPr>
          <a:xfrm>
            <a:off x="911981" y="14048004"/>
            <a:ext cx="5573261" cy="4292682"/>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2825</TotalTime>
  <Words>1160</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24x36</dc:title>
  <dc:creator>Jay Larson</dc:creator>
  <dc:description>Quality poster printing
www.genigraphics.com
1-800-790-4001</dc:description>
  <cp:lastModifiedBy>Tushar Chandra</cp:lastModifiedBy>
  <cp:revision>108</cp:revision>
  <cp:lastPrinted>2013-02-12T02:21:55Z</cp:lastPrinted>
  <dcterms:created xsi:type="dcterms:W3CDTF">2013-02-10T21:14:48Z</dcterms:created>
  <dcterms:modified xsi:type="dcterms:W3CDTF">2017-03-17T07:57:44Z</dcterms:modified>
</cp:coreProperties>
</file>