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5" d="100"/>
          <a:sy n="55" d="100"/>
        </p:scale>
        <p:origin x="-5981" y="-451"/>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706-466A-BB58-8473F3647CA6}"/>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06-466A-BB58-8473F3647CA6}"/>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706-466A-BB58-8473F3647CA6}"/>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191"/>
          <p:cNvSpPr txBox="1">
            <a:spLocks noChangeArrowheads="1"/>
          </p:cNvSpPr>
          <p:nvPr/>
        </p:nvSpPr>
        <p:spPr bwMode="auto">
          <a:xfrm>
            <a:off x="22074882" y="3657600"/>
            <a:ext cx="9875520" cy="204445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see that </a:t>
            </a:r>
            <a:r>
              <a:rPr lang="en-US" sz="2000" dirty="0" err="1">
                <a:latin typeface="Calibri" pitchFamily="34" charset="0"/>
              </a:rPr>
              <a:t>Structify</a:t>
            </a:r>
            <a:r>
              <a:rPr lang="en-US" sz="2000" dirty="0">
                <a:latin typeface="Calibri" pitchFamily="34" charset="0"/>
              </a:rPr>
              <a:t> works reasonably well. Some notable results include accurately identifying the start of the chorus of “Call Me Maybe” each time it occurred, and </a:t>
            </a:r>
            <a:r>
              <a:rPr lang="en-US" sz="2000" b="1" dirty="0">
                <a:latin typeface="Calibri" pitchFamily="34" charset="0"/>
              </a:rPr>
              <a:t>ADD MORE THINGS THAT THIS DOES</a:t>
            </a:r>
          </a:p>
          <a:p>
            <a:pPr eaLnBrk="1" hangingPunct="1"/>
            <a:endParaRPr lang="en-US" sz="2000" b="1" dirty="0">
              <a:latin typeface="Calibri" pitchFamily="34" charset="0"/>
            </a:endParaRPr>
          </a:p>
          <a:p>
            <a:pPr eaLnBrk="1" hangingPunct="1"/>
            <a:r>
              <a:rPr lang="en-US" sz="2000" dirty="0">
                <a:latin typeface="Calibri" pitchFamily="34" charset="0"/>
              </a:rPr>
              <a:t>Figures 3 and 4 show the results of </a:t>
            </a:r>
            <a:r>
              <a:rPr lang="en-US" sz="2000" dirty="0" err="1">
                <a:latin typeface="Calibri" pitchFamily="34" charset="0"/>
              </a:rPr>
              <a:t>Structify</a:t>
            </a:r>
            <a:r>
              <a:rPr lang="en-US" sz="2000" dirty="0">
                <a:latin typeface="Calibri" pitchFamily="34" charset="0"/>
              </a:rPr>
              <a:t> on “Call Me Maybe” (Carly Rae Jepsen) and “Titanium” (David Guetta ft. </a:t>
            </a:r>
            <a:r>
              <a:rPr lang="en-US" sz="2000" dirty="0" err="1">
                <a:latin typeface="Calibri" pitchFamily="34" charset="0"/>
              </a:rPr>
              <a:t>Sia</a:t>
            </a:r>
            <a:r>
              <a:rPr lang="en-US" sz="2000" dirty="0">
                <a:latin typeface="Calibri" pitchFamily="34" charset="0"/>
              </a:rPr>
              <a:t>).</a:t>
            </a:r>
          </a:p>
        </p:txBody>
      </p:sp>
      <p:sp>
        <p:nvSpPr>
          <p:cNvPr id="31" name="Rectangle 30"/>
          <p:cNvSpPr/>
          <p:nvPr/>
        </p:nvSpPr>
        <p:spPr>
          <a:xfrm>
            <a:off x="22074882"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280556"/>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400" dirty="0"/>
              <a:t>Jensen, </a:t>
            </a:r>
            <a:r>
              <a:rPr lang="en-US" sz="2400" dirty="0" err="1"/>
              <a:t>Kristoffer</a:t>
            </a:r>
            <a:r>
              <a:rPr lang="en-US" sz="2400" dirty="0"/>
              <a:t>. "Multiple scale music segmentation using rhythm, timbre, and harmony." EURASIP Journal on Applied Signal Processing 2007.1 (2007): 159-159.</a:t>
            </a:r>
          </a:p>
          <a:p>
            <a:pPr marL="244855" indent="-244855">
              <a:buFont typeface="+mj-lt"/>
              <a:buAutoNum type="arabicPeriod"/>
            </a:pPr>
            <a:r>
              <a:rPr lang="en-US" sz="2400" dirty="0" err="1"/>
              <a:t>Couvreur</a:t>
            </a:r>
            <a:r>
              <a:rPr lang="en-US" sz="2400" dirty="0"/>
              <a:t>, Laurent, et al. "Audio thumbnailing." QPSR of the </a:t>
            </a:r>
            <a:r>
              <a:rPr lang="en-US" sz="2400" dirty="0" err="1"/>
              <a:t>numediart</a:t>
            </a:r>
            <a:r>
              <a:rPr lang="en-US" sz="2400" dirty="0"/>
              <a:t> research program 1 (2008): 67-85.</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In particular, pop songs often repeat the verse and chorus, but in different patterns. Approaches to automatically and computationally analyzing this structure often involve detecting patterns in a self-similarity matrix of spectral features.</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structure of potential segment boundaries, having weights be costs of segmentations.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obtained an F1 measure of 0.44, comparing the boundaries </a:t>
            </a:r>
            <a:r>
              <a:rPr lang="en-US" sz="2000" dirty="0" err="1">
                <a:latin typeface="Calibri" pitchFamily="34" charset="0"/>
              </a:rPr>
              <a:t>Structify</a:t>
            </a:r>
            <a:r>
              <a:rPr lang="en-US" sz="2000" dirty="0">
                <a:latin typeface="Calibri" pitchFamily="34" charset="0"/>
              </a:rPr>
              <a:t> identified to manually identified splits. Chroma and tempo features performed slightly worse, having F1 measures near 0.35. This is a promising result for automatic song structure analysis, as </a:t>
            </a:r>
            <a:r>
              <a:rPr lang="en-US" sz="2000" dirty="0" err="1">
                <a:latin typeface="Calibri" pitchFamily="34" charset="0"/>
              </a:rPr>
              <a:t>Structify</a:t>
            </a:r>
            <a:r>
              <a:rPr lang="en-US" sz="2000" dirty="0">
                <a:latin typeface="Calibri" pitchFamily="34" charset="0"/>
              </a:rPr>
              <a:t> was frequently able to identify the verse, chorus, or bridge of pop songs.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a:t>
            </a:r>
            <a:r>
              <a:rPr lang="en-US" sz="2000" dirty="0" err="1">
                <a:latin typeface="Calibri" pitchFamily="34" charset="0"/>
              </a:rPr>
              <a:t>Structify</a:t>
            </a:r>
            <a:r>
              <a:rPr lang="en-US" sz="2000" dirty="0">
                <a:latin typeface="Calibri" pitchFamily="34" charset="0"/>
              </a:rPr>
              <a:t> on a dataset of ten pop songs, chosen </a:t>
            </a:r>
            <a:r>
              <a:rPr lang="en-US" sz="2000" dirty="0" err="1">
                <a:latin typeface="Calibri" pitchFamily="34" charset="0"/>
              </a:rPr>
              <a:t>semirandomly</a:t>
            </a:r>
            <a:r>
              <a:rPr lang="en-US" sz="2000" dirty="0">
                <a:latin typeface="Calibri" pitchFamily="34" charset="0"/>
              </a:rPr>
              <a:t> from a list of all-time most popular songs. In each case, we compared the boundaries identified to manually identified boundaries, obtained by group members listening to each song and noting transitions between sections. We define a segment boundary as correct if it is within two beats of an actual boundary.</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timbre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4595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value added to each cost, discouraging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459541"/>
              </a:xfrm>
              <a:prstGeom prst="rect">
                <a:avLst/>
              </a:prstGeom>
              <a:blipFill>
                <a:blip r:embed="rId2"/>
                <a:stretch>
                  <a:fillRect l="-493" b="-136"/>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4" name="Text Box 193"/>
          <p:cNvSpPr txBox="1">
            <a:spLocks noChangeArrowheads="1"/>
          </p:cNvSpPr>
          <p:nvPr/>
        </p:nvSpPr>
        <p:spPr bwMode="auto">
          <a:xfrm>
            <a:off x="21945600" y="14173201"/>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err="1">
                <a:latin typeface="Calibri" pitchFamily="34" charset="0"/>
              </a:rPr>
              <a:t>Structify</a:t>
            </a:r>
            <a:r>
              <a:rPr lang="en-US" sz="2000" dirty="0">
                <a:latin typeface="Calibri" pitchFamily="34" charset="0"/>
              </a:rPr>
              <a:t> showed extremely promising results, as it was frequently able to identify </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634745182"/>
              </p:ext>
            </p:extLst>
          </p:nvPr>
        </p:nvGraphicFramePr>
        <p:xfrm>
          <a:off x="11521438" y="12420600"/>
          <a:ext cx="9875524" cy="6216996"/>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Chroma</a:t>
                      </a:r>
                    </a:p>
                  </a:txBody>
                  <a:tcPr marT="22861" marB="22861" anchor="ctr">
                    <a:solidFill>
                      <a:schemeClr val="accent1">
                        <a:lumMod val="75000"/>
                      </a:schemeClr>
                    </a:solidFill>
                  </a:tcPr>
                </a:tc>
                <a:tc>
                  <a:txBody>
                    <a:bodyPr/>
                    <a:lstStyle/>
                    <a:p>
                      <a:pPr algn="ctr"/>
                      <a:r>
                        <a:rPr lang="en-US" sz="2400" dirty="0"/>
                        <a:t>Tempo</a:t>
                      </a:r>
                    </a:p>
                  </a:txBody>
                  <a:tcPr marT="22861" marB="22861" anchor="ctr">
                    <a:solidFill>
                      <a:schemeClr val="accent1">
                        <a:lumMod val="75000"/>
                      </a:schemeClr>
                    </a:solidFill>
                  </a:tcPr>
                </a:tc>
                <a:tc>
                  <a:txBody>
                    <a:bodyPr/>
                    <a:lstStyle/>
                    <a:p>
                      <a:pPr algn="ctr"/>
                      <a:r>
                        <a:rPr lang="en-US" sz="24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pPr algn="ctr"/>
                      <a:r>
                        <a:rPr lang="en-US" sz="1800" dirty="0"/>
                        <a:t>Bohemian</a:t>
                      </a:r>
                      <a:r>
                        <a:rPr lang="en-US" sz="1800" baseline="0" dirty="0"/>
                        <a:t> Rhapsody</a:t>
                      </a:r>
                      <a:endParaRPr lang="en-US" sz="1800" dirty="0"/>
                    </a:p>
                  </a:txBody>
                  <a:tcPr marT="22861" marB="22861" anchor="ctr"/>
                </a:tc>
                <a:tc>
                  <a:txBody>
                    <a:bodyPr/>
                    <a:lstStyle/>
                    <a:p>
                      <a:pPr algn="ctr"/>
                      <a:r>
                        <a:rPr lang="en-US" sz="1800" dirty="0"/>
                        <a:t>0.12</a:t>
                      </a:r>
                    </a:p>
                  </a:txBody>
                  <a:tcPr marT="22861" marB="22861" anchor="ctr"/>
                </a:tc>
                <a:tc>
                  <a:txBody>
                    <a:bodyPr/>
                    <a:lstStyle/>
                    <a:p>
                      <a:pPr algn="ctr"/>
                      <a:r>
                        <a:rPr lang="en-US" sz="1800" dirty="0"/>
                        <a:t>0.22</a:t>
                      </a:r>
                    </a:p>
                  </a:txBody>
                  <a:tcPr marT="22861" marB="22861" anchor="ctr"/>
                </a:tc>
                <a:tc>
                  <a:txBody>
                    <a:bodyPr/>
                    <a:lstStyle/>
                    <a:p>
                      <a:pPr algn="ctr"/>
                      <a:r>
                        <a:rPr lang="en-US" sz="1800" dirty="0"/>
                        <a:t>0.19</a:t>
                      </a:r>
                    </a:p>
                  </a:txBody>
                  <a:tcPr marT="22861" marB="22861" anchor="ctr"/>
                </a:tc>
                <a:extLst>
                  <a:ext uri="{0D108BD9-81ED-4DB2-BD59-A6C34878D82A}">
                    <a16:rowId xmlns:a16="http://schemas.microsoft.com/office/drawing/2014/main" val="10001"/>
                  </a:ext>
                </a:extLst>
              </a:tr>
              <a:tr h="518083">
                <a:tc>
                  <a:txBody>
                    <a:bodyPr/>
                    <a:lstStyle/>
                    <a:p>
                      <a:pPr algn="ctr"/>
                      <a:r>
                        <a:rPr lang="en-US" sz="1800" dirty="0"/>
                        <a:t>Call Me Maybe</a:t>
                      </a:r>
                    </a:p>
                  </a:txBody>
                  <a:tcPr marT="22861" marB="22861" anchor="ctr"/>
                </a:tc>
                <a:tc>
                  <a:txBody>
                    <a:bodyPr/>
                    <a:lstStyle/>
                    <a:p>
                      <a:pPr algn="ctr"/>
                      <a:r>
                        <a:rPr lang="en-US" sz="1800" dirty="0"/>
                        <a:t>0.53</a:t>
                      </a:r>
                    </a:p>
                  </a:txBody>
                  <a:tcPr marT="22861" marB="22861" anchor="ctr"/>
                </a:tc>
                <a:tc>
                  <a:txBody>
                    <a:bodyPr/>
                    <a:lstStyle/>
                    <a:p>
                      <a:pPr algn="ctr"/>
                      <a:r>
                        <a:rPr lang="en-US" sz="1800" dirty="0"/>
                        <a:t>0.47</a:t>
                      </a:r>
                    </a:p>
                  </a:txBody>
                  <a:tcPr marT="22861" marB="22861" anchor="ctr"/>
                </a:tc>
                <a:tc>
                  <a:txBody>
                    <a:bodyPr/>
                    <a:lstStyle/>
                    <a:p>
                      <a:pPr algn="ctr"/>
                      <a:r>
                        <a:rPr lang="en-US" sz="1800" dirty="0"/>
                        <a:t>0.66</a:t>
                      </a:r>
                    </a:p>
                  </a:txBody>
                  <a:tcPr marT="22861" marB="22861" anchor="ctr"/>
                </a:tc>
                <a:extLst>
                  <a:ext uri="{0D108BD9-81ED-4DB2-BD59-A6C34878D82A}">
                    <a16:rowId xmlns:a16="http://schemas.microsoft.com/office/drawing/2014/main" val="10002"/>
                  </a:ext>
                </a:extLst>
              </a:tr>
              <a:tr h="518083">
                <a:tc>
                  <a:txBody>
                    <a:bodyPr/>
                    <a:lstStyle/>
                    <a:p>
                      <a:pPr algn="ctr"/>
                      <a:r>
                        <a:rPr lang="en-US" sz="1800" dirty="0"/>
                        <a:t>Come On Eileen</a:t>
                      </a:r>
                    </a:p>
                  </a:txBody>
                  <a:tcPr marT="22861" marB="22861" anchor="ctr"/>
                </a:tc>
                <a:tc>
                  <a:txBody>
                    <a:bodyPr/>
                    <a:lstStyle/>
                    <a:p>
                      <a:pPr algn="ctr"/>
                      <a:r>
                        <a:rPr lang="en-US" sz="1800" dirty="0"/>
                        <a:t>0.28</a:t>
                      </a:r>
                    </a:p>
                  </a:txBody>
                  <a:tcPr marT="22861" marB="22861" anchor="ctr"/>
                </a:tc>
                <a:tc>
                  <a:txBody>
                    <a:bodyPr/>
                    <a:lstStyle/>
                    <a:p>
                      <a:pPr algn="ctr"/>
                      <a:r>
                        <a:rPr lang="en-US" sz="1800" dirty="0"/>
                        <a:t>0.31</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3"/>
                  </a:ext>
                </a:extLst>
              </a:tr>
              <a:tr h="518083">
                <a:tc>
                  <a:txBody>
                    <a:bodyPr/>
                    <a:lstStyle/>
                    <a:p>
                      <a:pPr algn="ctr"/>
                      <a:r>
                        <a:rPr lang="en-US" sz="1800" dirty="0"/>
                        <a:t>Firework</a:t>
                      </a:r>
                    </a:p>
                  </a:txBody>
                  <a:tcPr marT="22861" marB="22861" anchor="ctr"/>
                </a:tc>
                <a:tc>
                  <a:txBody>
                    <a:bodyPr/>
                    <a:lstStyle/>
                    <a:p>
                      <a:pPr algn="ctr"/>
                      <a:r>
                        <a:rPr lang="en-US" sz="1800" dirty="0"/>
                        <a:t>0.35</a:t>
                      </a:r>
                    </a:p>
                  </a:txBody>
                  <a:tcPr marT="22861" marB="22861" anchor="ctr"/>
                </a:tc>
                <a:tc>
                  <a:txBody>
                    <a:bodyPr/>
                    <a:lstStyle/>
                    <a:p>
                      <a:pPr algn="ctr"/>
                      <a:r>
                        <a:rPr lang="en-US" sz="1800" dirty="0"/>
                        <a:t>0.53</a:t>
                      </a:r>
                    </a:p>
                  </a:txBody>
                  <a:tcPr marT="22861" marB="22861" anchor="ctr"/>
                </a:tc>
                <a:tc>
                  <a:txBody>
                    <a:bodyPr/>
                    <a:lstStyle/>
                    <a:p>
                      <a:pPr algn="ctr"/>
                      <a:r>
                        <a:rPr lang="en-US" sz="1800" dirty="0"/>
                        <a:t>0.53</a:t>
                      </a:r>
                    </a:p>
                  </a:txBody>
                  <a:tcPr marT="22861" marB="22861" anchor="ctr"/>
                </a:tc>
                <a:extLst>
                  <a:ext uri="{0D108BD9-81ED-4DB2-BD59-A6C34878D82A}">
                    <a16:rowId xmlns:a16="http://schemas.microsoft.com/office/drawing/2014/main" val="10004"/>
                  </a:ext>
                </a:extLst>
              </a:tr>
              <a:tr h="518083">
                <a:tc>
                  <a:txBody>
                    <a:bodyPr/>
                    <a:lstStyle/>
                    <a:p>
                      <a:pPr algn="ctr"/>
                      <a:r>
                        <a:rPr lang="en-US" sz="1800" dirty="0"/>
                        <a:t>Happy</a:t>
                      </a:r>
                      <a:r>
                        <a:rPr lang="en-US" sz="1800" baseline="0" dirty="0"/>
                        <a:t> Together</a:t>
                      </a:r>
                      <a:endParaRPr lang="en-US" sz="1800" dirty="0"/>
                    </a:p>
                  </a:txBody>
                  <a:tcPr marT="22861" marB="22861" anchor="ctr"/>
                </a:tc>
                <a:tc>
                  <a:txBody>
                    <a:bodyPr/>
                    <a:lstStyle/>
                    <a:p>
                      <a:pPr algn="ctr"/>
                      <a:r>
                        <a:rPr lang="en-US" sz="1800" dirty="0"/>
                        <a:t>0.38</a:t>
                      </a:r>
                    </a:p>
                  </a:txBody>
                  <a:tcPr marT="22861" marB="22861" anchor="ctr"/>
                </a:tc>
                <a:tc>
                  <a:txBody>
                    <a:bodyPr/>
                    <a:lstStyle/>
                    <a:p>
                      <a:pPr algn="ctr"/>
                      <a:r>
                        <a:rPr lang="en-US" sz="1800" dirty="0"/>
                        <a:t>0.38</a:t>
                      </a:r>
                    </a:p>
                  </a:txBody>
                  <a:tcPr marT="22861" marB="22861" anchor="ctr"/>
                </a:tc>
                <a:tc>
                  <a:txBody>
                    <a:bodyPr/>
                    <a:lstStyle/>
                    <a:p>
                      <a:pPr algn="ctr"/>
                      <a:r>
                        <a:rPr lang="en-US" sz="1800" dirty="0"/>
                        <a:t>0.25</a:t>
                      </a:r>
                    </a:p>
                  </a:txBody>
                  <a:tcPr marT="22861" marB="22861" anchor="ctr"/>
                </a:tc>
                <a:extLst>
                  <a:ext uri="{0D108BD9-81ED-4DB2-BD59-A6C34878D82A}">
                    <a16:rowId xmlns:a16="http://schemas.microsoft.com/office/drawing/2014/main" val="10005"/>
                  </a:ext>
                </a:extLst>
              </a:tr>
              <a:tr h="518083">
                <a:tc>
                  <a:txBody>
                    <a:bodyPr/>
                    <a:lstStyle/>
                    <a:p>
                      <a:pPr algn="ctr"/>
                      <a:r>
                        <a:rPr lang="en-US" sz="1800" dirty="0"/>
                        <a:t>Hotel California</a:t>
                      </a:r>
                    </a:p>
                  </a:txBody>
                  <a:tcPr marT="22861" marB="22861" anchor="ctr"/>
                </a:tc>
                <a:tc>
                  <a:txBody>
                    <a:bodyPr/>
                    <a:lstStyle/>
                    <a:p>
                      <a:pPr algn="ctr"/>
                      <a:r>
                        <a:rPr lang="en-US" sz="1800" dirty="0"/>
                        <a:t>0.44</a:t>
                      </a:r>
                    </a:p>
                  </a:txBody>
                  <a:tcPr marT="22861" marB="22861" anchor="ctr"/>
                </a:tc>
                <a:tc>
                  <a:txBody>
                    <a:bodyPr/>
                    <a:lstStyle/>
                    <a:p>
                      <a:pPr algn="ctr"/>
                      <a:r>
                        <a:rPr lang="en-US" sz="1800" dirty="0"/>
                        <a:t>0.14</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6"/>
                  </a:ext>
                </a:extLst>
              </a:tr>
              <a:tr h="518083">
                <a:tc>
                  <a:txBody>
                    <a:bodyPr/>
                    <a:lstStyle/>
                    <a:p>
                      <a:pPr algn="ctr"/>
                      <a:r>
                        <a:rPr lang="en-US" sz="1800" dirty="0"/>
                        <a:t>Raspberry</a:t>
                      </a:r>
                      <a:r>
                        <a:rPr lang="en-US" sz="1800" baseline="0" dirty="0"/>
                        <a:t> Beret</a:t>
                      </a:r>
                      <a:endParaRPr lang="en-US" sz="1800" dirty="0"/>
                    </a:p>
                  </a:txBody>
                  <a:tcPr marT="22861" marB="22861" anchor="ctr"/>
                </a:tc>
                <a:tc>
                  <a:txBody>
                    <a:bodyPr/>
                    <a:lstStyle/>
                    <a:p>
                      <a:pPr algn="ctr"/>
                      <a:r>
                        <a:rPr lang="en-US" sz="1800" dirty="0"/>
                        <a:t>0.36</a:t>
                      </a:r>
                    </a:p>
                  </a:txBody>
                  <a:tcPr marT="22861" marB="22861" anchor="ctr"/>
                </a:tc>
                <a:tc>
                  <a:txBody>
                    <a:bodyPr/>
                    <a:lstStyle/>
                    <a:p>
                      <a:pPr algn="ctr"/>
                      <a:r>
                        <a:rPr lang="en-US" sz="1800" dirty="0"/>
                        <a:t>0.53</a:t>
                      </a:r>
                    </a:p>
                  </a:txBody>
                  <a:tcPr marT="22861" marB="22861" anchor="ctr"/>
                </a:tc>
                <a:tc>
                  <a:txBody>
                    <a:bodyPr/>
                    <a:lstStyle/>
                    <a:p>
                      <a:pPr algn="ctr"/>
                      <a:r>
                        <a:rPr lang="en-US" sz="1800" dirty="0"/>
                        <a:t>0.50</a:t>
                      </a:r>
                    </a:p>
                  </a:txBody>
                  <a:tcPr marT="22861" marB="22861" anchor="ctr"/>
                </a:tc>
                <a:extLst>
                  <a:ext uri="{0D108BD9-81ED-4DB2-BD59-A6C34878D82A}">
                    <a16:rowId xmlns:a16="http://schemas.microsoft.com/office/drawing/2014/main" val="1208779022"/>
                  </a:ext>
                </a:extLst>
              </a:tr>
              <a:tr h="518083">
                <a:tc>
                  <a:txBody>
                    <a:bodyPr/>
                    <a:lstStyle/>
                    <a:p>
                      <a:pPr algn="ctr"/>
                      <a:r>
                        <a:rPr lang="en-US" sz="1800" dirty="0"/>
                        <a:t>Rolling in the Deep</a:t>
                      </a:r>
                    </a:p>
                  </a:txBody>
                  <a:tcPr marT="22861" marB="22861" anchor="ctr"/>
                </a:tc>
                <a:tc>
                  <a:txBody>
                    <a:bodyPr/>
                    <a:lstStyle/>
                    <a:p>
                      <a:pPr algn="ctr"/>
                      <a:r>
                        <a:rPr lang="en-US" sz="1800" dirty="0"/>
                        <a:t>0.47</a:t>
                      </a:r>
                    </a:p>
                  </a:txBody>
                  <a:tcPr marT="22861" marB="22861" anchor="ctr"/>
                </a:tc>
                <a:tc>
                  <a:txBody>
                    <a:bodyPr/>
                    <a:lstStyle/>
                    <a:p>
                      <a:pPr algn="ctr"/>
                      <a:r>
                        <a:rPr lang="en-US" sz="1800" dirty="0"/>
                        <a:t>0.31</a:t>
                      </a:r>
                    </a:p>
                  </a:txBody>
                  <a:tcPr marT="22861" marB="22861" anchor="ctr"/>
                </a:tc>
                <a:tc>
                  <a:txBody>
                    <a:bodyPr/>
                    <a:lstStyle/>
                    <a:p>
                      <a:pPr algn="ctr"/>
                      <a:r>
                        <a:rPr lang="en-US" sz="1800" dirty="0"/>
                        <a:t>0.43</a:t>
                      </a:r>
                    </a:p>
                  </a:txBody>
                  <a:tcPr marT="22861" marB="22861" anchor="ctr"/>
                </a:tc>
                <a:extLst>
                  <a:ext uri="{0D108BD9-81ED-4DB2-BD59-A6C34878D82A}">
                    <a16:rowId xmlns:a16="http://schemas.microsoft.com/office/drawing/2014/main" val="3512014767"/>
                  </a:ext>
                </a:extLst>
              </a:tr>
              <a:tr h="518083">
                <a:tc>
                  <a:txBody>
                    <a:bodyPr/>
                    <a:lstStyle/>
                    <a:p>
                      <a:pPr algn="ctr"/>
                      <a:r>
                        <a:rPr lang="en-US" sz="1800" dirty="0"/>
                        <a:t>Titanium</a:t>
                      </a:r>
                    </a:p>
                  </a:txBody>
                  <a:tcPr marT="22861" marB="22861" anchor="ctr"/>
                </a:tc>
                <a:tc>
                  <a:txBody>
                    <a:bodyPr/>
                    <a:lstStyle/>
                    <a:p>
                      <a:pPr algn="ctr"/>
                      <a:r>
                        <a:rPr lang="en-US" sz="1800" dirty="0"/>
                        <a:t>0.25</a:t>
                      </a:r>
                    </a:p>
                  </a:txBody>
                  <a:tcPr marT="22861" marB="22861" anchor="ctr"/>
                </a:tc>
                <a:tc>
                  <a:txBody>
                    <a:bodyPr/>
                    <a:lstStyle/>
                    <a:p>
                      <a:pPr algn="ctr"/>
                      <a:r>
                        <a:rPr lang="en-US" sz="1800" dirty="0"/>
                        <a:t>0.33</a:t>
                      </a:r>
                    </a:p>
                  </a:txBody>
                  <a:tcPr marT="22861" marB="22861" anchor="ctr"/>
                </a:tc>
                <a:tc>
                  <a:txBody>
                    <a:bodyPr/>
                    <a:lstStyle/>
                    <a:p>
                      <a:pPr algn="ctr"/>
                      <a:r>
                        <a:rPr lang="en-US" sz="1800" dirty="0"/>
                        <a:t>0.78</a:t>
                      </a:r>
                    </a:p>
                  </a:txBody>
                  <a:tcPr marT="22861" marB="22861" anchor="ctr"/>
                </a:tc>
                <a:extLst>
                  <a:ext uri="{0D108BD9-81ED-4DB2-BD59-A6C34878D82A}">
                    <a16:rowId xmlns:a16="http://schemas.microsoft.com/office/drawing/2014/main" val="2222168316"/>
                  </a:ext>
                </a:extLst>
              </a:tr>
              <a:tr h="518083">
                <a:tc>
                  <a:txBody>
                    <a:bodyPr/>
                    <a:lstStyle/>
                    <a:p>
                      <a:pPr algn="ctr"/>
                      <a:r>
                        <a:rPr lang="en-US" sz="1800" dirty="0"/>
                        <a:t>When Doves Cry</a:t>
                      </a:r>
                    </a:p>
                  </a:txBody>
                  <a:tcPr marT="22861" marB="22861" anchor="ctr"/>
                </a:tc>
                <a:tc>
                  <a:txBody>
                    <a:bodyPr/>
                    <a:lstStyle/>
                    <a:p>
                      <a:pPr algn="ctr"/>
                      <a:r>
                        <a:rPr lang="en-US" sz="1800" dirty="0"/>
                        <a:t>0.36</a:t>
                      </a:r>
                    </a:p>
                  </a:txBody>
                  <a:tcPr marT="22861" marB="22861" anchor="ctr"/>
                </a:tc>
                <a:tc>
                  <a:txBody>
                    <a:bodyPr/>
                    <a:lstStyle/>
                    <a:p>
                      <a:pPr algn="ctr"/>
                      <a:r>
                        <a:rPr lang="en-US" sz="1800" dirty="0"/>
                        <a:t>0.20</a:t>
                      </a:r>
                    </a:p>
                  </a:txBody>
                  <a:tcPr marT="22861" marB="22861" anchor="ctr"/>
                </a:tc>
                <a:tc>
                  <a:txBody>
                    <a:bodyPr/>
                    <a:lstStyle/>
                    <a:p>
                      <a:pPr algn="ctr"/>
                      <a:r>
                        <a:rPr lang="en-US" sz="1800" dirty="0"/>
                        <a:t>0.27</a:t>
                      </a:r>
                    </a:p>
                  </a:txBody>
                  <a:tcPr marT="22861" marB="22861" anchor="ctr"/>
                </a:tc>
                <a:extLst>
                  <a:ext uri="{0D108BD9-81ED-4DB2-BD59-A6C34878D82A}">
                    <a16:rowId xmlns:a16="http://schemas.microsoft.com/office/drawing/2014/main" val="3627103803"/>
                  </a:ext>
                </a:extLst>
              </a:tr>
              <a:tr h="518083">
                <a:tc>
                  <a:txBody>
                    <a:bodyPr/>
                    <a:lstStyle/>
                    <a:p>
                      <a:pPr algn="ctr"/>
                      <a:r>
                        <a:rPr lang="en-US" sz="1800" b="1" dirty="0"/>
                        <a:t>Average</a:t>
                      </a:r>
                    </a:p>
                  </a:txBody>
                  <a:tcPr marT="22861" marB="22861" anchor="ctr"/>
                </a:tc>
                <a:tc>
                  <a:txBody>
                    <a:bodyPr/>
                    <a:lstStyle/>
                    <a:p>
                      <a:pPr algn="ctr"/>
                      <a:r>
                        <a:rPr lang="en-US" sz="1800" b="1" dirty="0"/>
                        <a:t>0.35</a:t>
                      </a:r>
                    </a:p>
                  </a:txBody>
                  <a:tcPr marT="22861" marB="22861" anchor="ctr"/>
                </a:tc>
                <a:tc>
                  <a:txBody>
                    <a:bodyPr/>
                    <a:lstStyle/>
                    <a:p>
                      <a:pPr algn="ctr"/>
                      <a:r>
                        <a:rPr lang="en-US" sz="1800" b="1" dirty="0"/>
                        <a:t>0.34</a:t>
                      </a:r>
                    </a:p>
                  </a:txBody>
                  <a:tcPr marT="22861" marB="22861" anchor="ctr"/>
                </a:tc>
                <a:tc>
                  <a:txBody>
                    <a:bodyPr/>
                    <a:lstStyle/>
                    <a:p>
                      <a:pPr algn="ctr"/>
                      <a:r>
                        <a:rPr lang="en-US" sz="18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a:t>
            </a:r>
            <a:r>
              <a:rPr lang="en-US" sz="2000" dirty="0" err="1">
                <a:latin typeface="+mn-lt"/>
              </a:rPr>
              <a:t>cityblock</a:t>
            </a:r>
            <a:r>
              <a:rPr lang="en-US" sz="2000" dirty="0">
                <a:latin typeface="+mn-lt"/>
              </a:rPr>
              <a:t> norm, though others (including cosine, Euclidean,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3579631" y="18624784"/>
            <a:ext cx="57591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performance of </a:t>
            </a:r>
            <a:r>
              <a:rPr lang="en-US" sz="1600" dirty="0" err="1">
                <a:latin typeface="Calibri" pitchFamily="34" charset="0"/>
              </a:rPr>
              <a:t>Structify</a:t>
            </a:r>
            <a:r>
              <a:rPr lang="en-US" sz="1600" dirty="0">
                <a:latin typeface="Calibri" pitchFamily="34" charset="0"/>
              </a:rPr>
              <a:t> on testing dataset</a:t>
            </a:r>
          </a:p>
        </p:txBody>
      </p:sp>
      <p:graphicFrame>
        <p:nvGraphicFramePr>
          <p:cNvPr id="3" name="Chart 2"/>
          <p:cNvGraphicFramePr/>
          <p:nvPr>
            <p:extLst>
              <p:ext uri="{D42A27DB-BD31-4B8C-83A1-F6EECF244321}">
                <p14:modId xmlns:p14="http://schemas.microsoft.com/office/powerpoint/2010/main" val="2055249375"/>
              </p:ext>
            </p:extLst>
          </p:nvPr>
        </p:nvGraphicFramePr>
        <p:xfrm>
          <a:off x="22387043" y="8717350"/>
          <a:ext cx="9563359" cy="414170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25628099" y="12868345"/>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4">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TotalTime>
  <Words>987</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129</cp:revision>
  <cp:lastPrinted>2013-02-12T02:21:55Z</cp:lastPrinted>
  <dcterms:created xsi:type="dcterms:W3CDTF">2013-02-10T21:14:48Z</dcterms:created>
  <dcterms:modified xsi:type="dcterms:W3CDTF">2017-03-17T10:02:15Z</dcterms:modified>
</cp:coreProperties>
</file>