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32918400" cy="21945600"/>
  <p:notesSz cx="7004050" cy="9290050"/>
  <p:defaultText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3D9A3CC-169F-4028-B497-C242169D08C1}">
          <p14:sldIdLst>
            <p14:sldId id="256"/>
          </p14:sldIdLst>
        </p14:section>
      </p14:sectionLst>
    </p:ex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8" autoAdjust="0"/>
    <p:restoredTop sz="94676" autoAdjust="0"/>
  </p:normalViewPr>
  <p:slideViewPr>
    <p:cSldViewPr>
      <p:cViewPr>
        <p:scale>
          <a:sx n="55" d="100"/>
          <a:sy n="55" d="100"/>
        </p:scale>
        <p:origin x="-1906" y="-3638"/>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6706-466A-BB58-8473F3647CA6}"/>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6706-466A-BB58-8473F3647CA6}"/>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3.4</c:v>
                </c:pt>
              </c:numCache>
            </c:numRef>
          </c:val>
          <c:extLst>
            <c:ext xmlns:c16="http://schemas.microsoft.com/office/drawing/2014/chart" uri="{C3380CC4-5D6E-409C-BE32-E72D297353CC}">
              <c16:uniqueId val="{00000002-6706-466A-BB58-8473F3647CA6}"/>
            </c:ext>
          </c:extLst>
        </c:ser>
        <c:dLbls>
          <c:showLegendKey val="0"/>
          <c:showVal val="0"/>
          <c:showCatName val="0"/>
          <c:showSerName val="0"/>
          <c:showPercent val="0"/>
          <c:showBubbleSize val="0"/>
        </c:dLbls>
        <c:gapWidth val="150"/>
        <c:axId val="89868544"/>
        <c:axId val="89870336"/>
      </c:barChart>
      <c:catAx>
        <c:axId val="89868544"/>
        <c:scaling>
          <c:orientation val="minMax"/>
        </c:scaling>
        <c:delete val="0"/>
        <c:axPos val="b"/>
        <c:numFmt formatCode="General" sourceLinked="0"/>
        <c:majorTickMark val="out"/>
        <c:minorTickMark val="none"/>
        <c:tickLblPos val="nextTo"/>
        <c:crossAx val="89870336"/>
        <c:crosses val="autoZero"/>
        <c:auto val="1"/>
        <c:lblAlgn val="ctr"/>
        <c:lblOffset val="100"/>
        <c:noMultiLvlLbl val="0"/>
      </c:catAx>
      <c:valAx>
        <c:axId val="89870336"/>
        <c:scaling>
          <c:orientation val="minMax"/>
        </c:scaling>
        <c:delete val="0"/>
        <c:axPos val="l"/>
        <c:majorGridlines/>
        <c:numFmt formatCode="General" sourceLinked="1"/>
        <c:majorTickMark val="out"/>
        <c:minorTickMark val="none"/>
        <c:tickLblPos val="nextTo"/>
        <c:crossAx val="89868544"/>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3/17/2017</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Placeholders</a:t>
            </a:r>
            <a:r>
              <a:rPr sz="4700" dirty="0">
                <a:solidFill>
                  <a:srgbClr val="7F7F7F"/>
                </a:solidFill>
                <a:latin typeface="Calibri" pitchFamily="34" charset="0"/>
                <a:cs typeface="Calibri" panose="020F0502020204030204" pitchFamily="34" charset="0"/>
              </a:rPr>
              <a:t>:</a:t>
            </a: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a:solidFill>
                  <a:srgbClr val="7F7F7F"/>
                </a:solidFill>
                <a:latin typeface="Calibri" pitchFamily="34" charset="0"/>
                <a:cs typeface="Calibri" panose="020F0502020204030204" pitchFamily="34" charset="0"/>
              </a:rPr>
              <a:t>various elements included</a:t>
            </a:r>
            <a:r>
              <a:rPr sz="3300" dirty="0">
                <a:solidFill>
                  <a:srgbClr val="7F7F7F"/>
                </a:solidFill>
                <a:latin typeface="Calibri" pitchFamily="34" charset="0"/>
                <a:cs typeface="Calibri" panose="020F0502020204030204" pitchFamily="34" charset="0"/>
              </a:rPr>
              <a:t> in this </a:t>
            </a:r>
            <a:r>
              <a:rPr lang="en-US" sz="3300" dirty="0">
                <a:solidFill>
                  <a:srgbClr val="7F7F7F"/>
                </a:solidFill>
                <a:latin typeface="Calibri" pitchFamily="34" charset="0"/>
                <a:cs typeface="Calibri" panose="020F0502020204030204" pitchFamily="34" charset="0"/>
              </a:rPr>
              <a:t>poster are ones</a:t>
            </a:r>
            <a:r>
              <a:rPr lang="en-US" sz="3300" baseline="0" dirty="0">
                <a:solidFill>
                  <a:srgbClr val="7F7F7F"/>
                </a:solidFill>
                <a:latin typeface="Calibri" pitchFamily="34" charset="0"/>
                <a:cs typeface="Calibri" panose="020F0502020204030204" pitchFamily="34" charset="0"/>
              </a:rPr>
              <a:t> we often see in medical, research, and scientific posters.</a:t>
            </a:r>
            <a:r>
              <a:rPr sz="3300" dirty="0">
                <a:solidFill>
                  <a:srgbClr val="7F7F7F"/>
                </a:solidFill>
                <a:latin typeface="Calibri" pitchFamily="34" charset="0"/>
                <a:cs typeface="Calibri" panose="020F0502020204030204" pitchFamily="34" charset="0"/>
              </a:rPr>
              <a:t> </a:t>
            </a:r>
            <a:r>
              <a:rPr lang="en-US" sz="3300" dirty="0">
                <a:solidFill>
                  <a:srgbClr val="7F7F7F"/>
                </a:solidFill>
                <a:latin typeface="Calibri" pitchFamily="34" charset="0"/>
                <a:cs typeface="Calibri" panose="020F0502020204030204" pitchFamily="34" charset="0"/>
              </a:rPr>
              <a:t>Feel</a:t>
            </a:r>
            <a:r>
              <a:rPr lang="en-US" sz="33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Image</a:t>
            </a:r>
            <a:r>
              <a:rPr lang="en-US" sz="4700" baseline="0" dirty="0">
                <a:solidFill>
                  <a:srgbClr val="7F7F7F"/>
                </a:solidFill>
                <a:latin typeface="Calibri" pitchFamily="34" charset="0"/>
                <a:cs typeface="Calibri" panose="020F0502020204030204" pitchFamily="34" charset="0"/>
              </a:rPr>
              <a:t> Quality</a:t>
            </a:r>
            <a:r>
              <a:rPr lang="en-US" sz="4700" dirty="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a:solidFill>
                  <a:srgbClr val="7F7F7F"/>
                </a:solidFill>
                <a:latin typeface="Calibri" pitchFamily="34" charset="0"/>
                <a:cs typeface="Calibri" panose="020F0502020204030204" pitchFamily="34" charset="0"/>
              </a:rPr>
              <a:t>Insert, Picture</a:t>
            </a:r>
            <a:r>
              <a:rPr lang="en-US" sz="33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a:solidFill>
                  <a:srgbClr val="7F7F7F"/>
                </a:solidFill>
                <a:latin typeface="Calibri" pitchFamily="34" charset="0"/>
                <a:cs typeface="Calibri" panose="020F0502020204030204" pitchFamily="34" charset="0"/>
              </a:rPr>
              <a:t>150-200 pixels per inch in their final printed size</a:t>
            </a:r>
            <a:r>
              <a:rPr lang="en-US" sz="3300" dirty="0">
                <a:solidFill>
                  <a:srgbClr val="7F7F7F"/>
                </a:solidFill>
                <a:latin typeface="Calibri" pitchFamily="34" charset="0"/>
                <a:cs typeface="Calibri" panose="020F0502020204030204" pitchFamily="34" charset="0"/>
              </a:rPr>
              <a:t>. For instance, a 1600 x 1200 pixel</a:t>
            </a:r>
            <a:r>
              <a:rPr lang="en-US" sz="3300" baseline="0" dirty="0">
                <a:solidFill>
                  <a:srgbClr val="7F7F7F"/>
                </a:solidFill>
                <a:latin typeface="Calibri" pitchFamily="34" charset="0"/>
                <a:cs typeface="Calibri" panose="020F0502020204030204" pitchFamily="34" charset="0"/>
              </a:rPr>
              <a:t> photo will usually look fine up to </a:t>
            </a:r>
            <a:r>
              <a:rPr lang="en-US" sz="3300" dirty="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br>
              <a:rPr lang="en-US" sz="2400" dirty="0">
                <a:solidFill>
                  <a:srgbClr val="7F7F7F"/>
                </a:solidFill>
                <a:latin typeface="Calibri" pitchFamily="34" charset="0"/>
                <a:cs typeface="Calibri" panose="020F0502020204030204" pitchFamily="34" charset="0"/>
              </a:rPr>
            </a:br>
            <a:r>
              <a:rPr lang="en-US" sz="24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Change</a:t>
              </a:r>
              <a:r>
                <a:rPr lang="en-US" sz="4700" baseline="0" dirty="0">
                  <a:solidFill>
                    <a:schemeClr val="bg1">
                      <a:lumMod val="50000"/>
                    </a:schemeClr>
                  </a:solidFill>
                  <a:latin typeface="Calibri" pitchFamily="34" charset="0"/>
                  <a:cs typeface="Calibri" panose="020F0502020204030204" pitchFamily="34" charset="0"/>
                </a:rPr>
                <a:t> Color Theme</a:t>
              </a:r>
              <a:r>
                <a:rPr lang="en-US" sz="4700" dirty="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a:solidFill>
                    <a:schemeClr val="bg1">
                      <a:lumMod val="50000"/>
                    </a:schemeClr>
                  </a:solidFill>
                  <a:latin typeface="Calibri" pitchFamily="34" charset="0"/>
                  <a:cs typeface="Calibri" panose="020F0502020204030204" pitchFamily="34" charset="0"/>
                </a:rPr>
                <a:t>Design</a:t>
              </a:r>
              <a:r>
                <a:rPr lang="en-US" sz="3300" baseline="0" dirty="0">
                  <a:solidFill>
                    <a:schemeClr val="bg1">
                      <a:lumMod val="50000"/>
                    </a:schemeClr>
                  </a:solidFill>
                  <a:latin typeface="Calibri" pitchFamily="34" charset="0"/>
                  <a:cs typeface="Calibri" panose="020F0502020204030204" pitchFamily="34" charset="0"/>
                </a:rPr>
                <a:t> tab, then select the </a:t>
              </a:r>
              <a:r>
                <a:rPr lang="en-US" sz="3300" b="1" baseline="0" dirty="0">
                  <a:solidFill>
                    <a:schemeClr val="bg1">
                      <a:lumMod val="50000"/>
                    </a:schemeClr>
                  </a:solidFill>
                  <a:latin typeface="Calibri" pitchFamily="34" charset="0"/>
                  <a:cs typeface="Calibri" panose="020F0502020204030204" pitchFamily="34" charset="0"/>
                </a:rPr>
                <a:t>Colors</a:t>
              </a:r>
              <a:r>
                <a:rPr lang="en-US" sz="33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Once your poster file is ready, visit</a:t>
              </a:r>
              <a:r>
                <a:rPr lang="en-US" sz="3300" baseline="0" dirty="0">
                  <a:solidFill>
                    <a:schemeClr val="bg1">
                      <a:lumMod val="50000"/>
                    </a:schemeClr>
                  </a:solidFill>
                  <a:latin typeface="Calibri" pitchFamily="34" charset="0"/>
                  <a:cs typeface="Calibri" panose="020F0502020204030204" pitchFamily="34" charset="0"/>
                </a:rPr>
                <a:t> </a:t>
              </a:r>
              <a:r>
                <a:rPr lang="en-US" sz="3300" b="1" baseline="0" dirty="0">
                  <a:solidFill>
                    <a:schemeClr val="bg1">
                      <a:lumMod val="50000"/>
                    </a:schemeClr>
                  </a:solidFill>
                  <a:latin typeface="Calibri" pitchFamily="34" charset="0"/>
                  <a:cs typeface="Calibri" panose="020F0502020204030204" pitchFamily="34" charset="0"/>
                </a:rPr>
                <a:t>www.genigraphics.com</a:t>
              </a:r>
              <a:r>
                <a:rPr lang="en-US" sz="33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a:solidFill>
                    <a:schemeClr val="bg1">
                      <a:lumMod val="50000"/>
                    </a:schemeClr>
                  </a:solidFill>
                  <a:latin typeface="Calibri" pitchFamily="34" charset="0"/>
                  <a:cs typeface="Calibri" panose="020F0502020204030204" pitchFamily="34" charset="0"/>
                </a:rPr>
                <a:t>US and Canada:  1-800-790-4001</a:t>
              </a:r>
              <a:br>
                <a:rPr lang="en-US" sz="3300" baseline="0" dirty="0">
                  <a:solidFill>
                    <a:schemeClr val="bg1">
                      <a:lumMod val="50000"/>
                    </a:schemeClr>
                  </a:solidFill>
                  <a:latin typeface="Calibri" pitchFamily="34" charset="0"/>
                  <a:cs typeface="Calibri" panose="020F0502020204030204" pitchFamily="34" charset="0"/>
                </a:rPr>
              </a:br>
              <a:r>
                <a:rPr lang="en-US" sz="33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400" dirty="0">
                  <a:solidFill>
                    <a:schemeClr val="bg1">
                      <a:lumMod val="50000"/>
                    </a:schemeClr>
                  </a:solidFill>
                  <a:latin typeface="Calibri" pitchFamily="34" charset="0"/>
                  <a:cs typeface="Calibri" panose="020F0502020204030204" pitchFamily="34" charset="0"/>
                </a:rPr>
              </a:br>
              <a:r>
                <a:rPr lang="en-US" sz="2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3/17/2017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1"/>
            <a:ext cx="29626560" cy="3657600"/>
          </a:xfrm>
          <a:prstGeom prst="rect">
            <a:avLst/>
          </a:prstGeom>
        </p:spPr>
        <p:txBody>
          <a:bodyPr vert="horz" lIns="235061" tIns="117531" rIns="235061" bIns="117531" rtlCol="0" anchor="ctr">
            <a:normAutofit/>
          </a:bodyPr>
          <a:lstStyle/>
          <a:p>
            <a:r>
              <a:rPr lang="en-US" dirty="0"/>
              <a:t>Click to edit Master title style</a:t>
            </a:r>
          </a:p>
        </p:txBody>
      </p:sp>
      <p:sp>
        <p:nvSpPr>
          <p:cNvPr id="3" name="Text Placeholder 2"/>
          <p:cNvSpPr>
            <a:spLocks noGrp="1"/>
          </p:cNvSpPr>
          <p:nvPr>
            <p:ph type="body" idx="1"/>
          </p:nvPr>
        </p:nvSpPr>
        <p:spPr>
          <a:xfrm>
            <a:off x="1645920" y="5120643"/>
            <a:ext cx="29626560" cy="14483082"/>
          </a:xfrm>
          <a:prstGeom prst="rect">
            <a:avLst/>
          </a:prstGeom>
        </p:spPr>
        <p:txBody>
          <a:bodyPr vert="horz" lIns="235061" tIns="117531" rIns="235061" bIns="1175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45920" y="20340322"/>
            <a:ext cx="7680960" cy="1168400"/>
          </a:xfrm>
          <a:prstGeom prst="rect">
            <a:avLst/>
          </a:prstGeom>
        </p:spPr>
        <p:txBody>
          <a:bodyPr vert="horz" lIns="235061" tIns="117531" rIns="235061" bIns="117531" rtlCol="0" anchor="ctr"/>
          <a:lstStyle>
            <a:lvl1pPr algn="l">
              <a:defRPr sz="3200">
                <a:solidFill>
                  <a:schemeClr val="tx1">
                    <a:tint val="75000"/>
                  </a:schemeClr>
                </a:solidFill>
              </a:defRPr>
            </a:lvl1pPr>
          </a:lstStyle>
          <a:p>
            <a:fld id="{985D6BDF-9D0E-4E2B-85B8-D8F4790360C9}" type="datetimeFigureOut">
              <a:rPr lang="en-US" smtClean="0"/>
              <a:t>3/17/2017</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235061" tIns="117531" rIns="235061" bIns="117531" rtlCol="0" anchor="ctr"/>
          <a:lstStyle>
            <a:lvl1pPr algn="ctr">
              <a:defRPr sz="3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235061" tIns="117531" rIns="235061" bIns="117531" rtlCol="0" anchor="ctr"/>
          <a:lstStyle>
            <a:lvl1pPr algn="r">
              <a:defRPr sz="32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2350606" rtl="0" eaLnBrk="1" latinLnBrk="0" hangingPunct="1">
        <a:spcBef>
          <a:spcPct val="0"/>
        </a:spcBef>
        <a:buNone/>
        <a:defRPr sz="4200" kern="1200">
          <a:solidFill>
            <a:schemeClr val="tx1"/>
          </a:solidFill>
          <a:latin typeface="+mj-lt"/>
          <a:ea typeface="+mj-ea"/>
          <a:cs typeface="+mj-cs"/>
        </a:defRPr>
      </a:lvl1pPr>
    </p:titleStyle>
    <p:bodyStyle>
      <a:lvl1pPr marL="24485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1pPr>
      <a:lvl2pPr marL="48970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3456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3pPr>
      <a:lvl4pPr marL="97941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22427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6464169"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39472"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4776"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0078"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9pPr>
    </p:bodyStyle>
    <p:other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114800" y="272628"/>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err="1">
                <a:solidFill>
                  <a:schemeClr val="accent3">
                    <a:lumMod val="20000"/>
                    <a:lumOff val="80000"/>
                  </a:schemeClr>
                </a:solidFill>
                <a:latin typeface="+mn-lt"/>
              </a:rPr>
              <a:t>Structify</a:t>
            </a:r>
            <a:r>
              <a:rPr lang="en-US" sz="4800" b="1" dirty="0">
                <a:solidFill>
                  <a:schemeClr val="accent3">
                    <a:lumMod val="20000"/>
                    <a:lumOff val="80000"/>
                  </a:schemeClr>
                </a:solidFill>
                <a:latin typeface="+mn-lt"/>
              </a:rPr>
              <a:t>: Automatic Segmentation of Pop Songs</a:t>
            </a:r>
          </a:p>
        </p:txBody>
      </p:sp>
      <p:sp>
        <p:nvSpPr>
          <p:cNvPr id="5" name="Text Box 123"/>
          <p:cNvSpPr txBox="1">
            <a:spLocks noChangeArrowheads="1"/>
          </p:cNvSpPr>
          <p:nvPr/>
        </p:nvSpPr>
        <p:spPr bwMode="auto">
          <a:xfrm>
            <a:off x="4114800" y="1447800"/>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a:solidFill>
                  <a:schemeClr val="accent3">
                    <a:lumMod val="20000"/>
                    <a:lumOff val="80000"/>
                  </a:schemeClr>
                </a:solidFill>
                <a:latin typeface="+mn-lt"/>
              </a:rPr>
              <a:t>Tushar Chandra</a:t>
            </a:r>
            <a:r>
              <a:rPr lang="en-US" sz="3200" baseline="30000" dirty="0">
                <a:solidFill>
                  <a:schemeClr val="accent3">
                    <a:lumMod val="20000"/>
                    <a:lumOff val="80000"/>
                  </a:schemeClr>
                </a:solidFill>
                <a:latin typeface="+mn-lt"/>
              </a:rPr>
              <a:t>1</a:t>
            </a:r>
            <a:r>
              <a:rPr lang="en-US" sz="2800" dirty="0">
                <a:solidFill>
                  <a:schemeClr val="accent3">
                    <a:lumMod val="20000"/>
                    <a:lumOff val="80000"/>
                  </a:schemeClr>
                </a:solidFill>
                <a:latin typeface="+mn-lt"/>
              </a:rPr>
              <a:t>, </a:t>
            </a:r>
            <a:r>
              <a:rPr lang="en-US" sz="2800" dirty="0" err="1">
                <a:solidFill>
                  <a:schemeClr val="accent3">
                    <a:lumMod val="20000"/>
                    <a:lumOff val="80000"/>
                  </a:schemeClr>
                </a:solidFill>
                <a:latin typeface="+mn-lt"/>
              </a:rPr>
              <a:t>Joon</a:t>
            </a:r>
            <a:r>
              <a:rPr lang="en-US" sz="2800" dirty="0">
                <a:solidFill>
                  <a:schemeClr val="accent3">
                    <a:lumMod val="20000"/>
                    <a:lumOff val="80000"/>
                  </a:schemeClr>
                </a:solidFill>
                <a:latin typeface="+mn-lt"/>
              </a:rPr>
              <a:t> Park</a:t>
            </a:r>
            <a:r>
              <a:rPr lang="en-US" sz="2800" baseline="30000" dirty="0">
                <a:solidFill>
                  <a:schemeClr val="accent3">
                    <a:lumMod val="20000"/>
                    <a:lumOff val="80000"/>
                  </a:schemeClr>
                </a:solidFill>
                <a:latin typeface="+mn-lt"/>
              </a:rPr>
              <a:t>23</a:t>
            </a:r>
            <a:r>
              <a:rPr lang="en-US" sz="2800" dirty="0">
                <a:solidFill>
                  <a:schemeClr val="accent3">
                    <a:lumMod val="20000"/>
                    <a:lumOff val="80000"/>
                  </a:schemeClr>
                </a:solidFill>
                <a:latin typeface="+mn-lt"/>
              </a:rPr>
              <a:t>, </a:t>
            </a:r>
            <a:r>
              <a:rPr lang="en-US" sz="2800" dirty="0" err="1">
                <a:solidFill>
                  <a:schemeClr val="accent3">
                    <a:lumMod val="20000"/>
                    <a:lumOff val="80000"/>
                  </a:schemeClr>
                </a:solidFill>
                <a:latin typeface="+mn-lt"/>
              </a:rPr>
              <a:t>Adrick</a:t>
            </a:r>
            <a:r>
              <a:rPr lang="en-US" sz="2800" dirty="0">
                <a:solidFill>
                  <a:schemeClr val="accent3">
                    <a:lumMod val="20000"/>
                    <a:lumOff val="80000"/>
                  </a:schemeClr>
                </a:solidFill>
                <a:latin typeface="+mn-lt"/>
              </a:rPr>
              <a:t> Tench</a:t>
            </a:r>
            <a:r>
              <a:rPr lang="en-US" sz="2800" baseline="30000" dirty="0">
                <a:solidFill>
                  <a:schemeClr val="accent3">
                    <a:lumMod val="20000"/>
                    <a:lumOff val="80000"/>
                  </a:schemeClr>
                </a:solidFill>
                <a:latin typeface="+mn-lt"/>
              </a:rPr>
              <a:t>3</a:t>
            </a:r>
          </a:p>
          <a:p>
            <a:pPr algn="ctr" eaLnBrk="1" hangingPunct="1"/>
            <a:r>
              <a:rPr lang="en-US" sz="2800" dirty="0">
                <a:solidFill>
                  <a:schemeClr val="accent3">
                    <a:lumMod val="20000"/>
                    <a:lumOff val="80000"/>
                  </a:schemeClr>
                </a:solidFill>
                <a:latin typeface="+mn-lt"/>
              </a:rPr>
              <a:t>Northwestern University</a:t>
            </a:r>
          </a:p>
          <a:p>
            <a:pPr algn="ctr" eaLnBrk="1" hangingPunct="1"/>
            <a:r>
              <a:rPr lang="en-US" sz="2800" baseline="30000" dirty="0">
                <a:solidFill>
                  <a:schemeClr val="accent3">
                    <a:lumMod val="20000"/>
                    <a:lumOff val="80000"/>
                  </a:schemeClr>
                </a:solidFill>
                <a:latin typeface="+mn-lt"/>
              </a:rPr>
              <a:t>1</a:t>
            </a:r>
            <a:r>
              <a:rPr lang="en-US" sz="2800" dirty="0">
                <a:solidFill>
                  <a:schemeClr val="accent3">
                    <a:lumMod val="20000"/>
                    <a:lumOff val="80000"/>
                  </a:schemeClr>
                </a:solidFill>
                <a:latin typeface="+mn-lt"/>
              </a:rPr>
              <a:t>McCormick School of Engineering, </a:t>
            </a:r>
            <a:r>
              <a:rPr lang="en-US" sz="2800" baseline="30000" dirty="0">
                <a:solidFill>
                  <a:schemeClr val="accent3">
                    <a:lumMod val="20000"/>
                    <a:lumOff val="80000"/>
                  </a:schemeClr>
                </a:solidFill>
                <a:latin typeface="+mn-lt"/>
              </a:rPr>
              <a:t>2</a:t>
            </a:r>
            <a:r>
              <a:rPr lang="en-US" sz="2800" dirty="0">
                <a:solidFill>
                  <a:schemeClr val="accent3">
                    <a:lumMod val="20000"/>
                    <a:lumOff val="80000"/>
                  </a:schemeClr>
                </a:solidFill>
                <a:latin typeface="+mn-lt"/>
              </a:rPr>
              <a:t>Bienen School of Music, </a:t>
            </a:r>
            <a:r>
              <a:rPr lang="en-US" sz="2800" baseline="30000">
                <a:solidFill>
                  <a:schemeClr val="accent3">
                    <a:lumMod val="20000"/>
                    <a:lumOff val="80000"/>
                  </a:schemeClr>
                </a:solidFill>
                <a:latin typeface="+mn-lt"/>
              </a:rPr>
              <a:t>3</a:t>
            </a:r>
            <a:r>
              <a:rPr lang="en-US" sz="2800">
                <a:solidFill>
                  <a:schemeClr val="accent3">
                    <a:lumMod val="20000"/>
                    <a:lumOff val="80000"/>
                  </a:schemeClr>
                </a:solidFill>
                <a:latin typeface="+mn-lt"/>
              </a:rPr>
              <a:t>Weinberg College of </a:t>
            </a:r>
            <a:r>
              <a:rPr lang="en-US" sz="2800" dirty="0">
                <a:solidFill>
                  <a:schemeClr val="accent3">
                    <a:lumMod val="20000"/>
                    <a:lumOff val="80000"/>
                  </a:schemeClr>
                </a:solidFill>
                <a:latin typeface="+mn-lt"/>
              </a:rPr>
              <a:t>Arts and Sciences</a:t>
            </a:r>
          </a:p>
        </p:txBody>
      </p:sp>
      <p:sp>
        <p:nvSpPr>
          <p:cNvPr id="24" name="TextBox 23"/>
          <p:cNvSpPr txBox="1"/>
          <p:nvPr/>
        </p:nvSpPr>
        <p:spPr>
          <a:xfrm>
            <a:off x="1200337" y="20025359"/>
            <a:ext cx="12287063" cy="1280556"/>
          </a:xfrm>
          <a:prstGeom prst="rect">
            <a:avLst/>
          </a:prstGeom>
          <a:solidFill>
            <a:schemeClr val="accent1">
              <a:lumMod val="40000"/>
              <a:lumOff val="60000"/>
            </a:schemeClr>
          </a:solidFill>
        </p:spPr>
        <p:txBody>
          <a:bodyPr wrap="square" lIns="48971" tIns="24486" rIns="48971" bIns="24486" rtlCol="0">
            <a:spAutoFit/>
          </a:bodyPr>
          <a:lstStyle/>
          <a:p>
            <a:r>
              <a:rPr lang="en-US" sz="2000" dirty="0"/>
              <a:t>Tushar Chandra; </a:t>
            </a:r>
            <a:r>
              <a:rPr lang="en-US" sz="2000" dirty="0" err="1"/>
              <a:t>Joon</a:t>
            </a:r>
            <a:r>
              <a:rPr lang="en-US" sz="2000" dirty="0"/>
              <a:t> Park; </a:t>
            </a:r>
            <a:r>
              <a:rPr lang="en-US" sz="2000" dirty="0" err="1"/>
              <a:t>Adrick</a:t>
            </a:r>
            <a:r>
              <a:rPr lang="en-US" sz="2000" dirty="0"/>
              <a:t> </a:t>
            </a:r>
            <a:r>
              <a:rPr lang="en-US" sz="2000" dirty="0" err="1"/>
              <a:t>Tench</a:t>
            </a:r>
            <a:endParaRPr lang="en-US" sz="2000" dirty="0"/>
          </a:p>
          <a:p>
            <a:r>
              <a:rPr lang="en-US" sz="2000" dirty="0"/>
              <a:t>Northwestern University</a:t>
            </a:r>
          </a:p>
          <a:p>
            <a:r>
              <a:rPr lang="en-US" sz="2000" dirty="0"/>
              <a:t>Email: tchandra@u.northwestern.edu / joonpark@u.northwestern.edu / adricktench2018@u.northwestern.edu</a:t>
            </a:r>
          </a:p>
          <a:p>
            <a:r>
              <a:rPr lang="en-US" sz="2000" dirty="0"/>
              <a:t>Website: https://github.com/joonpark13/structify</a:t>
            </a:r>
          </a:p>
        </p:txBody>
      </p:sp>
      <p:sp>
        <p:nvSpPr>
          <p:cNvPr id="25" name="TextBox 24"/>
          <p:cNvSpPr txBox="1"/>
          <p:nvPr/>
        </p:nvSpPr>
        <p:spPr>
          <a:xfrm>
            <a:off x="1280161" y="19431001"/>
            <a:ext cx="1450230" cy="557282"/>
          </a:xfrm>
          <a:prstGeom prst="rect">
            <a:avLst/>
          </a:prstGeom>
          <a:noFill/>
        </p:spPr>
        <p:txBody>
          <a:bodyPr wrap="none" lIns="48971" tIns="24486" rIns="48971" bIns="24486" rtlCol="0">
            <a:spAutoFit/>
          </a:bodyPr>
          <a:lstStyle/>
          <a:p>
            <a:r>
              <a:rPr lang="en-US" sz="3200" b="1" dirty="0"/>
              <a:t>Contact</a:t>
            </a:r>
          </a:p>
        </p:txBody>
      </p:sp>
      <p:sp>
        <p:nvSpPr>
          <p:cNvPr id="26" name="TextBox 25"/>
          <p:cNvSpPr txBox="1"/>
          <p:nvPr/>
        </p:nvSpPr>
        <p:spPr>
          <a:xfrm>
            <a:off x="16459200" y="20025359"/>
            <a:ext cx="14630400" cy="1463040"/>
          </a:xfrm>
          <a:prstGeom prst="rect">
            <a:avLst/>
          </a:prstGeom>
          <a:noFill/>
        </p:spPr>
        <p:txBody>
          <a:bodyPr wrap="square" lIns="48971" tIns="48971" rIns="48971" bIns="48971" numCol="1" spcCol="244855" rtlCol="0">
            <a:noAutofit/>
          </a:bodyPr>
          <a:lstStyle/>
          <a:p>
            <a:pPr marL="244855" indent="-244855">
              <a:buFont typeface="+mj-lt"/>
              <a:buAutoNum type="arabicPeriod"/>
            </a:pPr>
            <a:r>
              <a:rPr lang="en-US" sz="2400" dirty="0"/>
              <a:t>Jensen, </a:t>
            </a:r>
            <a:r>
              <a:rPr lang="en-US" sz="2400" dirty="0" err="1"/>
              <a:t>Kristoffer</a:t>
            </a:r>
            <a:r>
              <a:rPr lang="en-US" sz="2400" dirty="0"/>
              <a:t>. "Multiple scale music segmentation using rhythm, timbre, and harmony." EURASIP Journal on Applied Signal Processing 2007.1 (2007): 159-159.</a:t>
            </a:r>
          </a:p>
          <a:p>
            <a:pPr marL="244855" indent="-244855">
              <a:buFont typeface="+mj-lt"/>
              <a:buAutoNum type="arabicPeriod"/>
            </a:pPr>
            <a:r>
              <a:rPr lang="en-US" sz="2400" dirty="0" err="1"/>
              <a:t>Couvreur</a:t>
            </a:r>
            <a:r>
              <a:rPr lang="en-US" sz="2400" dirty="0"/>
              <a:t>, Laurent, et al. "Audio thumbnailing." QPSR of the </a:t>
            </a:r>
            <a:r>
              <a:rPr lang="en-US" sz="2400" dirty="0" err="1"/>
              <a:t>numediart</a:t>
            </a:r>
            <a:r>
              <a:rPr lang="en-US" sz="2400" dirty="0"/>
              <a:t> research program 1 (2008): 67-85.</a:t>
            </a:r>
          </a:p>
        </p:txBody>
      </p:sp>
      <p:sp>
        <p:nvSpPr>
          <p:cNvPr id="27" name="TextBox 26"/>
          <p:cNvSpPr txBox="1"/>
          <p:nvPr/>
        </p:nvSpPr>
        <p:spPr>
          <a:xfrm>
            <a:off x="16459202" y="19431001"/>
            <a:ext cx="2026670" cy="557282"/>
          </a:xfrm>
          <a:prstGeom prst="rect">
            <a:avLst/>
          </a:prstGeom>
          <a:noFill/>
        </p:spPr>
        <p:txBody>
          <a:bodyPr wrap="none" lIns="48971" tIns="24486" rIns="48971" bIns="24486" rtlCol="0">
            <a:spAutoFit/>
          </a:bodyPr>
          <a:lstStyle/>
          <a:p>
            <a:r>
              <a:rPr lang="en-US" sz="3200" b="1" dirty="0"/>
              <a:t>References</a:t>
            </a:r>
          </a:p>
        </p:txBody>
      </p:sp>
      <p:sp>
        <p:nvSpPr>
          <p:cNvPr id="10" name="Text Box 189"/>
          <p:cNvSpPr txBox="1">
            <a:spLocks noChangeArrowheads="1"/>
          </p:cNvSpPr>
          <p:nvPr/>
        </p:nvSpPr>
        <p:spPr bwMode="auto">
          <a:xfrm>
            <a:off x="1097280" y="3657600"/>
            <a:ext cx="9875520" cy="419889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It is well-known that repetition is fundamental to music; it both gives music structure and allows humans to perceive this structure. Pop songs often repeat verses and choruses, sometimes with minor variations, to create structure. Approaches to computationally analyzing this structure often involve detecting repeating patterns in a self-similarity matrix of spectral features. </a:t>
            </a:r>
          </a:p>
          <a:p>
            <a:pPr eaLnBrk="1" hangingPunct="1"/>
            <a:endParaRPr lang="en-US" sz="2000" dirty="0">
              <a:latin typeface="Calibri" pitchFamily="34" charset="0"/>
            </a:endParaRPr>
          </a:p>
          <a:p>
            <a:pPr eaLnBrk="1" hangingPunct="1"/>
            <a:r>
              <a:rPr lang="en-US" sz="2000" dirty="0">
                <a:latin typeface="Calibri" pitchFamily="34" charset="0"/>
              </a:rPr>
              <a:t>We implement the work of Jensen 2007, in which a self-similarity matrix of timbre features was used to automatically segment music</a:t>
            </a:r>
            <a:r>
              <a:rPr lang="en-US" sz="2000" baseline="30000" dirty="0">
                <a:latin typeface="Calibri" pitchFamily="34" charset="0"/>
              </a:rPr>
              <a:t>1</a:t>
            </a:r>
            <a:r>
              <a:rPr lang="en-US" sz="2000" dirty="0">
                <a:latin typeface="Calibri" pitchFamily="34" charset="0"/>
              </a:rPr>
              <a:t>.  A shortest path algorithm is implemented on a graph of potential segment boundaries with weights as the cost of computing segments.  </a:t>
            </a:r>
          </a:p>
          <a:p>
            <a:pPr eaLnBrk="1" hangingPunct="1"/>
            <a:endParaRPr lang="en-US" sz="2000" dirty="0">
              <a:latin typeface="Calibri" pitchFamily="34" charset="0"/>
            </a:endParaRPr>
          </a:p>
          <a:p>
            <a:pPr eaLnBrk="1" hangingPunct="1"/>
            <a:r>
              <a:rPr lang="en-US" sz="2000" dirty="0">
                <a:latin typeface="Calibri" pitchFamily="34" charset="0"/>
              </a:rPr>
              <a:t>When using timbre features on a dataset of 10 pop songs, we were able to correctly identify </a:t>
            </a:r>
            <a:r>
              <a:rPr lang="en-US" sz="2000" b="1" dirty="0">
                <a:latin typeface="Calibri" pitchFamily="34" charset="0"/>
              </a:rPr>
              <a:t>XX% </a:t>
            </a:r>
            <a:r>
              <a:rPr lang="en-US" sz="2000" dirty="0">
                <a:latin typeface="Calibri" pitchFamily="34" charset="0"/>
              </a:rPr>
              <a:t>of manually coded segmentations (recall). Moreover, </a:t>
            </a:r>
            <a:r>
              <a:rPr lang="en-US" sz="2000" b="1" dirty="0">
                <a:latin typeface="Calibri" pitchFamily="34" charset="0"/>
              </a:rPr>
              <a:t>XX% </a:t>
            </a:r>
            <a:r>
              <a:rPr lang="en-US" sz="2000" dirty="0">
                <a:latin typeface="Calibri" pitchFamily="34" charset="0"/>
              </a:rPr>
              <a:t>of automatically identified segmentations were correct (precision). Our average F1 measure was </a:t>
            </a:r>
            <a:r>
              <a:rPr lang="en-US" sz="2000" b="1" dirty="0">
                <a:latin typeface="Calibri" pitchFamily="34" charset="0"/>
              </a:rPr>
              <a:t>XX.</a:t>
            </a:r>
            <a:endParaRPr lang="en-US" sz="2000" dirty="0">
              <a:latin typeface="Calibri" pitchFamily="34" charset="0"/>
            </a:endParaRPr>
          </a:p>
        </p:txBody>
      </p:sp>
      <p:sp>
        <p:nvSpPr>
          <p:cNvPr id="32" name="Rectangle 31"/>
          <p:cNvSpPr/>
          <p:nvPr/>
        </p:nvSpPr>
        <p:spPr>
          <a:xfrm>
            <a:off x="109728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Abstract</a:t>
            </a:r>
          </a:p>
        </p:txBody>
      </p:sp>
      <p:sp>
        <p:nvSpPr>
          <p:cNvPr id="15" name="Text Box 194"/>
          <p:cNvSpPr txBox="1">
            <a:spLocks noChangeArrowheads="1"/>
          </p:cNvSpPr>
          <p:nvPr/>
        </p:nvSpPr>
        <p:spPr bwMode="auto">
          <a:xfrm>
            <a:off x="11521440" y="8737601"/>
            <a:ext cx="9875520" cy="3583339"/>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We tested our segmentation algorithm on a dataset of ten pop songs, chosen </a:t>
            </a:r>
            <a:r>
              <a:rPr lang="en-US" sz="2000" dirty="0" err="1">
                <a:latin typeface="Calibri" pitchFamily="34" charset="0"/>
              </a:rPr>
              <a:t>semirandomly</a:t>
            </a:r>
            <a:r>
              <a:rPr lang="en-US" sz="2000" dirty="0">
                <a:latin typeface="Calibri" pitchFamily="34" charset="0"/>
              </a:rPr>
              <a:t> from a list of all-time most popular songs. In each case, we compared the boundaries to manually identified boundaries, obtained by group members listening to each song and noting transitions between sections. We define a segment boundary within two beats of an actual boundary as being correct.</a:t>
            </a:r>
          </a:p>
          <a:p>
            <a:pPr eaLnBrk="1" hangingPunct="1"/>
            <a:endParaRPr lang="en-US" sz="2000" dirty="0">
              <a:latin typeface="Calibri" pitchFamily="34" charset="0"/>
            </a:endParaRPr>
          </a:p>
          <a:p>
            <a:pPr eaLnBrk="1" hangingPunct="1"/>
            <a:r>
              <a:rPr lang="en-US" sz="2000" dirty="0">
                <a:latin typeface="Calibri" pitchFamily="34" charset="0"/>
              </a:rPr>
              <a:t>We computed the proportion of actual boundaries that were identified (precision), the proportion of identified boundaries that were correct (recall), and the F1 measure from these. This was done for each type of feature vector (</a:t>
            </a:r>
            <a:r>
              <a:rPr lang="en-US" sz="2000" dirty="0" err="1">
                <a:latin typeface="Calibri" pitchFamily="34" charset="0"/>
              </a:rPr>
              <a:t>chroma</a:t>
            </a:r>
            <a:r>
              <a:rPr lang="en-US" sz="2000" dirty="0">
                <a:latin typeface="Calibri" pitchFamily="34" charset="0"/>
              </a:rPr>
              <a:t>, tempo, and timbre features).</a:t>
            </a:r>
          </a:p>
          <a:p>
            <a:pPr eaLnBrk="1" hangingPunct="1"/>
            <a:endParaRPr lang="en-US" sz="2000" dirty="0">
              <a:latin typeface="Calibri" pitchFamily="34" charset="0"/>
            </a:endParaRPr>
          </a:p>
          <a:p>
            <a:pPr eaLnBrk="1" hangingPunct="1"/>
            <a:r>
              <a:rPr lang="en-US" sz="2000" dirty="0">
                <a:latin typeface="Calibri" pitchFamily="34" charset="0"/>
              </a:rPr>
              <a:t>Table 1 presents a detailed comparison of the F1 measures for the ten testing songs. </a:t>
            </a:r>
          </a:p>
        </p:txBody>
      </p:sp>
      <p:sp>
        <p:nvSpPr>
          <p:cNvPr id="33" name="Rectangle 32"/>
          <p:cNvSpPr/>
          <p:nvPr/>
        </p:nvSpPr>
        <p:spPr>
          <a:xfrm>
            <a:off x="109728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Music Representations</a:t>
            </a:r>
          </a:p>
        </p:txBody>
      </p:sp>
      <mc:AlternateContent xmlns:mc="http://schemas.openxmlformats.org/markup-compatibility/2006">
        <mc:Choice xmlns:a14="http://schemas.microsoft.com/office/drawing/2010/main" Requires="a14">
          <p:sp>
            <p:nvSpPr>
              <p:cNvPr id="13" name="Text Box 192"/>
              <p:cNvSpPr txBox="1">
                <a:spLocks noChangeArrowheads="1"/>
              </p:cNvSpPr>
              <p:nvPr/>
            </p:nvSpPr>
            <p:spPr bwMode="auto">
              <a:xfrm>
                <a:off x="11521440" y="3657600"/>
                <a:ext cx="9875520" cy="4151764"/>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We implement the methods of Jensen 2007. We create a directed graph whose nodes are beats, or potential segment boundaries. An edge e(</a:t>
                </a:r>
                <a:r>
                  <a:rPr lang="en-US" sz="2000" dirty="0" err="1">
                    <a:latin typeface="Calibri" pitchFamily="34" charset="0"/>
                  </a:rPr>
                  <a:t>i</a:t>
                </a:r>
                <a:r>
                  <a:rPr lang="en-US" sz="2000" dirty="0">
                    <a:latin typeface="Calibri" pitchFamily="34" charset="0"/>
                  </a:rPr>
                  <a:t>, j) represents a possible segmentation from beat </a:t>
                </a:r>
                <a:r>
                  <a:rPr lang="en-US" sz="2000" dirty="0" err="1">
                    <a:latin typeface="Calibri" pitchFamily="34" charset="0"/>
                  </a:rPr>
                  <a:t>i</a:t>
                </a:r>
                <a:r>
                  <a:rPr lang="en-US" sz="2000" dirty="0">
                    <a:latin typeface="Calibri" pitchFamily="34" charset="0"/>
                  </a:rPr>
                  <a:t> to beat j, and its cost is defined as</a:t>
                </a:r>
              </a:p>
              <a:p>
                <a:pPr eaLnBrk="1" hangingPunct="1"/>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𝑐</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 </m:t>
                          </m:r>
                          <m:r>
                            <a:rPr lang="en-US" sz="2000" b="0" i="1" smtClean="0">
                              <a:latin typeface="Cambria Math" panose="02040503050406030204" pitchFamily="18" charset="0"/>
                            </a:rPr>
                            <m:t>𝑗</m:t>
                          </m:r>
                        </m:e>
                      </m:d>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𝑗</m:t>
                          </m:r>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+1</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𝑘</m:t>
                          </m:r>
                          <m:r>
                            <a:rPr lang="en-US" sz="2000" b="0" i="1" smtClean="0">
                              <a:latin typeface="Cambria Math" panose="02040503050406030204" pitchFamily="18" charset="0"/>
                            </a:rPr>
                            <m:t>=</m:t>
                          </m:r>
                          <m:r>
                            <a:rPr lang="en-US" sz="2000" b="0" i="1" smtClean="0">
                              <a:latin typeface="Cambria Math" panose="02040503050406030204" pitchFamily="18" charset="0"/>
                            </a:rPr>
                            <m:t>𝑙</m:t>
                          </m:r>
                        </m:sub>
                        <m:sup>
                          <m:r>
                            <a:rPr lang="en-US" sz="2000" b="0" i="1" smtClean="0">
                              <a:latin typeface="Cambria Math" panose="02040503050406030204" pitchFamily="18" charset="0"/>
                            </a:rPr>
                            <m:t>𝑗</m:t>
                          </m:r>
                        </m:sup>
                        <m:e>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𝑖</m:t>
                              </m:r>
                            </m:sub>
                            <m:sup>
                              <m:r>
                                <a:rPr lang="en-US" sz="2000" b="0" i="1" smtClean="0">
                                  <a:latin typeface="Cambria Math" panose="02040503050406030204" pitchFamily="18" charset="0"/>
                                </a:rPr>
                                <m:t>𝑘</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𝐴</m:t>
                                  </m:r>
                                </m:e>
                                <m:sub>
                                  <m:r>
                                    <a:rPr lang="en-US" sz="2000" b="0" i="1" smtClean="0">
                                      <a:latin typeface="Cambria Math" panose="02040503050406030204" pitchFamily="18" charset="0"/>
                                    </a:rPr>
                                    <m:t>𝑙𝑘</m:t>
                                  </m:r>
                                </m:sub>
                              </m:sSub>
                            </m:e>
                          </m:nary>
                        </m:e>
                      </m:nary>
                    </m:oMath>
                  </m:oMathPara>
                </a14:m>
                <a:endParaRPr lang="en-US" sz="2000" dirty="0">
                  <a:latin typeface="Calibri" pitchFamily="34" charset="0"/>
                </a:endParaRPr>
              </a:p>
              <a:p>
                <a:pPr eaLnBrk="1" hangingPunct="1"/>
                <a:r>
                  <a:rPr lang="en-US" sz="2000" dirty="0">
                    <a:latin typeface="Calibri" pitchFamily="34" charset="0"/>
                  </a:rPr>
                  <a:t>which computes an average self-similarity of each beat in the segment to all other beats in the segment. The parameter </a:t>
                </a:r>
                <a:r>
                  <a:rPr lang="el-GR" sz="2000" dirty="0">
                    <a:latin typeface="Calibri" pitchFamily="34" charset="0"/>
                  </a:rPr>
                  <a:t>α</a:t>
                </a:r>
                <a:r>
                  <a:rPr lang="en-US" sz="2000" dirty="0">
                    <a:latin typeface="Calibri" pitchFamily="34" charset="0"/>
                  </a:rPr>
                  <a:t> is a fixed cost which discourages excessively short segments.</a:t>
                </a:r>
              </a:p>
              <a:p>
                <a:pPr eaLnBrk="1" hangingPunct="1"/>
                <a:endParaRPr lang="en-US" sz="2000" dirty="0">
                  <a:latin typeface="Calibri" pitchFamily="34" charset="0"/>
                </a:endParaRPr>
              </a:p>
              <a:p>
                <a:pPr eaLnBrk="1" hangingPunct="1"/>
                <a:r>
                  <a:rPr lang="en-US" sz="2000" dirty="0">
                    <a:latin typeface="Calibri" pitchFamily="34" charset="0"/>
                  </a:rPr>
                  <a:t>After constructing the graph, we simply find the lowest-cost path from the first to the last beat. This can be done in O(N log N) time using standard pathfinding algorithms. The path with the least total cost is returned as a list of beats (segment boundaries), where each beat represents the start of a segmentation.</a:t>
                </a:r>
              </a:p>
            </p:txBody>
          </p:sp>
        </mc:Choice>
        <mc:Fallback>
          <p:sp>
            <p:nvSpPr>
              <p:cNvPr id="13" name="Text Box 192"/>
              <p:cNvSpPr txBox="1">
                <a:spLocks noRot="1" noChangeAspect="1" noMove="1" noResize="1" noEditPoints="1" noAdjustHandles="1" noChangeArrowheads="1" noChangeShapeType="1" noTextEdit="1"/>
              </p:cNvSpPr>
              <p:nvPr/>
            </p:nvSpPr>
            <p:spPr bwMode="auto">
              <a:xfrm>
                <a:off x="11521440" y="3657600"/>
                <a:ext cx="9875520" cy="4151764"/>
              </a:xfrm>
              <a:prstGeom prst="rect">
                <a:avLst/>
              </a:prstGeom>
              <a:blipFill>
                <a:blip r:embed="rId2"/>
                <a:stretch>
                  <a:fillRect l="-493" b="-293"/>
                </a:stretch>
              </a:blipFill>
              <a:ln w="12700">
                <a:solidFill>
                  <a:schemeClr val="accent1">
                    <a:lumMod val="75000"/>
                  </a:schemeClr>
                </a:solidFill>
              </a:ln>
              <a:effectLst/>
            </p:spPr>
            <p:txBody>
              <a:bodyPr/>
              <a:lstStyle/>
              <a:p>
                <a:r>
                  <a:rPr lang="en-US">
                    <a:noFill/>
                  </a:rPr>
                  <a:t> </a:t>
                </a:r>
              </a:p>
            </p:txBody>
          </p:sp>
        </mc:Fallback>
      </mc:AlternateContent>
      <p:sp>
        <p:nvSpPr>
          <p:cNvPr id="34" name="Rectangle 33"/>
          <p:cNvSpPr/>
          <p:nvPr/>
        </p:nvSpPr>
        <p:spPr>
          <a:xfrm>
            <a:off x="1152144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Methods</a:t>
            </a:r>
          </a:p>
        </p:txBody>
      </p:sp>
      <p:sp>
        <p:nvSpPr>
          <p:cNvPr id="12" name="Text Box 191"/>
          <p:cNvSpPr txBox="1">
            <a:spLocks noChangeArrowheads="1"/>
          </p:cNvSpPr>
          <p:nvPr/>
        </p:nvSpPr>
        <p:spPr bwMode="auto">
          <a:xfrm>
            <a:off x="21945600" y="8737600"/>
            <a:ext cx="9875520" cy="419889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Click here to insert your Discussion text. Type it in or copy and paste from your Word document or other source.</a:t>
            </a:r>
          </a:p>
          <a:p>
            <a:pPr eaLnBrk="1" hangingPunct="1"/>
            <a:endParaRPr lang="en-US" sz="2000" dirty="0">
              <a:latin typeface="Calibri" pitchFamily="34" charset="0"/>
            </a:endParaRPr>
          </a:p>
          <a:p>
            <a:pPr eaLnBrk="1" hangingPunct="1"/>
            <a:r>
              <a:rPr lang="en-US" sz="2000" dirty="0">
                <a:latin typeface="Calibri" pitchFamily="34" charset="0"/>
              </a:rPr>
              <a:t>This text box will automatically re-size to your text. To turn off that feature, right click inside this box and go to </a:t>
            </a:r>
            <a:r>
              <a:rPr lang="en-US" sz="2000" b="1" dirty="0">
                <a:latin typeface="Calibri" pitchFamily="34" charset="0"/>
              </a:rPr>
              <a:t>Format Shape, Text Box, Autofit</a:t>
            </a:r>
            <a:r>
              <a:rPr lang="en-US" sz="2000" dirty="0">
                <a:latin typeface="Calibri" pitchFamily="34" charset="0"/>
              </a:rPr>
              <a:t>, and select the “Do Not Autofit” radio button.</a:t>
            </a:r>
          </a:p>
          <a:p>
            <a:pPr eaLnBrk="1" hangingPunct="1"/>
            <a:endParaRPr lang="en-US" sz="2000" dirty="0">
              <a:latin typeface="Calibri" pitchFamily="34" charset="0"/>
            </a:endParaRPr>
          </a:p>
          <a:p>
            <a:pPr eaLnBrk="1" hangingPunct="1"/>
            <a:r>
              <a:rPr lang="en-US" sz="2000" dirty="0">
                <a:latin typeface="Calibri" pitchFamily="34" charset="0"/>
              </a:rPr>
              <a:t>To change the font style of this text box: Click on the border once to highlight the entire text box, then select a different font or font size that suits you. This text is Calibri 20pt and is easily read up to 3 feet away on a 24x36 poster, and up to 6 feet away on a 48x72 poster.</a:t>
            </a:r>
          </a:p>
          <a:p>
            <a:pPr eaLnBrk="1" hangingPunct="1"/>
            <a:endParaRPr lang="en-US" sz="2000" dirty="0">
              <a:latin typeface="Calibri" pitchFamily="34" charset="0"/>
            </a:endParaRPr>
          </a:p>
          <a:p>
            <a:pPr eaLnBrk="1" hangingPunct="1"/>
            <a:r>
              <a:rPr lang="en-US" sz="2000" dirty="0">
                <a:latin typeface="Calibri" pitchFamily="34" charset="0"/>
              </a:rPr>
              <a:t>Zoom out to 100% (for 24x36) or 200% (for 48x72) to preview what this will look like on your printed poster.</a:t>
            </a:r>
          </a:p>
        </p:txBody>
      </p:sp>
      <p:sp>
        <p:nvSpPr>
          <p:cNvPr id="35" name="Rectangle 34"/>
          <p:cNvSpPr/>
          <p:nvPr/>
        </p:nvSpPr>
        <p:spPr>
          <a:xfrm>
            <a:off x="2194560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Discussion</a:t>
            </a:r>
          </a:p>
        </p:txBody>
      </p:sp>
      <p:sp>
        <p:nvSpPr>
          <p:cNvPr id="14" name="Text Box 193"/>
          <p:cNvSpPr txBox="1">
            <a:spLocks noChangeArrowheads="1"/>
          </p:cNvSpPr>
          <p:nvPr/>
        </p:nvSpPr>
        <p:spPr bwMode="auto">
          <a:xfrm>
            <a:off x="21945600" y="14173201"/>
            <a:ext cx="9875520" cy="419889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Click here to insert your Conclusions text. Type it in or copy and paste from your Word document or other source.</a:t>
            </a:r>
          </a:p>
          <a:p>
            <a:pPr eaLnBrk="1" hangingPunct="1"/>
            <a:endParaRPr lang="en-US" sz="2000" dirty="0">
              <a:latin typeface="Calibri" pitchFamily="34" charset="0"/>
            </a:endParaRPr>
          </a:p>
          <a:p>
            <a:pPr eaLnBrk="1" hangingPunct="1"/>
            <a:r>
              <a:rPr lang="en-US" sz="2000" dirty="0">
                <a:latin typeface="Calibri" pitchFamily="34" charset="0"/>
              </a:rPr>
              <a:t>This text box will automatically re-size to your text. To turn off that feature, right click inside this box and go to </a:t>
            </a:r>
            <a:r>
              <a:rPr lang="en-US" sz="2000" b="1" dirty="0">
                <a:latin typeface="Calibri" pitchFamily="34" charset="0"/>
              </a:rPr>
              <a:t>Format Shape, Text Box, Autofit</a:t>
            </a:r>
            <a:r>
              <a:rPr lang="en-US" sz="2000" dirty="0">
                <a:latin typeface="Calibri" pitchFamily="34" charset="0"/>
              </a:rPr>
              <a:t>, and select the “Do Not Autofit” radio button.</a:t>
            </a:r>
          </a:p>
          <a:p>
            <a:pPr eaLnBrk="1" hangingPunct="1"/>
            <a:endParaRPr lang="en-US" sz="2000" dirty="0">
              <a:latin typeface="Calibri" pitchFamily="34" charset="0"/>
            </a:endParaRPr>
          </a:p>
          <a:p>
            <a:pPr eaLnBrk="1" hangingPunct="1"/>
            <a:r>
              <a:rPr lang="en-US" sz="2000" dirty="0">
                <a:latin typeface="Calibri" pitchFamily="34" charset="0"/>
              </a:rPr>
              <a:t>To change the font style of this text box: Click on the border once to highlight the entire text box, then select a different font or font size that suits you. This text is Calibri 20pt and is easily read up to 3 feet away on a 24x36 poster, and up to 6 feet away on a 48x72 poster.</a:t>
            </a:r>
          </a:p>
          <a:p>
            <a:pPr eaLnBrk="1" hangingPunct="1"/>
            <a:endParaRPr lang="en-US" sz="2000" dirty="0">
              <a:latin typeface="Calibri" pitchFamily="34" charset="0"/>
            </a:endParaRPr>
          </a:p>
          <a:p>
            <a:pPr eaLnBrk="1" hangingPunct="1"/>
            <a:r>
              <a:rPr lang="en-US" sz="2000" dirty="0">
                <a:latin typeface="Calibri" pitchFamily="34" charset="0"/>
              </a:rPr>
              <a:t>Zoom out to 100% (for 24x36) or 200% (for 48x72) to preview what this will look like on your printed poster.</a:t>
            </a:r>
          </a:p>
        </p:txBody>
      </p:sp>
      <p:sp>
        <p:nvSpPr>
          <p:cNvPr id="36" name="Rectangle 35"/>
          <p:cNvSpPr/>
          <p:nvPr/>
        </p:nvSpPr>
        <p:spPr>
          <a:xfrm>
            <a:off x="21945600" y="137160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Conclusions</a:t>
            </a: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634745182"/>
              </p:ext>
            </p:extLst>
          </p:nvPr>
        </p:nvGraphicFramePr>
        <p:xfrm>
          <a:off x="11521438" y="12420600"/>
          <a:ext cx="9875524" cy="6216996"/>
        </p:xfrm>
        <a:graphic>
          <a:graphicData uri="http://schemas.openxmlformats.org/drawingml/2006/table">
            <a:tbl>
              <a:tblPr firstRow="1" bandRow="1">
                <a:tableStyleId>{F5AB1C69-6EDB-4FF4-983F-18BD219EF322}</a:tableStyleId>
              </a:tblPr>
              <a:tblGrid>
                <a:gridCol w="2468881">
                  <a:extLst>
                    <a:ext uri="{9D8B030D-6E8A-4147-A177-3AD203B41FA5}">
                      <a16:colId xmlns:a16="http://schemas.microsoft.com/office/drawing/2014/main" val="20000"/>
                    </a:ext>
                  </a:extLst>
                </a:gridCol>
                <a:gridCol w="2468881">
                  <a:extLst>
                    <a:ext uri="{9D8B030D-6E8A-4147-A177-3AD203B41FA5}">
                      <a16:colId xmlns:a16="http://schemas.microsoft.com/office/drawing/2014/main" val="20001"/>
                    </a:ext>
                  </a:extLst>
                </a:gridCol>
                <a:gridCol w="2468881">
                  <a:extLst>
                    <a:ext uri="{9D8B030D-6E8A-4147-A177-3AD203B41FA5}">
                      <a16:colId xmlns:a16="http://schemas.microsoft.com/office/drawing/2014/main" val="20002"/>
                    </a:ext>
                  </a:extLst>
                </a:gridCol>
                <a:gridCol w="2468881">
                  <a:extLst>
                    <a:ext uri="{9D8B030D-6E8A-4147-A177-3AD203B41FA5}">
                      <a16:colId xmlns:a16="http://schemas.microsoft.com/office/drawing/2014/main" val="20003"/>
                    </a:ext>
                  </a:extLst>
                </a:gridCol>
              </a:tblGrid>
              <a:tr h="518083">
                <a:tc>
                  <a:txBody>
                    <a:bodyPr/>
                    <a:lstStyle/>
                    <a:p>
                      <a:endParaRPr lang="en-US" sz="2400" dirty="0"/>
                    </a:p>
                  </a:txBody>
                  <a:tcPr marT="22861" marB="22861" anchor="ctr">
                    <a:solidFill>
                      <a:schemeClr val="accent1">
                        <a:lumMod val="75000"/>
                      </a:schemeClr>
                    </a:solidFill>
                  </a:tcPr>
                </a:tc>
                <a:tc>
                  <a:txBody>
                    <a:bodyPr/>
                    <a:lstStyle/>
                    <a:p>
                      <a:pPr algn="ctr"/>
                      <a:r>
                        <a:rPr lang="en-US" sz="2400" dirty="0"/>
                        <a:t>Chroma</a:t>
                      </a:r>
                    </a:p>
                  </a:txBody>
                  <a:tcPr marT="22861" marB="22861" anchor="ctr">
                    <a:solidFill>
                      <a:schemeClr val="accent1">
                        <a:lumMod val="75000"/>
                      </a:schemeClr>
                    </a:solidFill>
                  </a:tcPr>
                </a:tc>
                <a:tc>
                  <a:txBody>
                    <a:bodyPr/>
                    <a:lstStyle/>
                    <a:p>
                      <a:pPr algn="ctr"/>
                      <a:r>
                        <a:rPr lang="en-US" sz="2400" dirty="0"/>
                        <a:t>Tempo</a:t>
                      </a:r>
                    </a:p>
                  </a:txBody>
                  <a:tcPr marT="22861" marB="22861" anchor="ctr">
                    <a:solidFill>
                      <a:schemeClr val="accent1">
                        <a:lumMod val="75000"/>
                      </a:schemeClr>
                    </a:solidFill>
                  </a:tcPr>
                </a:tc>
                <a:tc>
                  <a:txBody>
                    <a:bodyPr/>
                    <a:lstStyle/>
                    <a:p>
                      <a:pPr algn="ctr"/>
                      <a:r>
                        <a:rPr lang="en-US" sz="2400" dirty="0"/>
                        <a:t>Timbre</a:t>
                      </a:r>
                    </a:p>
                  </a:txBody>
                  <a:tcPr marT="22861" marB="22861" anchor="ctr">
                    <a:solidFill>
                      <a:schemeClr val="accent1">
                        <a:lumMod val="75000"/>
                      </a:schemeClr>
                    </a:solidFill>
                  </a:tcPr>
                </a:tc>
                <a:extLst>
                  <a:ext uri="{0D108BD9-81ED-4DB2-BD59-A6C34878D82A}">
                    <a16:rowId xmlns:a16="http://schemas.microsoft.com/office/drawing/2014/main" val="10000"/>
                  </a:ext>
                </a:extLst>
              </a:tr>
              <a:tr h="518083">
                <a:tc>
                  <a:txBody>
                    <a:bodyPr/>
                    <a:lstStyle/>
                    <a:p>
                      <a:pPr algn="ctr"/>
                      <a:r>
                        <a:rPr lang="en-US" sz="1800" dirty="0"/>
                        <a:t>Bohemian</a:t>
                      </a:r>
                      <a:r>
                        <a:rPr lang="en-US" sz="1800" baseline="0" dirty="0"/>
                        <a:t> Rhapsody</a:t>
                      </a:r>
                      <a:endParaRPr lang="en-US" sz="1800" dirty="0"/>
                    </a:p>
                  </a:txBody>
                  <a:tcPr marT="22861" marB="22861" anchor="ctr"/>
                </a:tc>
                <a:tc>
                  <a:txBody>
                    <a:bodyPr/>
                    <a:lstStyle/>
                    <a:p>
                      <a:pPr algn="ctr"/>
                      <a:r>
                        <a:rPr lang="en-US" sz="1800" dirty="0"/>
                        <a:t>0.12</a:t>
                      </a:r>
                    </a:p>
                  </a:txBody>
                  <a:tcPr marT="22861" marB="22861" anchor="ctr"/>
                </a:tc>
                <a:tc>
                  <a:txBody>
                    <a:bodyPr/>
                    <a:lstStyle/>
                    <a:p>
                      <a:pPr algn="ctr"/>
                      <a:r>
                        <a:rPr lang="en-US" sz="1800" dirty="0"/>
                        <a:t>0.22</a:t>
                      </a:r>
                    </a:p>
                  </a:txBody>
                  <a:tcPr marT="22861" marB="22861" anchor="ctr"/>
                </a:tc>
                <a:tc>
                  <a:txBody>
                    <a:bodyPr/>
                    <a:lstStyle/>
                    <a:p>
                      <a:pPr algn="ctr"/>
                      <a:r>
                        <a:rPr lang="en-US" sz="1800" dirty="0"/>
                        <a:t>0.19</a:t>
                      </a:r>
                    </a:p>
                  </a:txBody>
                  <a:tcPr marT="22861" marB="22861" anchor="ctr"/>
                </a:tc>
                <a:extLst>
                  <a:ext uri="{0D108BD9-81ED-4DB2-BD59-A6C34878D82A}">
                    <a16:rowId xmlns:a16="http://schemas.microsoft.com/office/drawing/2014/main" val="10001"/>
                  </a:ext>
                </a:extLst>
              </a:tr>
              <a:tr h="518083">
                <a:tc>
                  <a:txBody>
                    <a:bodyPr/>
                    <a:lstStyle/>
                    <a:p>
                      <a:pPr algn="ctr"/>
                      <a:r>
                        <a:rPr lang="en-US" sz="1800" dirty="0"/>
                        <a:t>Call Me Maybe</a:t>
                      </a:r>
                    </a:p>
                  </a:txBody>
                  <a:tcPr marT="22861" marB="22861" anchor="ctr"/>
                </a:tc>
                <a:tc>
                  <a:txBody>
                    <a:bodyPr/>
                    <a:lstStyle/>
                    <a:p>
                      <a:pPr algn="ctr"/>
                      <a:r>
                        <a:rPr lang="en-US" sz="1800" dirty="0"/>
                        <a:t>0.53</a:t>
                      </a:r>
                    </a:p>
                  </a:txBody>
                  <a:tcPr marT="22861" marB="22861" anchor="ctr"/>
                </a:tc>
                <a:tc>
                  <a:txBody>
                    <a:bodyPr/>
                    <a:lstStyle/>
                    <a:p>
                      <a:pPr algn="ctr"/>
                      <a:r>
                        <a:rPr lang="en-US" sz="1800" dirty="0"/>
                        <a:t>0.47</a:t>
                      </a:r>
                    </a:p>
                  </a:txBody>
                  <a:tcPr marT="22861" marB="22861" anchor="ctr"/>
                </a:tc>
                <a:tc>
                  <a:txBody>
                    <a:bodyPr/>
                    <a:lstStyle/>
                    <a:p>
                      <a:pPr algn="ctr"/>
                      <a:r>
                        <a:rPr lang="en-US" sz="1800" dirty="0"/>
                        <a:t>0.66</a:t>
                      </a:r>
                    </a:p>
                  </a:txBody>
                  <a:tcPr marT="22861" marB="22861" anchor="ctr"/>
                </a:tc>
                <a:extLst>
                  <a:ext uri="{0D108BD9-81ED-4DB2-BD59-A6C34878D82A}">
                    <a16:rowId xmlns:a16="http://schemas.microsoft.com/office/drawing/2014/main" val="10002"/>
                  </a:ext>
                </a:extLst>
              </a:tr>
              <a:tr h="518083">
                <a:tc>
                  <a:txBody>
                    <a:bodyPr/>
                    <a:lstStyle/>
                    <a:p>
                      <a:pPr algn="ctr"/>
                      <a:r>
                        <a:rPr lang="en-US" sz="1800" dirty="0"/>
                        <a:t>Come On Eileen</a:t>
                      </a:r>
                    </a:p>
                  </a:txBody>
                  <a:tcPr marT="22861" marB="22861" anchor="ctr"/>
                </a:tc>
                <a:tc>
                  <a:txBody>
                    <a:bodyPr/>
                    <a:lstStyle/>
                    <a:p>
                      <a:pPr algn="ctr"/>
                      <a:r>
                        <a:rPr lang="en-US" sz="1800" dirty="0"/>
                        <a:t>0.28</a:t>
                      </a:r>
                    </a:p>
                  </a:txBody>
                  <a:tcPr marT="22861" marB="22861" anchor="ctr"/>
                </a:tc>
                <a:tc>
                  <a:txBody>
                    <a:bodyPr/>
                    <a:lstStyle/>
                    <a:p>
                      <a:pPr algn="ctr"/>
                      <a:r>
                        <a:rPr lang="en-US" sz="1800" dirty="0"/>
                        <a:t>0.31</a:t>
                      </a:r>
                    </a:p>
                  </a:txBody>
                  <a:tcPr marT="22861" marB="22861" anchor="ctr"/>
                </a:tc>
                <a:tc>
                  <a:txBody>
                    <a:bodyPr/>
                    <a:lstStyle/>
                    <a:p>
                      <a:pPr algn="ctr"/>
                      <a:r>
                        <a:rPr lang="en-US" sz="1800" dirty="0"/>
                        <a:t>0.38</a:t>
                      </a:r>
                    </a:p>
                  </a:txBody>
                  <a:tcPr marT="22861" marB="22861" anchor="ctr"/>
                </a:tc>
                <a:extLst>
                  <a:ext uri="{0D108BD9-81ED-4DB2-BD59-A6C34878D82A}">
                    <a16:rowId xmlns:a16="http://schemas.microsoft.com/office/drawing/2014/main" val="10003"/>
                  </a:ext>
                </a:extLst>
              </a:tr>
              <a:tr h="518083">
                <a:tc>
                  <a:txBody>
                    <a:bodyPr/>
                    <a:lstStyle/>
                    <a:p>
                      <a:pPr algn="ctr"/>
                      <a:r>
                        <a:rPr lang="en-US" sz="1800" dirty="0"/>
                        <a:t>Firework</a:t>
                      </a:r>
                    </a:p>
                  </a:txBody>
                  <a:tcPr marT="22861" marB="22861" anchor="ctr"/>
                </a:tc>
                <a:tc>
                  <a:txBody>
                    <a:bodyPr/>
                    <a:lstStyle/>
                    <a:p>
                      <a:pPr algn="ctr"/>
                      <a:r>
                        <a:rPr lang="en-US" sz="1800" dirty="0"/>
                        <a:t>0.35</a:t>
                      </a:r>
                    </a:p>
                  </a:txBody>
                  <a:tcPr marT="22861" marB="22861" anchor="ctr"/>
                </a:tc>
                <a:tc>
                  <a:txBody>
                    <a:bodyPr/>
                    <a:lstStyle/>
                    <a:p>
                      <a:pPr algn="ctr"/>
                      <a:r>
                        <a:rPr lang="en-US" sz="1800" dirty="0"/>
                        <a:t>0.53</a:t>
                      </a:r>
                    </a:p>
                  </a:txBody>
                  <a:tcPr marT="22861" marB="22861" anchor="ctr"/>
                </a:tc>
                <a:tc>
                  <a:txBody>
                    <a:bodyPr/>
                    <a:lstStyle/>
                    <a:p>
                      <a:pPr algn="ctr"/>
                      <a:r>
                        <a:rPr lang="en-US" sz="1800" dirty="0"/>
                        <a:t>0.53</a:t>
                      </a:r>
                    </a:p>
                  </a:txBody>
                  <a:tcPr marT="22861" marB="22861" anchor="ctr"/>
                </a:tc>
                <a:extLst>
                  <a:ext uri="{0D108BD9-81ED-4DB2-BD59-A6C34878D82A}">
                    <a16:rowId xmlns:a16="http://schemas.microsoft.com/office/drawing/2014/main" val="10004"/>
                  </a:ext>
                </a:extLst>
              </a:tr>
              <a:tr h="518083">
                <a:tc>
                  <a:txBody>
                    <a:bodyPr/>
                    <a:lstStyle/>
                    <a:p>
                      <a:pPr algn="ctr"/>
                      <a:r>
                        <a:rPr lang="en-US" sz="1800" dirty="0"/>
                        <a:t>Happy</a:t>
                      </a:r>
                      <a:r>
                        <a:rPr lang="en-US" sz="1800" baseline="0" dirty="0"/>
                        <a:t> Together</a:t>
                      </a:r>
                      <a:endParaRPr lang="en-US" sz="1800" dirty="0"/>
                    </a:p>
                  </a:txBody>
                  <a:tcPr marT="22861" marB="22861" anchor="ctr"/>
                </a:tc>
                <a:tc>
                  <a:txBody>
                    <a:bodyPr/>
                    <a:lstStyle/>
                    <a:p>
                      <a:pPr algn="ctr"/>
                      <a:r>
                        <a:rPr lang="en-US" sz="1800" dirty="0"/>
                        <a:t>0.38</a:t>
                      </a:r>
                    </a:p>
                  </a:txBody>
                  <a:tcPr marT="22861" marB="22861" anchor="ctr"/>
                </a:tc>
                <a:tc>
                  <a:txBody>
                    <a:bodyPr/>
                    <a:lstStyle/>
                    <a:p>
                      <a:pPr algn="ctr"/>
                      <a:r>
                        <a:rPr lang="en-US" sz="1800" dirty="0"/>
                        <a:t>0.38</a:t>
                      </a:r>
                    </a:p>
                  </a:txBody>
                  <a:tcPr marT="22861" marB="22861" anchor="ctr"/>
                </a:tc>
                <a:tc>
                  <a:txBody>
                    <a:bodyPr/>
                    <a:lstStyle/>
                    <a:p>
                      <a:pPr algn="ctr"/>
                      <a:r>
                        <a:rPr lang="en-US" sz="1800" dirty="0"/>
                        <a:t>0.25</a:t>
                      </a:r>
                    </a:p>
                  </a:txBody>
                  <a:tcPr marT="22861" marB="22861" anchor="ctr"/>
                </a:tc>
                <a:extLst>
                  <a:ext uri="{0D108BD9-81ED-4DB2-BD59-A6C34878D82A}">
                    <a16:rowId xmlns:a16="http://schemas.microsoft.com/office/drawing/2014/main" val="10005"/>
                  </a:ext>
                </a:extLst>
              </a:tr>
              <a:tr h="518083">
                <a:tc>
                  <a:txBody>
                    <a:bodyPr/>
                    <a:lstStyle/>
                    <a:p>
                      <a:pPr algn="ctr"/>
                      <a:r>
                        <a:rPr lang="en-US" sz="1800" dirty="0"/>
                        <a:t>Hotel California</a:t>
                      </a:r>
                    </a:p>
                  </a:txBody>
                  <a:tcPr marT="22861" marB="22861" anchor="ctr"/>
                </a:tc>
                <a:tc>
                  <a:txBody>
                    <a:bodyPr/>
                    <a:lstStyle/>
                    <a:p>
                      <a:pPr algn="ctr"/>
                      <a:r>
                        <a:rPr lang="en-US" sz="1800" dirty="0"/>
                        <a:t>0.44</a:t>
                      </a:r>
                    </a:p>
                  </a:txBody>
                  <a:tcPr marT="22861" marB="22861" anchor="ctr"/>
                </a:tc>
                <a:tc>
                  <a:txBody>
                    <a:bodyPr/>
                    <a:lstStyle/>
                    <a:p>
                      <a:pPr algn="ctr"/>
                      <a:r>
                        <a:rPr lang="en-US" sz="1800" dirty="0"/>
                        <a:t>0.14</a:t>
                      </a:r>
                    </a:p>
                  </a:txBody>
                  <a:tcPr marT="22861" marB="22861" anchor="ctr"/>
                </a:tc>
                <a:tc>
                  <a:txBody>
                    <a:bodyPr/>
                    <a:lstStyle/>
                    <a:p>
                      <a:pPr algn="ctr"/>
                      <a:r>
                        <a:rPr lang="en-US" sz="1800" dirty="0"/>
                        <a:t>0.38</a:t>
                      </a:r>
                    </a:p>
                  </a:txBody>
                  <a:tcPr marT="22861" marB="22861" anchor="ctr"/>
                </a:tc>
                <a:extLst>
                  <a:ext uri="{0D108BD9-81ED-4DB2-BD59-A6C34878D82A}">
                    <a16:rowId xmlns:a16="http://schemas.microsoft.com/office/drawing/2014/main" val="10006"/>
                  </a:ext>
                </a:extLst>
              </a:tr>
              <a:tr h="518083">
                <a:tc>
                  <a:txBody>
                    <a:bodyPr/>
                    <a:lstStyle/>
                    <a:p>
                      <a:pPr algn="ctr"/>
                      <a:r>
                        <a:rPr lang="en-US" sz="1800" dirty="0"/>
                        <a:t>Raspberry</a:t>
                      </a:r>
                      <a:r>
                        <a:rPr lang="en-US" sz="1800" baseline="0" dirty="0"/>
                        <a:t> Beret</a:t>
                      </a:r>
                      <a:endParaRPr lang="en-US" sz="1800" dirty="0"/>
                    </a:p>
                  </a:txBody>
                  <a:tcPr marT="22861" marB="22861" anchor="ctr"/>
                </a:tc>
                <a:tc>
                  <a:txBody>
                    <a:bodyPr/>
                    <a:lstStyle/>
                    <a:p>
                      <a:pPr algn="ctr"/>
                      <a:r>
                        <a:rPr lang="en-US" sz="1800" dirty="0"/>
                        <a:t>0.36</a:t>
                      </a:r>
                    </a:p>
                  </a:txBody>
                  <a:tcPr marT="22861" marB="22861" anchor="ctr"/>
                </a:tc>
                <a:tc>
                  <a:txBody>
                    <a:bodyPr/>
                    <a:lstStyle/>
                    <a:p>
                      <a:pPr algn="ctr"/>
                      <a:r>
                        <a:rPr lang="en-US" sz="1800" dirty="0"/>
                        <a:t>0.53</a:t>
                      </a:r>
                    </a:p>
                  </a:txBody>
                  <a:tcPr marT="22861" marB="22861" anchor="ctr"/>
                </a:tc>
                <a:tc>
                  <a:txBody>
                    <a:bodyPr/>
                    <a:lstStyle/>
                    <a:p>
                      <a:pPr algn="ctr"/>
                      <a:r>
                        <a:rPr lang="en-US" sz="1800" dirty="0"/>
                        <a:t>0.50</a:t>
                      </a:r>
                    </a:p>
                  </a:txBody>
                  <a:tcPr marT="22861" marB="22861" anchor="ctr"/>
                </a:tc>
                <a:extLst>
                  <a:ext uri="{0D108BD9-81ED-4DB2-BD59-A6C34878D82A}">
                    <a16:rowId xmlns:a16="http://schemas.microsoft.com/office/drawing/2014/main" val="1208779022"/>
                  </a:ext>
                </a:extLst>
              </a:tr>
              <a:tr h="518083">
                <a:tc>
                  <a:txBody>
                    <a:bodyPr/>
                    <a:lstStyle/>
                    <a:p>
                      <a:pPr algn="ctr"/>
                      <a:r>
                        <a:rPr lang="en-US" sz="1800" dirty="0"/>
                        <a:t>Rolling in the Deep</a:t>
                      </a:r>
                    </a:p>
                  </a:txBody>
                  <a:tcPr marT="22861" marB="22861" anchor="ctr"/>
                </a:tc>
                <a:tc>
                  <a:txBody>
                    <a:bodyPr/>
                    <a:lstStyle/>
                    <a:p>
                      <a:pPr algn="ctr"/>
                      <a:r>
                        <a:rPr lang="en-US" sz="1800" dirty="0"/>
                        <a:t>0.47</a:t>
                      </a:r>
                    </a:p>
                  </a:txBody>
                  <a:tcPr marT="22861" marB="22861" anchor="ctr"/>
                </a:tc>
                <a:tc>
                  <a:txBody>
                    <a:bodyPr/>
                    <a:lstStyle/>
                    <a:p>
                      <a:pPr algn="ctr"/>
                      <a:r>
                        <a:rPr lang="en-US" sz="1800" dirty="0"/>
                        <a:t>0.31</a:t>
                      </a:r>
                    </a:p>
                  </a:txBody>
                  <a:tcPr marT="22861" marB="22861" anchor="ctr"/>
                </a:tc>
                <a:tc>
                  <a:txBody>
                    <a:bodyPr/>
                    <a:lstStyle/>
                    <a:p>
                      <a:pPr algn="ctr"/>
                      <a:r>
                        <a:rPr lang="en-US" sz="1800" dirty="0"/>
                        <a:t>0.43</a:t>
                      </a:r>
                    </a:p>
                  </a:txBody>
                  <a:tcPr marT="22861" marB="22861" anchor="ctr"/>
                </a:tc>
                <a:extLst>
                  <a:ext uri="{0D108BD9-81ED-4DB2-BD59-A6C34878D82A}">
                    <a16:rowId xmlns:a16="http://schemas.microsoft.com/office/drawing/2014/main" val="3512014767"/>
                  </a:ext>
                </a:extLst>
              </a:tr>
              <a:tr h="518083">
                <a:tc>
                  <a:txBody>
                    <a:bodyPr/>
                    <a:lstStyle/>
                    <a:p>
                      <a:pPr algn="ctr"/>
                      <a:r>
                        <a:rPr lang="en-US" sz="1800" dirty="0"/>
                        <a:t>Titanium</a:t>
                      </a:r>
                    </a:p>
                  </a:txBody>
                  <a:tcPr marT="22861" marB="22861" anchor="ctr"/>
                </a:tc>
                <a:tc>
                  <a:txBody>
                    <a:bodyPr/>
                    <a:lstStyle/>
                    <a:p>
                      <a:pPr algn="ctr"/>
                      <a:r>
                        <a:rPr lang="en-US" sz="1800" dirty="0"/>
                        <a:t>0.25</a:t>
                      </a:r>
                    </a:p>
                  </a:txBody>
                  <a:tcPr marT="22861" marB="22861" anchor="ctr"/>
                </a:tc>
                <a:tc>
                  <a:txBody>
                    <a:bodyPr/>
                    <a:lstStyle/>
                    <a:p>
                      <a:pPr algn="ctr"/>
                      <a:r>
                        <a:rPr lang="en-US" sz="1800" dirty="0"/>
                        <a:t>0.33</a:t>
                      </a:r>
                    </a:p>
                  </a:txBody>
                  <a:tcPr marT="22861" marB="22861" anchor="ctr"/>
                </a:tc>
                <a:tc>
                  <a:txBody>
                    <a:bodyPr/>
                    <a:lstStyle/>
                    <a:p>
                      <a:pPr algn="ctr"/>
                      <a:r>
                        <a:rPr lang="en-US" sz="1800" dirty="0"/>
                        <a:t>0.78</a:t>
                      </a:r>
                    </a:p>
                  </a:txBody>
                  <a:tcPr marT="22861" marB="22861" anchor="ctr"/>
                </a:tc>
                <a:extLst>
                  <a:ext uri="{0D108BD9-81ED-4DB2-BD59-A6C34878D82A}">
                    <a16:rowId xmlns:a16="http://schemas.microsoft.com/office/drawing/2014/main" val="2222168316"/>
                  </a:ext>
                </a:extLst>
              </a:tr>
              <a:tr h="518083">
                <a:tc>
                  <a:txBody>
                    <a:bodyPr/>
                    <a:lstStyle/>
                    <a:p>
                      <a:pPr algn="ctr"/>
                      <a:r>
                        <a:rPr lang="en-US" sz="1800" dirty="0"/>
                        <a:t>When Doves Cry</a:t>
                      </a:r>
                    </a:p>
                  </a:txBody>
                  <a:tcPr marT="22861" marB="22861" anchor="ctr"/>
                </a:tc>
                <a:tc>
                  <a:txBody>
                    <a:bodyPr/>
                    <a:lstStyle/>
                    <a:p>
                      <a:pPr algn="ctr"/>
                      <a:r>
                        <a:rPr lang="en-US" sz="1800" dirty="0"/>
                        <a:t>0.36</a:t>
                      </a:r>
                    </a:p>
                  </a:txBody>
                  <a:tcPr marT="22861" marB="22861" anchor="ctr"/>
                </a:tc>
                <a:tc>
                  <a:txBody>
                    <a:bodyPr/>
                    <a:lstStyle/>
                    <a:p>
                      <a:pPr algn="ctr"/>
                      <a:r>
                        <a:rPr lang="en-US" sz="1800" dirty="0"/>
                        <a:t>0.20</a:t>
                      </a:r>
                    </a:p>
                  </a:txBody>
                  <a:tcPr marT="22861" marB="22861" anchor="ctr"/>
                </a:tc>
                <a:tc>
                  <a:txBody>
                    <a:bodyPr/>
                    <a:lstStyle/>
                    <a:p>
                      <a:pPr algn="ctr"/>
                      <a:r>
                        <a:rPr lang="en-US" sz="1800" dirty="0"/>
                        <a:t>0.27</a:t>
                      </a:r>
                    </a:p>
                  </a:txBody>
                  <a:tcPr marT="22861" marB="22861" anchor="ctr"/>
                </a:tc>
                <a:extLst>
                  <a:ext uri="{0D108BD9-81ED-4DB2-BD59-A6C34878D82A}">
                    <a16:rowId xmlns:a16="http://schemas.microsoft.com/office/drawing/2014/main" val="3627103803"/>
                  </a:ext>
                </a:extLst>
              </a:tr>
              <a:tr h="518083">
                <a:tc>
                  <a:txBody>
                    <a:bodyPr/>
                    <a:lstStyle/>
                    <a:p>
                      <a:pPr algn="ctr"/>
                      <a:r>
                        <a:rPr lang="en-US" sz="1800" b="1" dirty="0"/>
                        <a:t>Average</a:t>
                      </a:r>
                    </a:p>
                  </a:txBody>
                  <a:tcPr marT="22861" marB="22861" anchor="ctr"/>
                </a:tc>
                <a:tc>
                  <a:txBody>
                    <a:bodyPr/>
                    <a:lstStyle/>
                    <a:p>
                      <a:pPr algn="ctr"/>
                      <a:r>
                        <a:rPr lang="en-US" sz="1800" b="1" dirty="0"/>
                        <a:t>0.35</a:t>
                      </a:r>
                    </a:p>
                  </a:txBody>
                  <a:tcPr marT="22861" marB="22861" anchor="ctr"/>
                </a:tc>
                <a:tc>
                  <a:txBody>
                    <a:bodyPr/>
                    <a:lstStyle/>
                    <a:p>
                      <a:pPr algn="ctr"/>
                      <a:r>
                        <a:rPr lang="en-US" sz="1800" b="1" dirty="0"/>
                        <a:t>0.34</a:t>
                      </a:r>
                    </a:p>
                  </a:txBody>
                  <a:tcPr marT="22861" marB="22861" anchor="ctr"/>
                </a:tc>
                <a:tc>
                  <a:txBody>
                    <a:bodyPr/>
                    <a:lstStyle/>
                    <a:p>
                      <a:pPr algn="ctr"/>
                      <a:r>
                        <a:rPr lang="en-US" sz="1800" b="1" dirty="0"/>
                        <a:t>0.44</a:t>
                      </a:r>
                    </a:p>
                  </a:txBody>
                  <a:tcPr marT="22861" marB="22861" anchor="ctr"/>
                </a:tc>
                <a:extLst>
                  <a:ext uri="{0D108BD9-81ED-4DB2-BD59-A6C34878D82A}">
                    <a16:rowId xmlns:a16="http://schemas.microsoft.com/office/drawing/2014/main" val="443034617"/>
                  </a:ext>
                </a:extLst>
              </a:tr>
            </a:tbl>
          </a:graphicData>
        </a:graphic>
      </p:graphicFrame>
      <p:sp>
        <p:nvSpPr>
          <p:cNvPr id="11" name="Text Box 190"/>
          <p:cNvSpPr txBox="1">
            <a:spLocks noChangeArrowheads="1"/>
          </p:cNvSpPr>
          <p:nvPr/>
        </p:nvSpPr>
        <p:spPr bwMode="auto">
          <a:xfrm>
            <a:off x="1097280" y="8737602"/>
            <a:ext cx="9875520" cy="512222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mn-lt"/>
              </a:rPr>
              <a:t>Our analysis of music revolves around the self-similarity matrix, a graphical representation of sequences in a data series. To construct this, we transform a discrete audio time series into a sequence of feature vectors. Various methods are used to compute the feature vectors, including construction of </a:t>
            </a:r>
            <a:r>
              <a:rPr lang="en-US" sz="2000" dirty="0" err="1">
                <a:latin typeface="+mn-lt"/>
              </a:rPr>
              <a:t>chromgragrams</a:t>
            </a:r>
            <a:r>
              <a:rPr lang="en-US" sz="2000" dirty="0">
                <a:latin typeface="+mn-lt"/>
              </a:rPr>
              <a:t>, </a:t>
            </a:r>
            <a:r>
              <a:rPr lang="en-US" sz="2000" dirty="0" err="1">
                <a:latin typeface="+mn-lt"/>
              </a:rPr>
              <a:t>tempogram</a:t>
            </a:r>
            <a:r>
              <a:rPr lang="en-US" sz="2000" dirty="0">
                <a:latin typeface="+mn-lt"/>
              </a:rPr>
              <a:t>, and </a:t>
            </a:r>
            <a:r>
              <a:rPr lang="en-US" sz="2000" dirty="0" err="1">
                <a:latin typeface="+mn-lt"/>
              </a:rPr>
              <a:t>timbregrams</a:t>
            </a:r>
            <a:r>
              <a:rPr lang="en-US" sz="2000" dirty="0">
                <a:latin typeface="+mn-lt"/>
              </a:rPr>
              <a:t>. We tested all three, but ultimately use the </a:t>
            </a:r>
            <a:r>
              <a:rPr lang="en-US" sz="2000" dirty="0" err="1">
                <a:latin typeface="+mn-lt"/>
              </a:rPr>
              <a:t>timbregram</a:t>
            </a:r>
            <a:r>
              <a:rPr lang="en-US" sz="2000" dirty="0">
                <a:latin typeface="+mn-lt"/>
              </a:rPr>
              <a:t> due to its superior performance</a:t>
            </a:r>
            <a:r>
              <a:rPr lang="en-US" sz="2000" baseline="30000" dirty="0">
                <a:latin typeface="+mn-lt"/>
              </a:rPr>
              <a:t>1</a:t>
            </a:r>
            <a:r>
              <a:rPr lang="en-US" sz="2000" dirty="0">
                <a:latin typeface="+mn-lt"/>
              </a:rPr>
              <a:t> in the literature.</a:t>
            </a:r>
          </a:p>
          <a:p>
            <a:pPr eaLnBrk="1" hangingPunct="1"/>
            <a:endParaRPr lang="en-US" sz="2000" dirty="0">
              <a:latin typeface="+mn-lt"/>
            </a:endParaRPr>
          </a:p>
          <a:p>
            <a:pPr eaLnBrk="1" hangingPunct="1"/>
            <a:r>
              <a:rPr lang="en-US" sz="2000" dirty="0">
                <a:latin typeface="+mn-lt"/>
              </a:rPr>
              <a:t>We compute a standard spectrogram as the concatenation of short-time Fourier transforms (STFTs). The frequency vectors for each frame are mapped into </a:t>
            </a:r>
            <a:r>
              <a:rPr lang="en-US" sz="2000" dirty="0" err="1">
                <a:latin typeface="+mn-lt"/>
              </a:rPr>
              <a:t>mel</a:t>
            </a:r>
            <a:r>
              <a:rPr lang="en-US" sz="2000" dirty="0">
                <a:latin typeface="+mn-lt"/>
              </a:rPr>
              <a:t>-space, yielding </a:t>
            </a:r>
            <a:r>
              <a:rPr lang="en-US" sz="2000" dirty="0" err="1">
                <a:latin typeface="+mn-lt"/>
              </a:rPr>
              <a:t>mel</a:t>
            </a:r>
            <a:r>
              <a:rPr lang="en-US" sz="2000" dirty="0">
                <a:latin typeface="+mn-lt"/>
              </a:rPr>
              <a:t>-frequency cepstral coefficients (MFCCs). The </a:t>
            </a:r>
            <a:r>
              <a:rPr lang="en-US" sz="2000" dirty="0" err="1">
                <a:latin typeface="+mn-lt"/>
              </a:rPr>
              <a:t>timbregram</a:t>
            </a:r>
            <a:r>
              <a:rPr lang="en-US" sz="2000" dirty="0">
                <a:latin typeface="+mn-lt"/>
              </a:rPr>
              <a:t> is then computed as the concatenation of the MFCC feature vectors.</a:t>
            </a:r>
          </a:p>
          <a:p>
            <a:pPr eaLnBrk="1" hangingPunct="1"/>
            <a:endParaRPr lang="en-US" sz="2000" dirty="0">
              <a:latin typeface="+mn-lt"/>
            </a:endParaRPr>
          </a:p>
          <a:p>
            <a:pPr eaLnBrk="1" hangingPunct="1"/>
            <a:r>
              <a:rPr lang="en-US" sz="2000" dirty="0">
                <a:latin typeface="+mn-lt"/>
              </a:rPr>
              <a:t>The pairwise distance between each feature vector in the </a:t>
            </a:r>
            <a:r>
              <a:rPr lang="en-US" sz="2000" dirty="0" err="1">
                <a:latin typeface="+mn-lt"/>
              </a:rPr>
              <a:t>timbregram</a:t>
            </a:r>
            <a:r>
              <a:rPr lang="en-US" sz="2000" dirty="0">
                <a:latin typeface="+mn-lt"/>
              </a:rPr>
              <a:t> is computed and stored in the self-similarity matrix. Distances are computed using the Euclidean norm, though others (including cosine, </a:t>
            </a:r>
            <a:r>
              <a:rPr lang="en-US" sz="2000" dirty="0" err="1">
                <a:latin typeface="+mn-lt"/>
              </a:rPr>
              <a:t>cityblock</a:t>
            </a:r>
            <a:r>
              <a:rPr lang="en-US" sz="2000" dirty="0">
                <a:latin typeface="+mn-lt"/>
              </a:rPr>
              <a:t>, and correlation) have been tested. Finally, we aggregate features that belong to the same beat by taking their median, which reduces dimensionality, increases computational efficiency, and gives each feature vector more meaning.</a:t>
            </a:r>
          </a:p>
        </p:txBody>
      </p:sp>
      <p:sp>
        <p:nvSpPr>
          <p:cNvPr id="45" name="Rectangle 44"/>
          <p:cNvSpPr/>
          <p:nvPr/>
        </p:nvSpPr>
        <p:spPr>
          <a:xfrm>
            <a:off x="1152144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Results</a:t>
            </a:r>
          </a:p>
        </p:txBody>
      </p:sp>
      <p:sp>
        <p:nvSpPr>
          <p:cNvPr id="51" name="Text Box 180"/>
          <p:cNvSpPr txBox="1">
            <a:spLocks noChangeArrowheads="1"/>
          </p:cNvSpPr>
          <p:nvPr/>
        </p:nvSpPr>
        <p:spPr bwMode="auto">
          <a:xfrm>
            <a:off x="6857222" y="18329113"/>
            <a:ext cx="4028372"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b="1" dirty="0">
                <a:latin typeface="Calibri" pitchFamily="34" charset="0"/>
              </a:rPr>
              <a:t>Figure 2.</a:t>
            </a:r>
            <a:r>
              <a:rPr lang="en-US" sz="1600" dirty="0">
                <a:latin typeface="Calibri" pitchFamily="34" charset="0"/>
              </a:rPr>
              <a:t> Similarity matrix for “Call Me Maybe”.</a:t>
            </a:r>
          </a:p>
        </p:txBody>
      </p:sp>
      <p:sp>
        <p:nvSpPr>
          <p:cNvPr id="52" name="Text Box 181"/>
          <p:cNvSpPr txBox="1">
            <a:spLocks noChangeArrowheads="1"/>
          </p:cNvSpPr>
          <p:nvPr/>
        </p:nvSpPr>
        <p:spPr bwMode="auto">
          <a:xfrm>
            <a:off x="1065284" y="18329114"/>
            <a:ext cx="5320777"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b="1" dirty="0">
                <a:latin typeface="Calibri" pitchFamily="34" charset="0"/>
              </a:rPr>
              <a:t>Figure 1.</a:t>
            </a:r>
            <a:r>
              <a:rPr lang="en-US" sz="1600" dirty="0">
                <a:latin typeface="Calibri" pitchFamily="34" charset="0"/>
              </a:rPr>
              <a:t> </a:t>
            </a:r>
            <a:r>
              <a:rPr lang="en-US" sz="1600" dirty="0" err="1">
                <a:latin typeface="Calibri" pitchFamily="34" charset="0"/>
              </a:rPr>
              <a:t>Timbregram</a:t>
            </a:r>
            <a:r>
              <a:rPr lang="en-US" sz="1600" dirty="0">
                <a:latin typeface="Calibri" pitchFamily="34" charset="0"/>
              </a:rPr>
              <a:t> for “Call Me Maybe” by Carly Rae </a:t>
            </a:r>
            <a:r>
              <a:rPr lang="en-US" sz="1600" dirty="0" err="1">
                <a:latin typeface="Calibri" pitchFamily="34" charset="0"/>
              </a:rPr>
              <a:t>Jespen</a:t>
            </a:r>
            <a:endParaRPr lang="en-US" sz="1600" dirty="0">
              <a:latin typeface="Calibri" pitchFamily="34" charset="0"/>
            </a:endParaRPr>
          </a:p>
        </p:txBody>
      </p:sp>
      <p:sp>
        <p:nvSpPr>
          <p:cNvPr id="53" name="Text Box 180"/>
          <p:cNvSpPr txBox="1">
            <a:spLocks noChangeArrowheads="1"/>
          </p:cNvSpPr>
          <p:nvPr/>
        </p:nvSpPr>
        <p:spPr bwMode="auto">
          <a:xfrm>
            <a:off x="14028238" y="18624784"/>
            <a:ext cx="4861934"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Table 1.</a:t>
            </a:r>
            <a:r>
              <a:rPr lang="en-US" sz="1600" dirty="0">
                <a:latin typeface="Calibri" pitchFamily="34" charset="0"/>
              </a:rPr>
              <a:t> Comparison of feature vectors on testing dataset</a:t>
            </a:r>
          </a:p>
        </p:txBody>
      </p:sp>
      <p:graphicFrame>
        <p:nvGraphicFramePr>
          <p:cNvPr id="3" name="Chart 2"/>
          <p:cNvGraphicFramePr/>
          <p:nvPr>
            <p:extLst>
              <p:ext uri="{D42A27DB-BD31-4B8C-83A1-F6EECF244321}">
                <p14:modId xmlns:p14="http://schemas.microsoft.com/office/powerpoint/2010/main" val="292270342"/>
              </p:ext>
            </p:extLst>
          </p:nvPr>
        </p:nvGraphicFramePr>
        <p:xfrm>
          <a:off x="22074882" y="3316357"/>
          <a:ext cx="9563359" cy="4141705"/>
        </p:xfrm>
        <a:graphic>
          <a:graphicData uri="http://schemas.openxmlformats.org/drawingml/2006/chart">
            <c:chart xmlns:c="http://schemas.openxmlformats.org/drawingml/2006/chart" xmlns:r="http://schemas.openxmlformats.org/officeDocument/2006/relationships" r:id="rId3"/>
          </a:graphicData>
        </a:graphic>
      </p:graphicFrame>
      <p:sp>
        <p:nvSpPr>
          <p:cNvPr id="37" name="Text Box 180"/>
          <p:cNvSpPr txBox="1">
            <a:spLocks noChangeArrowheads="1"/>
          </p:cNvSpPr>
          <p:nvPr/>
        </p:nvSpPr>
        <p:spPr bwMode="auto">
          <a:xfrm>
            <a:off x="22568550" y="7620000"/>
            <a:ext cx="2510521"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Chart 1.</a:t>
            </a:r>
            <a:r>
              <a:rPr lang="en-US" sz="1600" dirty="0">
                <a:latin typeface="Calibri" pitchFamily="34" charset="0"/>
              </a:rPr>
              <a:t> Label in 16pt Calibri.</a:t>
            </a:r>
          </a:p>
        </p:txBody>
      </p:sp>
      <p:pic>
        <p:nvPicPr>
          <p:cNvPr id="1026" name="Picture 2" descr="https://northwestern.app.box.com/representation/file_version_128003010805/image_2048/1.png?shared_name=yrkziqgkhkworpu406xt089iuy3toqst"/>
          <p:cNvPicPr>
            <a:picLocks noChangeAspect="1" noChangeArrowheads="1"/>
          </p:cNvPicPr>
          <p:nvPr/>
        </p:nvPicPr>
        <p:blipFill rotWithShape="1">
          <a:blip r:embed="rId4">
            <a:extLst>
              <a:ext uri="{28A0092B-C50C-407E-A947-70E740481C1C}">
                <a14:useLocalDpi xmlns:a14="http://schemas.microsoft.com/office/drawing/2010/main" val="0"/>
              </a:ext>
            </a:extLst>
          </a:blip>
          <a:srcRect r="88363"/>
          <a:stretch/>
        </p:blipFill>
        <p:spPr bwMode="auto">
          <a:xfrm>
            <a:off x="1280161" y="326076"/>
            <a:ext cx="2011678" cy="216088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l="8493" t="4561" r="10394" b="4791"/>
          <a:stretch/>
        </p:blipFill>
        <p:spPr>
          <a:xfrm>
            <a:off x="6617961" y="14399621"/>
            <a:ext cx="4506895" cy="3746052"/>
          </a:xfrm>
          <a:prstGeom prst="rect">
            <a:avLst/>
          </a:prstGeom>
        </p:spPr>
      </p:pic>
      <p:pic>
        <p:nvPicPr>
          <p:cNvPr id="6" name="Picture 5"/>
          <p:cNvPicPr>
            <a:picLocks noChangeAspect="1"/>
          </p:cNvPicPr>
          <p:nvPr/>
        </p:nvPicPr>
        <p:blipFill rotWithShape="1">
          <a:blip r:embed="rId6">
            <a:extLst>
              <a:ext uri="{28A0092B-C50C-407E-A947-70E740481C1C}">
                <a14:useLocalDpi xmlns:a14="http://schemas.microsoft.com/office/drawing/2010/main" val="0"/>
              </a:ext>
            </a:extLst>
          </a:blip>
          <a:srcRect l="9520" t="7446" r="7570" b="6690"/>
          <a:stretch/>
        </p:blipFill>
        <p:spPr>
          <a:xfrm>
            <a:off x="911981" y="14048004"/>
            <a:ext cx="5573261" cy="4292682"/>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2878</TotalTime>
  <Words>1189</Words>
  <Application>Microsoft Office PowerPoint</Application>
  <PresentationFormat>Custom</PresentationFormat>
  <Paragraphs>103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Tushar Chandra</cp:lastModifiedBy>
  <cp:revision>118</cp:revision>
  <cp:lastPrinted>2013-02-12T02:21:55Z</cp:lastPrinted>
  <dcterms:created xsi:type="dcterms:W3CDTF">2013-02-10T21:14:48Z</dcterms:created>
  <dcterms:modified xsi:type="dcterms:W3CDTF">2017-03-17T09:36:33Z</dcterms:modified>
</cp:coreProperties>
</file>