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28" d="100"/>
          <a:sy n="28" d="100"/>
        </p:scale>
        <p:origin x="528" y="101"/>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3406" b="5022"/>
          <a:stretch/>
        </p:blipFill>
        <p:spPr>
          <a:xfrm>
            <a:off x="22860000" y="7629118"/>
            <a:ext cx="8496549" cy="334368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2201" b="4195"/>
          <a:stretch/>
        </p:blipFill>
        <p:spPr>
          <a:xfrm>
            <a:off x="22859982" y="10977769"/>
            <a:ext cx="8496566" cy="3181257"/>
          </a:xfrm>
          <a:prstGeom prst="rect">
            <a:avLst/>
          </a:prstGeom>
        </p:spPr>
      </p:pic>
      <p:sp>
        <p:nvSpPr>
          <p:cNvPr id="30" name="Text Box 191"/>
          <p:cNvSpPr txBox="1">
            <a:spLocks noChangeArrowheads="1"/>
          </p:cNvSpPr>
          <p:nvPr/>
        </p:nvSpPr>
        <p:spPr bwMode="auto">
          <a:xfrm>
            <a:off x="22074882"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see that </a:t>
            </a:r>
            <a:r>
              <a:rPr lang="en-US" sz="2000" dirty="0" err="1">
                <a:latin typeface="Calibri" pitchFamily="34" charset="0"/>
              </a:rPr>
              <a:t>Structify</a:t>
            </a:r>
            <a:r>
              <a:rPr lang="en-US" sz="2000" dirty="0">
                <a:latin typeface="Calibri" pitchFamily="34" charset="0"/>
              </a:rPr>
              <a:t> works reasonably well. On “Call Me Maybe,” </a:t>
            </a:r>
            <a:r>
              <a:rPr lang="en-US" sz="2000" dirty="0" err="1">
                <a:latin typeface="Calibri" pitchFamily="34" charset="0"/>
              </a:rPr>
              <a:t>Structify</a:t>
            </a:r>
            <a:r>
              <a:rPr lang="en-US" sz="2000" dirty="0">
                <a:latin typeface="Calibri" pitchFamily="34" charset="0"/>
              </a:rPr>
              <a:t> correctly identified the start of the chorus each time it occurred, though it missed certain other segments (precision 0.71, recall 0.63). On a cover of “Titanium,” </a:t>
            </a:r>
            <a:r>
              <a:rPr lang="en-US" sz="2000" dirty="0" err="1">
                <a:latin typeface="Calibri" pitchFamily="34" charset="0"/>
              </a:rPr>
              <a:t>Structify</a:t>
            </a:r>
            <a:r>
              <a:rPr lang="en-US" sz="2000" dirty="0">
                <a:latin typeface="Calibri" pitchFamily="34" charset="0"/>
              </a:rPr>
              <a:t> generally segmented the song well, but occasionally halfway through the chorus </a:t>
            </a:r>
            <a:r>
              <a:rPr lang="en-US" sz="2000" dirty="0">
                <a:latin typeface="Calibri" pitchFamily="34" charset="0"/>
              </a:rPr>
              <a:t>(precision 0.71, recall 0.83)</a:t>
            </a:r>
            <a:r>
              <a:rPr lang="en-US" sz="2000" dirty="0">
                <a:latin typeface="Calibri" pitchFamily="34" charset="0"/>
              </a:rPr>
              <a:t>. And on “Firework” by Katy Perry, the segmentations found were generally accurate, but it did not identify all of them, indicating that the algorithm parameters could be better tuned.</a:t>
            </a:r>
          </a:p>
          <a:p>
            <a:pPr eaLnBrk="1" hangingPunct="1"/>
            <a:endParaRPr lang="en-US" sz="2000" dirty="0">
              <a:latin typeface="Calibri" pitchFamily="34" charset="0"/>
            </a:endParaRPr>
          </a:p>
          <a:p>
            <a:pPr eaLnBrk="1" hangingPunct="1"/>
            <a:r>
              <a:rPr lang="en-US" sz="2000" dirty="0">
                <a:latin typeface="Calibri" pitchFamily="34" charset="0"/>
              </a:rPr>
              <a:t>Conversely, on “Bohemian Rhapsody,” </a:t>
            </a:r>
            <a:r>
              <a:rPr lang="en-US" sz="2000" dirty="0" err="1">
                <a:latin typeface="Calibri" pitchFamily="34" charset="0"/>
              </a:rPr>
              <a:t>Structify</a:t>
            </a:r>
            <a:r>
              <a:rPr lang="en-US" sz="2000" dirty="0">
                <a:latin typeface="Calibri" pitchFamily="34" charset="0"/>
              </a:rPr>
              <a:t> performed extremely poorly, having precision of 0.2 and recall of 0.25. This can be largely attributed to the failure of beat tracking due to tempo and style changes, since </a:t>
            </a:r>
            <a:r>
              <a:rPr lang="en-US" sz="2000" dirty="0" err="1">
                <a:latin typeface="Calibri" pitchFamily="34" charset="0"/>
              </a:rPr>
              <a:t>Structify</a:t>
            </a:r>
            <a:r>
              <a:rPr lang="en-US" sz="2000" dirty="0">
                <a:latin typeface="Calibri" pitchFamily="34" charset="0"/>
              </a:rPr>
              <a:t> depends on beat tracking to analyze similarity.</a:t>
            </a:r>
          </a:p>
          <a:p>
            <a:pPr eaLnBrk="1" hangingPunct="1"/>
            <a:endParaRPr lang="en-US" sz="2000" dirty="0">
              <a:latin typeface="Calibri" pitchFamily="34" charset="0"/>
            </a:endParaRPr>
          </a:p>
          <a:p>
            <a:pPr eaLnBrk="1" hangingPunct="1"/>
            <a:r>
              <a:rPr lang="en-US" sz="2000" dirty="0">
                <a:latin typeface="Calibri" pitchFamily="34" charset="0"/>
              </a:rPr>
              <a:t>Figure 3 shows the </a:t>
            </a:r>
            <a:r>
              <a:rPr lang="en-US" sz="2000" dirty="0" err="1">
                <a:latin typeface="Calibri" pitchFamily="34" charset="0"/>
              </a:rPr>
              <a:t>Structify</a:t>
            </a:r>
            <a:r>
              <a:rPr lang="en-US" sz="2000" dirty="0">
                <a:latin typeface="Calibri" pitchFamily="34" charset="0"/>
              </a:rPr>
              <a:t> segmentation of “Call Me Maybe” and includes the correct segmentation for comparison.</a:t>
            </a:r>
          </a:p>
        </p:txBody>
      </p:sp>
      <p:sp>
        <p:nvSpPr>
          <p:cNvPr id="31" name="Rectangle 30"/>
          <p:cNvSpPr/>
          <p:nvPr/>
        </p:nvSpPr>
        <p:spPr>
          <a:xfrm>
            <a:off x="22074882"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endParaRPr lang="en-US" sz="2000" dirty="0"/>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000" dirty="0"/>
              <a:t>Jensen, </a:t>
            </a:r>
            <a:r>
              <a:rPr lang="en-US" sz="2000" dirty="0" err="1"/>
              <a:t>Kristoffer</a:t>
            </a:r>
            <a:r>
              <a:rPr lang="en-US" sz="2000" dirty="0"/>
              <a:t>. "Multiple scale music segmentation using rhythm, timbre, and harmony." EURASIP Journal on Applied Signal Processing 2007.1 (2007): 159-159.</a:t>
            </a:r>
          </a:p>
          <a:p>
            <a:pPr marL="244855" indent="-244855">
              <a:buFont typeface="+mj-lt"/>
              <a:buAutoNum type="arabicPeriod"/>
            </a:pPr>
            <a:r>
              <a:rPr lang="en-US" sz="2000" dirty="0" err="1"/>
              <a:t>Couvreur</a:t>
            </a:r>
            <a:r>
              <a:rPr lang="en-US" sz="2000" dirty="0"/>
              <a:t>, Laurent, et al. "Audio thumbnailing." QPSR of the </a:t>
            </a:r>
            <a:r>
              <a:rPr lang="en-US" sz="2000" dirty="0" err="1"/>
              <a:t>numediart</a:t>
            </a:r>
            <a:r>
              <a:rPr lang="en-US" sz="2000" dirty="0"/>
              <a:t> research program 1 (2008): 67-85.</a:t>
            </a:r>
          </a:p>
          <a:p>
            <a:pPr marL="244855" indent="-244855">
              <a:buFont typeface="+mj-lt"/>
              <a:buAutoNum type="arabicPeriod"/>
            </a:pPr>
            <a:r>
              <a:rPr lang="en-US" sz="2000" dirty="0" err="1"/>
              <a:t>McFee</a:t>
            </a:r>
            <a:r>
              <a:rPr lang="en-US" sz="2000" dirty="0"/>
              <a:t>, Brian, and Dan Ellis. "Analyzing Song Structure with Spectral Clustering." ISMIR. 2014.</a:t>
            </a:r>
            <a:endParaRPr lang="en-US" sz="20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In particular, pop songs often repeat the verse and chorus, but in different patterns. Approaches to automatically and computationally analyzing this structure often involve detecting patterns in a self-similarity matrix of spectral features.</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structure of potential segment boundaries, having weights be costs of segmentations.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obtained an F1 measure of 0.44, comparing the boundaries </a:t>
            </a:r>
            <a:r>
              <a:rPr lang="en-US" sz="2000" dirty="0" err="1">
                <a:latin typeface="Calibri" pitchFamily="34" charset="0"/>
              </a:rPr>
              <a:t>Structify</a:t>
            </a:r>
            <a:r>
              <a:rPr lang="en-US" sz="2000" dirty="0">
                <a:latin typeface="Calibri" pitchFamily="34" charset="0"/>
              </a:rPr>
              <a:t> identified to manually identified splits. Chroma and tempo features performed slightly worse, having F1 measures near 0.35. This is a promising result for automatic song structure analysis, as </a:t>
            </a:r>
            <a:r>
              <a:rPr lang="en-US" sz="2000" dirty="0" err="1">
                <a:latin typeface="Calibri" pitchFamily="34" charset="0"/>
              </a:rPr>
              <a:t>Structify</a:t>
            </a:r>
            <a:r>
              <a:rPr lang="en-US" sz="2000" dirty="0">
                <a:latin typeface="Calibri" pitchFamily="34" charset="0"/>
              </a:rPr>
              <a:t> was frequently able to identify the verse, chorus, or bridge of pop songs.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a:t>
            </a:r>
            <a:r>
              <a:rPr lang="en-US" sz="2000" dirty="0" err="1">
                <a:latin typeface="Calibri" pitchFamily="34" charset="0"/>
              </a:rPr>
              <a:t>Structify</a:t>
            </a:r>
            <a:r>
              <a:rPr lang="en-US" sz="2000" dirty="0">
                <a:latin typeface="Calibri" pitchFamily="34" charset="0"/>
              </a:rPr>
              <a:t> on a dataset of ten pop songs, chosen </a:t>
            </a:r>
            <a:r>
              <a:rPr lang="en-US" sz="2000" dirty="0" err="1">
                <a:latin typeface="Calibri" pitchFamily="34" charset="0"/>
              </a:rPr>
              <a:t>semirandomly</a:t>
            </a:r>
            <a:r>
              <a:rPr lang="en-US" sz="2000" dirty="0">
                <a:latin typeface="Calibri" pitchFamily="34" charset="0"/>
              </a:rPr>
              <a:t> from a list of all-time most popular songs. In each case, we compared the boundaries identified to manually identified boundaries, obtained by group members listening to each song and noting transitions between sections. We define a segment boundary as correct if it is within two beats of an actual boundary.</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timbre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4595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value added to each cost, discouraging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459541"/>
              </a:xfrm>
              <a:prstGeom prst="rect">
                <a:avLst/>
              </a:prstGeom>
              <a:blipFill>
                <a:blip r:embed="rId4"/>
                <a:stretch>
                  <a:fillRect l="-493" b="-136"/>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4" name="Text Box 193"/>
          <p:cNvSpPr txBox="1">
            <a:spLocks noChangeArrowheads="1"/>
          </p:cNvSpPr>
          <p:nvPr/>
        </p:nvSpPr>
        <p:spPr bwMode="auto">
          <a:xfrm>
            <a:off x="21945600" y="150114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err="1">
                <a:latin typeface="Calibri" pitchFamily="34" charset="0"/>
              </a:rPr>
              <a:t>Structify</a:t>
            </a:r>
            <a:r>
              <a:rPr lang="en-US" sz="2000" dirty="0">
                <a:latin typeface="Calibri" pitchFamily="34" charset="0"/>
              </a:rPr>
              <a:t> showed extremely promising results on highly structured songs, as it was frequently able to identify correct segmentations, and rarely incorrectly segmented songs. However, when beat tracking failed, </a:t>
            </a:r>
            <a:r>
              <a:rPr lang="en-US" sz="2000" dirty="0" err="1">
                <a:latin typeface="Calibri" pitchFamily="34" charset="0"/>
              </a:rPr>
              <a:t>Structify</a:t>
            </a:r>
            <a:r>
              <a:rPr lang="en-US" sz="2000" dirty="0">
                <a:latin typeface="Calibri" pitchFamily="34" charset="0"/>
              </a:rPr>
              <a:t> did not at all work well, since the algorithm revolves around the similarity of beat-synchronous features. While song segmentation is a difficult task, </a:t>
            </a:r>
            <a:r>
              <a:rPr lang="en-US" sz="2000" dirty="0" err="1">
                <a:latin typeface="Calibri" pitchFamily="34" charset="0"/>
              </a:rPr>
              <a:t>Structify</a:t>
            </a:r>
            <a:r>
              <a:rPr lang="en-US" sz="2000" dirty="0">
                <a:latin typeface="Calibri" pitchFamily="34" charset="0"/>
              </a:rPr>
              <a:t> works well on a variety of pop songs.</a:t>
            </a:r>
          </a:p>
          <a:p>
            <a:pPr eaLnBrk="1" hangingPunct="1"/>
            <a:endParaRPr lang="en-US" sz="2000" dirty="0">
              <a:latin typeface="Calibri" pitchFamily="34" charset="0"/>
            </a:endParaRPr>
          </a:p>
          <a:p>
            <a:pPr eaLnBrk="1" hangingPunct="1"/>
            <a:r>
              <a:rPr lang="en-US" sz="2000" dirty="0">
                <a:latin typeface="Calibri" pitchFamily="34" charset="0"/>
              </a:rPr>
              <a:t>This project can be taken in several directions. The segmentation pipeline could likely be fine-tuned, including varying more parameters, refining beat tracking, or applying filters to the self-similarity matrix.  Other methods of segmentation could also be investigated, such as analysis with spectral clustering</a:t>
            </a:r>
            <a:r>
              <a:rPr lang="en-US" sz="2000" baseline="30000" dirty="0">
                <a:latin typeface="Calibri" pitchFamily="34" charset="0"/>
              </a:rPr>
              <a:t>3</a:t>
            </a:r>
            <a:r>
              <a:rPr lang="en-US" sz="2000" dirty="0">
                <a:latin typeface="Calibri" pitchFamily="34" charset="0"/>
              </a:rPr>
              <a:t>. Finally, we originally wanted to label sections (as “intro,” “verse,” etc.), but decided that this was out of scope; this is yet another path forward.</a:t>
            </a:r>
          </a:p>
        </p:txBody>
      </p:sp>
      <p:sp>
        <p:nvSpPr>
          <p:cNvPr id="36" name="Rectangle 35"/>
          <p:cNvSpPr/>
          <p:nvPr/>
        </p:nvSpPr>
        <p:spPr>
          <a:xfrm>
            <a:off x="21945600" y="14554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048956986"/>
              </p:ext>
            </p:extLst>
          </p:nvPr>
        </p:nvGraphicFramePr>
        <p:xfrm>
          <a:off x="11521438" y="12420600"/>
          <a:ext cx="9875524" cy="6216996"/>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518083">
                <a:tc>
                  <a:txBody>
                    <a:bodyPr/>
                    <a:lstStyle/>
                    <a:p>
                      <a:endParaRPr lang="en-US" sz="2000" dirty="0"/>
                    </a:p>
                  </a:txBody>
                  <a:tcPr marT="22861" marB="22861" anchor="ctr">
                    <a:solidFill>
                      <a:schemeClr val="accent1">
                        <a:lumMod val="75000"/>
                      </a:schemeClr>
                    </a:solidFill>
                  </a:tcPr>
                </a:tc>
                <a:tc>
                  <a:txBody>
                    <a:bodyPr/>
                    <a:lstStyle/>
                    <a:p>
                      <a:pPr algn="ctr"/>
                      <a:r>
                        <a:rPr lang="en-US" sz="2000" dirty="0"/>
                        <a:t>Chroma</a:t>
                      </a:r>
                    </a:p>
                  </a:txBody>
                  <a:tcPr marT="22861" marB="22861" anchor="ctr">
                    <a:solidFill>
                      <a:schemeClr val="accent1">
                        <a:lumMod val="75000"/>
                      </a:schemeClr>
                    </a:solidFill>
                  </a:tcPr>
                </a:tc>
                <a:tc>
                  <a:txBody>
                    <a:bodyPr/>
                    <a:lstStyle/>
                    <a:p>
                      <a:pPr algn="ctr"/>
                      <a:r>
                        <a:rPr lang="en-US" sz="2000" dirty="0"/>
                        <a:t>Tempo</a:t>
                      </a:r>
                    </a:p>
                  </a:txBody>
                  <a:tcPr marT="22861" marB="22861" anchor="ctr">
                    <a:solidFill>
                      <a:schemeClr val="accent1">
                        <a:lumMod val="75000"/>
                      </a:schemeClr>
                    </a:solidFill>
                  </a:tcPr>
                </a:tc>
                <a:tc>
                  <a:txBody>
                    <a:bodyPr/>
                    <a:lstStyle/>
                    <a:p>
                      <a:pPr algn="ctr"/>
                      <a:r>
                        <a:rPr lang="en-US" sz="20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pPr algn="ctr"/>
                      <a:r>
                        <a:rPr lang="en-US" sz="2000" dirty="0"/>
                        <a:t>Bohemian</a:t>
                      </a:r>
                      <a:r>
                        <a:rPr lang="en-US" sz="2000" baseline="0" dirty="0"/>
                        <a:t> Rhapsody</a:t>
                      </a:r>
                      <a:endParaRPr lang="en-US" sz="2000" dirty="0"/>
                    </a:p>
                  </a:txBody>
                  <a:tcPr marT="22861" marB="22861" anchor="ctr"/>
                </a:tc>
                <a:tc>
                  <a:txBody>
                    <a:bodyPr/>
                    <a:lstStyle/>
                    <a:p>
                      <a:pPr algn="ctr"/>
                      <a:r>
                        <a:rPr lang="en-US" sz="2000" dirty="0"/>
                        <a:t>0.12</a:t>
                      </a:r>
                    </a:p>
                  </a:txBody>
                  <a:tcPr marT="22861" marB="22861" anchor="ctr"/>
                </a:tc>
                <a:tc>
                  <a:txBody>
                    <a:bodyPr/>
                    <a:lstStyle/>
                    <a:p>
                      <a:pPr algn="ctr"/>
                      <a:r>
                        <a:rPr lang="en-US" sz="2000" dirty="0"/>
                        <a:t>0.22</a:t>
                      </a:r>
                    </a:p>
                  </a:txBody>
                  <a:tcPr marT="22861" marB="22861" anchor="ctr"/>
                </a:tc>
                <a:tc>
                  <a:txBody>
                    <a:bodyPr/>
                    <a:lstStyle/>
                    <a:p>
                      <a:pPr algn="ctr"/>
                      <a:r>
                        <a:rPr lang="en-US" sz="2000" dirty="0"/>
                        <a:t>0.19</a:t>
                      </a:r>
                    </a:p>
                  </a:txBody>
                  <a:tcPr marT="22861" marB="22861" anchor="ctr"/>
                </a:tc>
                <a:extLst>
                  <a:ext uri="{0D108BD9-81ED-4DB2-BD59-A6C34878D82A}">
                    <a16:rowId xmlns:a16="http://schemas.microsoft.com/office/drawing/2014/main" val="10001"/>
                  </a:ext>
                </a:extLst>
              </a:tr>
              <a:tr h="518083">
                <a:tc>
                  <a:txBody>
                    <a:bodyPr/>
                    <a:lstStyle/>
                    <a:p>
                      <a:pPr algn="ctr"/>
                      <a:r>
                        <a:rPr lang="en-US" sz="2000" dirty="0"/>
                        <a:t>Call Me Maybe</a:t>
                      </a:r>
                    </a:p>
                  </a:txBody>
                  <a:tcPr marT="22861" marB="22861" anchor="ctr"/>
                </a:tc>
                <a:tc>
                  <a:txBody>
                    <a:bodyPr/>
                    <a:lstStyle/>
                    <a:p>
                      <a:pPr algn="ctr"/>
                      <a:r>
                        <a:rPr lang="en-US" sz="2000" dirty="0"/>
                        <a:t>0.53</a:t>
                      </a:r>
                    </a:p>
                  </a:txBody>
                  <a:tcPr marT="22861" marB="22861" anchor="ctr"/>
                </a:tc>
                <a:tc>
                  <a:txBody>
                    <a:bodyPr/>
                    <a:lstStyle/>
                    <a:p>
                      <a:pPr algn="ctr"/>
                      <a:r>
                        <a:rPr lang="en-US" sz="2000" dirty="0"/>
                        <a:t>0.47</a:t>
                      </a:r>
                    </a:p>
                  </a:txBody>
                  <a:tcPr marT="22861" marB="22861" anchor="ctr"/>
                </a:tc>
                <a:tc>
                  <a:txBody>
                    <a:bodyPr/>
                    <a:lstStyle/>
                    <a:p>
                      <a:pPr algn="ctr"/>
                      <a:r>
                        <a:rPr lang="en-US" sz="2000" dirty="0"/>
                        <a:t>0.66</a:t>
                      </a:r>
                    </a:p>
                  </a:txBody>
                  <a:tcPr marT="22861" marB="22861" anchor="ctr"/>
                </a:tc>
                <a:extLst>
                  <a:ext uri="{0D108BD9-81ED-4DB2-BD59-A6C34878D82A}">
                    <a16:rowId xmlns:a16="http://schemas.microsoft.com/office/drawing/2014/main" val="10002"/>
                  </a:ext>
                </a:extLst>
              </a:tr>
              <a:tr h="518083">
                <a:tc>
                  <a:txBody>
                    <a:bodyPr/>
                    <a:lstStyle/>
                    <a:p>
                      <a:pPr algn="ctr"/>
                      <a:r>
                        <a:rPr lang="en-US" sz="2000" dirty="0"/>
                        <a:t>Come On Eileen</a:t>
                      </a:r>
                    </a:p>
                  </a:txBody>
                  <a:tcPr marT="22861" marB="22861" anchor="ctr"/>
                </a:tc>
                <a:tc>
                  <a:txBody>
                    <a:bodyPr/>
                    <a:lstStyle/>
                    <a:p>
                      <a:pPr algn="ctr"/>
                      <a:r>
                        <a:rPr lang="en-US" sz="2000" dirty="0"/>
                        <a:t>0.28</a:t>
                      </a:r>
                    </a:p>
                  </a:txBody>
                  <a:tcPr marT="22861" marB="22861" anchor="ctr"/>
                </a:tc>
                <a:tc>
                  <a:txBody>
                    <a:bodyPr/>
                    <a:lstStyle/>
                    <a:p>
                      <a:pPr algn="ctr"/>
                      <a:r>
                        <a:rPr lang="en-US" sz="2000" dirty="0"/>
                        <a:t>0.31</a:t>
                      </a:r>
                    </a:p>
                  </a:txBody>
                  <a:tcPr marT="22861" marB="22861" anchor="ctr"/>
                </a:tc>
                <a:tc>
                  <a:txBody>
                    <a:bodyPr/>
                    <a:lstStyle/>
                    <a:p>
                      <a:pPr algn="ctr"/>
                      <a:r>
                        <a:rPr lang="en-US" sz="2000" dirty="0"/>
                        <a:t>0.38</a:t>
                      </a:r>
                    </a:p>
                  </a:txBody>
                  <a:tcPr marT="22861" marB="22861" anchor="ctr"/>
                </a:tc>
                <a:extLst>
                  <a:ext uri="{0D108BD9-81ED-4DB2-BD59-A6C34878D82A}">
                    <a16:rowId xmlns:a16="http://schemas.microsoft.com/office/drawing/2014/main" val="10003"/>
                  </a:ext>
                </a:extLst>
              </a:tr>
              <a:tr h="518083">
                <a:tc>
                  <a:txBody>
                    <a:bodyPr/>
                    <a:lstStyle/>
                    <a:p>
                      <a:pPr algn="ctr"/>
                      <a:r>
                        <a:rPr lang="en-US" sz="2000" dirty="0"/>
                        <a:t>Firework</a:t>
                      </a:r>
                    </a:p>
                  </a:txBody>
                  <a:tcPr marT="22861" marB="22861" anchor="ctr"/>
                </a:tc>
                <a:tc>
                  <a:txBody>
                    <a:bodyPr/>
                    <a:lstStyle/>
                    <a:p>
                      <a:pPr algn="ctr"/>
                      <a:r>
                        <a:rPr lang="en-US" sz="2000" dirty="0"/>
                        <a:t>0.35</a:t>
                      </a:r>
                    </a:p>
                  </a:txBody>
                  <a:tcPr marT="22861" marB="22861" anchor="ctr"/>
                </a:tc>
                <a:tc>
                  <a:txBody>
                    <a:bodyPr/>
                    <a:lstStyle/>
                    <a:p>
                      <a:pPr algn="ctr"/>
                      <a:r>
                        <a:rPr lang="en-US" sz="2000" dirty="0"/>
                        <a:t>0.53</a:t>
                      </a:r>
                    </a:p>
                  </a:txBody>
                  <a:tcPr marT="22861" marB="22861" anchor="ctr"/>
                </a:tc>
                <a:tc>
                  <a:txBody>
                    <a:bodyPr/>
                    <a:lstStyle/>
                    <a:p>
                      <a:pPr algn="ctr"/>
                      <a:r>
                        <a:rPr lang="en-US" sz="2000" dirty="0"/>
                        <a:t>0.53</a:t>
                      </a:r>
                    </a:p>
                  </a:txBody>
                  <a:tcPr marT="22861" marB="22861" anchor="ctr"/>
                </a:tc>
                <a:extLst>
                  <a:ext uri="{0D108BD9-81ED-4DB2-BD59-A6C34878D82A}">
                    <a16:rowId xmlns:a16="http://schemas.microsoft.com/office/drawing/2014/main" val="10004"/>
                  </a:ext>
                </a:extLst>
              </a:tr>
              <a:tr h="518083">
                <a:tc>
                  <a:txBody>
                    <a:bodyPr/>
                    <a:lstStyle/>
                    <a:p>
                      <a:pPr algn="ctr"/>
                      <a:r>
                        <a:rPr lang="en-US" sz="2000" dirty="0"/>
                        <a:t>Happy</a:t>
                      </a:r>
                      <a:r>
                        <a:rPr lang="en-US" sz="2000" baseline="0" dirty="0"/>
                        <a:t> Together</a:t>
                      </a:r>
                      <a:endParaRPr lang="en-US" sz="2000" dirty="0"/>
                    </a:p>
                  </a:txBody>
                  <a:tcPr marT="22861" marB="22861" anchor="ctr"/>
                </a:tc>
                <a:tc>
                  <a:txBody>
                    <a:bodyPr/>
                    <a:lstStyle/>
                    <a:p>
                      <a:pPr algn="ctr"/>
                      <a:r>
                        <a:rPr lang="en-US" sz="2000" dirty="0"/>
                        <a:t>0.38</a:t>
                      </a:r>
                    </a:p>
                  </a:txBody>
                  <a:tcPr marT="22861" marB="22861" anchor="ctr"/>
                </a:tc>
                <a:tc>
                  <a:txBody>
                    <a:bodyPr/>
                    <a:lstStyle/>
                    <a:p>
                      <a:pPr algn="ctr"/>
                      <a:r>
                        <a:rPr lang="en-US" sz="2000" dirty="0"/>
                        <a:t>0.38</a:t>
                      </a:r>
                    </a:p>
                  </a:txBody>
                  <a:tcPr marT="22861" marB="22861" anchor="ctr"/>
                </a:tc>
                <a:tc>
                  <a:txBody>
                    <a:bodyPr/>
                    <a:lstStyle/>
                    <a:p>
                      <a:pPr algn="ctr"/>
                      <a:r>
                        <a:rPr lang="en-US" sz="2000" dirty="0"/>
                        <a:t>0.25</a:t>
                      </a:r>
                    </a:p>
                  </a:txBody>
                  <a:tcPr marT="22861" marB="22861" anchor="ctr"/>
                </a:tc>
                <a:extLst>
                  <a:ext uri="{0D108BD9-81ED-4DB2-BD59-A6C34878D82A}">
                    <a16:rowId xmlns:a16="http://schemas.microsoft.com/office/drawing/2014/main" val="10005"/>
                  </a:ext>
                </a:extLst>
              </a:tr>
              <a:tr h="518083">
                <a:tc>
                  <a:txBody>
                    <a:bodyPr/>
                    <a:lstStyle/>
                    <a:p>
                      <a:pPr algn="ctr"/>
                      <a:r>
                        <a:rPr lang="en-US" sz="2000" dirty="0"/>
                        <a:t>Hotel California</a:t>
                      </a:r>
                    </a:p>
                  </a:txBody>
                  <a:tcPr marT="22861" marB="22861" anchor="ctr"/>
                </a:tc>
                <a:tc>
                  <a:txBody>
                    <a:bodyPr/>
                    <a:lstStyle/>
                    <a:p>
                      <a:pPr algn="ctr"/>
                      <a:r>
                        <a:rPr lang="en-US" sz="2000" dirty="0"/>
                        <a:t>0.44</a:t>
                      </a:r>
                    </a:p>
                  </a:txBody>
                  <a:tcPr marT="22861" marB="22861" anchor="ctr"/>
                </a:tc>
                <a:tc>
                  <a:txBody>
                    <a:bodyPr/>
                    <a:lstStyle/>
                    <a:p>
                      <a:pPr algn="ctr"/>
                      <a:r>
                        <a:rPr lang="en-US" sz="2000" dirty="0"/>
                        <a:t>0.14</a:t>
                      </a:r>
                    </a:p>
                  </a:txBody>
                  <a:tcPr marT="22861" marB="22861" anchor="ctr"/>
                </a:tc>
                <a:tc>
                  <a:txBody>
                    <a:bodyPr/>
                    <a:lstStyle/>
                    <a:p>
                      <a:pPr algn="ctr"/>
                      <a:r>
                        <a:rPr lang="en-US" sz="2000" dirty="0"/>
                        <a:t>0.38</a:t>
                      </a:r>
                    </a:p>
                  </a:txBody>
                  <a:tcPr marT="22861" marB="22861" anchor="ctr"/>
                </a:tc>
                <a:extLst>
                  <a:ext uri="{0D108BD9-81ED-4DB2-BD59-A6C34878D82A}">
                    <a16:rowId xmlns:a16="http://schemas.microsoft.com/office/drawing/2014/main" val="10006"/>
                  </a:ext>
                </a:extLst>
              </a:tr>
              <a:tr h="518083">
                <a:tc>
                  <a:txBody>
                    <a:bodyPr/>
                    <a:lstStyle/>
                    <a:p>
                      <a:pPr algn="ctr"/>
                      <a:r>
                        <a:rPr lang="en-US" sz="2000" dirty="0"/>
                        <a:t>Raspberry</a:t>
                      </a:r>
                      <a:r>
                        <a:rPr lang="en-US" sz="2000" baseline="0" dirty="0"/>
                        <a:t> Beret</a:t>
                      </a:r>
                      <a:endParaRPr lang="en-US" sz="2000" dirty="0"/>
                    </a:p>
                  </a:txBody>
                  <a:tcPr marT="22861" marB="22861" anchor="ctr"/>
                </a:tc>
                <a:tc>
                  <a:txBody>
                    <a:bodyPr/>
                    <a:lstStyle/>
                    <a:p>
                      <a:pPr algn="ctr"/>
                      <a:r>
                        <a:rPr lang="en-US" sz="2000" dirty="0"/>
                        <a:t>0.36</a:t>
                      </a:r>
                    </a:p>
                  </a:txBody>
                  <a:tcPr marT="22861" marB="22861" anchor="ctr"/>
                </a:tc>
                <a:tc>
                  <a:txBody>
                    <a:bodyPr/>
                    <a:lstStyle/>
                    <a:p>
                      <a:pPr algn="ctr"/>
                      <a:r>
                        <a:rPr lang="en-US" sz="2000" dirty="0"/>
                        <a:t>0.53</a:t>
                      </a:r>
                    </a:p>
                  </a:txBody>
                  <a:tcPr marT="22861" marB="22861" anchor="ctr"/>
                </a:tc>
                <a:tc>
                  <a:txBody>
                    <a:bodyPr/>
                    <a:lstStyle/>
                    <a:p>
                      <a:pPr algn="ctr"/>
                      <a:r>
                        <a:rPr lang="en-US" sz="2000" dirty="0"/>
                        <a:t>0.50</a:t>
                      </a:r>
                    </a:p>
                  </a:txBody>
                  <a:tcPr marT="22861" marB="22861" anchor="ctr"/>
                </a:tc>
                <a:extLst>
                  <a:ext uri="{0D108BD9-81ED-4DB2-BD59-A6C34878D82A}">
                    <a16:rowId xmlns:a16="http://schemas.microsoft.com/office/drawing/2014/main" val="1208779022"/>
                  </a:ext>
                </a:extLst>
              </a:tr>
              <a:tr h="518083">
                <a:tc>
                  <a:txBody>
                    <a:bodyPr/>
                    <a:lstStyle/>
                    <a:p>
                      <a:pPr algn="ctr"/>
                      <a:r>
                        <a:rPr lang="en-US" sz="2000" dirty="0"/>
                        <a:t>Rolling in the Deep</a:t>
                      </a:r>
                    </a:p>
                  </a:txBody>
                  <a:tcPr marT="22861" marB="22861" anchor="ctr"/>
                </a:tc>
                <a:tc>
                  <a:txBody>
                    <a:bodyPr/>
                    <a:lstStyle/>
                    <a:p>
                      <a:pPr algn="ctr"/>
                      <a:r>
                        <a:rPr lang="en-US" sz="2000" dirty="0"/>
                        <a:t>0.47</a:t>
                      </a:r>
                    </a:p>
                  </a:txBody>
                  <a:tcPr marT="22861" marB="22861" anchor="ctr"/>
                </a:tc>
                <a:tc>
                  <a:txBody>
                    <a:bodyPr/>
                    <a:lstStyle/>
                    <a:p>
                      <a:pPr algn="ctr"/>
                      <a:r>
                        <a:rPr lang="en-US" sz="2000" dirty="0"/>
                        <a:t>0.31</a:t>
                      </a:r>
                    </a:p>
                  </a:txBody>
                  <a:tcPr marT="22861" marB="22861" anchor="ctr"/>
                </a:tc>
                <a:tc>
                  <a:txBody>
                    <a:bodyPr/>
                    <a:lstStyle/>
                    <a:p>
                      <a:pPr algn="ctr"/>
                      <a:r>
                        <a:rPr lang="en-US" sz="2000" dirty="0"/>
                        <a:t>0.43</a:t>
                      </a:r>
                    </a:p>
                  </a:txBody>
                  <a:tcPr marT="22861" marB="22861" anchor="ctr"/>
                </a:tc>
                <a:extLst>
                  <a:ext uri="{0D108BD9-81ED-4DB2-BD59-A6C34878D82A}">
                    <a16:rowId xmlns:a16="http://schemas.microsoft.com/office/drawing/2014/main" val="3512014767"/>
                  </a:ext>
                </a:extLst>
              </a:tr>
              <a:tr h="518083">
                <a:tc>
                  <a:txBody>
                    <a:bodyPr/>
                    <a:lstStyle/>
                    <a:p>
                      <a:pPr algn="ctr"/>
                      <a:r>
                        <a:rPr lang="en-US" sz="2000" dirty="0"/>
                        <a:t>Titanium</a:t>
                      </a:r>
                    </a:p>
                  </a:txBody>
                  <a:tcPr marT="22861" marB="22861" anchor="ctr"/>
                </a:tc>
                <a:tc>
                  <a:txBody>
                    <a:bodyPr/>
                    <a:lstStyle/>
                    <a:p>
                      <a:pPr algn="ctr"/>
                      <a:r>
                        <a:rPr lang="en-US" sz="2000" dirty="0"/>
                        <a:t>0.25</a:t>
                      </a:r>
                    </a:p>
                  </a:txBody>
                  <a:tcPr marT="22861" marB="22861" anchor="ctr"/>
                </a:tc>
                <a:tc>
                  <a:txBody>
                    <a:bodyPr/>
                    <a:lstStyle/>
                    <a:p>
                      <a:pPr algn="ctr"/>
                      <a:r>
                        <a:rPr lang="en-US" sz="2000" dirty="0"/>
                        <a:t>0.33</a:t>
                      </a:r>
                    </a:p>
                  </a:txBody>
                  <a:tcPr marT="22861" marB="22861" anchor="ctr"/>
                </a:tc>
                <a:tc>
                  <a:txBody>
                    <a:bodyPr/>
                    <a:lstStyle/>
                    <a:p>
                      <a:pPr algn="ctr"/>
                      <a:r>
                        <a:rPr lang="en-US" sz="2000" dirty="0"/>
                        <a:t>0.78</a:t>
                      </a:r>
                    </a:p>
                  </a:txBody>
                  <a:tcPr marT="22861" marB="22861" anchor="ctr"/>
                </a:tc>
                <a:extLst>
                  <a:ext uri="{0D108BD9-81ED-4DB2-BD59-A6C34878D82A}">
                    <a16:rowId xmlns:a16="http://schemas.microsoft.com/office/drawing/2014/main" val="2222168316"/>
                  </a:ext>
                </a:extLst>
              </a:tr>
              <a:tr h="518083">
                <a:tc>
                  <a:txBody>
                    <a:bodyPr/>
                    <a:lstStyle/>
                    <a:p>
                      <a:pPr algn="ctr"/>
                      <a:r>
                        <a:rPr lang="en-US" sz="2000" dirty="0"/>
                        <a:t>When Doves Cry</a:t>
                      </a:r>
                    </a:p>
                  </a:txBody>
                  <a:tcPr marT="22861" marB="22861" anchor="ctr"/>
                </a:tc>
                <a:tc>
                  <a:txBody>
                    <a:bodyPr/>
                    <a:lstStyle/>
                    <a:p>
                      <a:pPr algn="ctr"/>
                      <a:r>
                        <a:rPr lang="en-US" sz="2000" dirty="0"/>
                        <a:t>0.36</a:t>
                      </a:r>
                    </a:p>
                  </a:txBody>
                  <a:tcPr marT="22861" marB="22861" anchor="ctr"/>
                </a:tc>
                <a:tc>
                  <a:txBody>
                    <a:bodyPr/>
                    <a:lstStyle/>
                    <a:p>
                      <a:pPr algn="ctr"/>
                      <a:r>
                        <a:rPr lang="en-US" sz="2000" dirty="0"/>
                        <a:t>0.20</a:t>
                      </a:r>
                    </a:p>
                  </a:txBody>
                  <a:tcPr marT="22861" marB="22861" anchor="ctr"/>
                </a:tc>
                <a:tc>
                  <a:txBody>
                    <a:bodyPr/>
                    <a:lstStyle/>
                    <a:p>
                      <a:pPr algn="ctr"/>
                      <a:r>
                        <a:rPr lang="en-US" sz="2000" dirty="0"/>
                        <a:t>0.27</a:t>
                      </a:r>
                    </a:p>
                  </a:txBody>
                  <a:tcPr marT="22861" marB="22861" anchor="ctr"/>
                </a:tc>
                <a:extLst>
                  <a:ext uri="{0D108BD9-81ED-4DB2-BD59-A6C34878D82A}">
                    <a16:rowId xmlns:a16="http://schemas.microsoft.com/office/drawing/2014/main" val="3627103803"/>
                  </a:ext>
                </a:extLst>
              </a:tr>
              <a:tr h="518083">
                <a:tc>
                  <a:txBody>
                    <a:bodyPr/>
                    <a:lstStyle/>
                    <a:p>
                      <a:pPr algn="ctr"/>
                      <a:r>
                        <a:rPr lang="en-US" sz="2000" b="1" dirty="0"/>
                        <a:t>Average</a:t>
                      </a:r>
                    </a:p>
                  </a:txBody>
                  <a:tcPr marT="22861" marB="22861" anchor="ctr"/>
                </a:tc>
                <a:tc>
                  <a:txBody>
                    <a:bodyPr/>
                    <a:lstStyle/>
                    <a:p>
                      <a:pPr algn="ctr"/>
                      <a:r>
                        <a:rPr lang="en-US" sz="2000" b="1" dirty="0"/>
                        <a:t>0.35</a:t>
                      </a:r>
                    </a:p>
                  </a:txBody>
                  <a:tcPr marT="22861" marB="22861" anchor="ctr"/>
                </a:tc>
                <a:tc>
                  <a:txBody>
                    <a:bodyPr/>
                    <a:lstStyle/>
                    <a:p>
                      <a:pPr algn="ctr"/>
                      <a:r>
                        <a:rPr lang="en-US" sz="2000" b="1" dirty="0"/>
                        <a:t>0.34</a:t>
                      </a:r>
                    </a:p>
                  </a:txBody>
                  <a:tcPr marT="22861" marB="22861" anchor="ctr"/>
                </a:tc>
                <a:tc>
                  <a:txBody>
                    <a:bodyPr/>
                    <a:lstStyle/>
                    <a:p>
                      <a:pPr algn="ctr"/>
                      <a:r>
                        <a:rPr lang="en-US" sz="20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a:t>
            </a:r>
            <a:r>
              <a:rPr lang="en-US" sz="2000" dirty="0" err="1">
                <a:latin typeface="+mn-lt"/>
              </a:rPr>
              <a:t>cityblock</a:t>
            </a:r>
            <a:r>
              <a:rPr lang="en-US" sz="2000" dirty="0">
                <a:latin typeface="+mn-lt"/>
              </a:rPr>
              <a:t> norm, though others (including cosine, Euclidean,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3579631" y="18624784"/>
            <a:ext cx="57591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performance of </a:t>
            </a:r>
            <a:r>
              <a:rPr lang="en-US" sz="1600" dirty="0" err="1">
                <a:latin typeface="Calibri" pitchFamily="34" charset="0"/>
              </a:rPr>
              <a:t>Structify</a:t>
            </a:r>
            <a:r>
              <a:rPr lang="en-US" sz="1600" dirty="0">
                <a:latin typeface="Calibri" pitchFamily="34" charset="0"/>
              </a:rPr>
              <a:t> on testing dataset</a:t>
            </a:r>
          </a:p>
        </p:txBody>
      </p:sp>
      <p:sp>
        <p:nvSpPr>
          <p:cNvPr id="37" name="Text Box 180"/>
          <p:cNvSpPr txBox="1">
            <a:spLocks noChangeArrowheads="1"/>
          </p:cNvSpPr>
          <p:nvPr/>
        </p:nvSpPr>
        <p:spPr bwMode="auto">
          <a:xfrm>
            <a:off x="23314302" y="14193663"/>
            <a:ext cx="7396730"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3:</a:t>
            </a:r>
            <a:r>
              <a:rPr lang="en-US" sz="1600" dirty="0">
                <a:latin typeface="Calibri" pitchFamily="34" charset="0"/>
              </a:rPr>
              <a:t> Segmentations of “Call Me Maybe” using </a:t>
            </a:r>
            <a:r>
              <a:rPr lang="en-US" sz="1600" dirty="0" err="1">
                <a:latin typeface="Calibri" pitchFamily="34" charset="0"/>
              </a:rPr>
              <a:t>Structify</a:t>
            </a:r>
            <a:r>
              <a:rPr lang="en-US" sz="1600" dirty="0">
                <a:latin typeface="Calibri" pitchFamily="34" charset="0"/>
              </a:rPr>
              <a:t> (top) and manually (bottom)</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5">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3357</TotalTime>
  <Words>1263</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138</cp:revision>
  <cp:lastPrinted>2013-02-12T02:21:55Z</cp:lastPrinted>
  <dcterms:created xsi:type="dcterms:W3CDTF">2013-02-10T21:14:48Z</dcterms:created>
  <dcterms:modified xsi:type="dcterms:W3CDTF">2017-03-17T17:35:34Z</dcterms:modified>
</cp:coreProperties>
</file>