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3D9A3CC-169F-4028-B497-C242169D08C1}">
          <p14:sldIdLst>
            <p14:sldId id="256"/>
          </p14:sldIdLst>
        </p14:section>
      </p14:sectionLst>
    </p:ex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76" autoAdjust="0"/>
  </p:normalViewPr>
  <p:slideViewPr>
    <p:cSldViewPr>
      <p:cViewPr>
        <p:scale>
          <a:sx n="55" d="100"/>
          <a:sy n="55" d="100"/>
        </p:scale>
        <p:origin x="-840" y="29"/>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3/17/2017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3/17/2017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3406" b="5022"/>
          <a:stretch/>
        </p:blipFill>
        <p:spPr>
          <a:xfrm>
            <a:off x="22440651" y="7086600"/>
            <a:ext cx="9144000" cy="3598476"/>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2201" b="4195"/>
          <a:stretch/>
        </p:blipFill>
        <p:spPr>
          <a:xfrm>
            <a:off x="22440633" y="10749526"/>
            <a:ext cx="9144018" cy="3423674"/>
          </a:xfrm>
          <a:prstGeom prst="rect">
            <a:avLst/>
          </a:prstGeom>
        </p:spPr>
      </p:pic>
      <p:sp>
        <p:nvSpPr>
          <p:cNvPr id="30" name="Text Box 191"/>
          <p:cNvSpPr txBox="1">
            <a:spLocks noChangeArrowheads="1"/>
          </p:cNvSpPr>
          <p:nvPr/>
        </p:nvSpPr>
        <p:spPr bwMode="auto">
          <a:xfrm>
            <a:off x="22074882" y="3657600"/>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see that </a:t>
            </a:r>
            <a:r>
              <a:rPr lang="en-US" sz="2000" dirty="0" err="1">
                <a:latin typeface="Calibri" pitchFamily="34" charset="0"/>
              </a:rPr>
              <a:t>Structify</a:t>
            </a:r>
            <a:r>
              <a:rPr lang="en-US" sz="2000" dirty="0">
                <a:latin typeface="Calibri" pitchFamily="34" charset="0"/>
              </a:rPr>
              <a:t> works reasonably well. Some notable results include accurately identifying the start of the chorus of “Call Me Maybe” each time it occurred, and </a:t>
            </a:r>
            <a:r>
              <a:rPr lang="en-US" sz="2000" b="1" dirty="0">
                <a:latin typeface="Calibri" pitchFamily="34" charset="0"/>
              </a:rPr>
              <a:t>ADD MORE THINGS THAT THIS DOES</a:t>
            </a:r>
          </a:p>
          <a:p>
            <a:pPr eaLnBrk="1" hangingPunct="1"/>
            <a:r>
              <a:rPr lang="en-US" sz="2000" b="1" dirty="0">
                <a:latin typeface="Calibri" pitchFamily="34" charset="0"/>
              </a:rPr>
              <a:t>FILLER</a:t>
            </a:r>
          </a:p>
          <a:p>
            <a:pPr eaLnBrk="1" hangingPunct="1"/>
            <a:r>
              <a:rPr lang="en-US" sz="2000" b="1" dirty="0">
                <a:latin typeface="Calibri" pitchFamily="34" charset="0"/>
              </a:rPr>
              <a:t>FILLER</a:t>
            </a:r>
          </a:p>
          <a:p>
            <a:pPr eaLnBrk="1" hangingPunct="1"/>
            <a:r>
              <a:rPr lang="en-US" sz="2000" b="1" dirty="0">
                <a:latin typeface="Calibri" pitchFamily="34" charset="0"/>
              </a:rPr>
              <a:t>FILLER</a:t>
            </a:r>
          </a:p>
          <a:p>
            <a:pPr eaLnBrk="1" hangingPunct="1"/>
            <a:r>
              <a:rPr lang="en-US" sz="2000" b="1" dirty="0">
                <a:latin typeface="Calibri" pitchFamily="34" charset="0"/>
              </a:rPr>
              <a:t>FILLER</a:t>
            </a:r>
          </a:p>
          <a:p>
            <a:pPr eaLnBrk="1" hangingPunct="1"/>
            <a:endParaRPr lang="en-US" sz="2000" b="1" dirty="0">
              <a:latin typeface="Calibri" pitchFamily="34" charset="0"/>
            </a:endParaRPr>
          </a:p>
          <a:p>
            <a:pPr eaLnBrk="1" hangingPunct="1"/>
            <a:endParaRPr lang="en-US" sz="2000" b="1" dirty="0">
              <a:latin typeface="Calibri" pitchFamily="34" charset="0"/>
            </a:endParaRPr>
          </a:p>
          <a:p>
            <a:pPr eaLnBrk="1" hangingPunct="1"/>
            <a:r>
              <a:rPr lang="en-US" sz="2000" dirty="0">
                <a:latin typeface="Calibri" pitchFamily="34" charset="0"/>
              </a:rPr>
              <a:t>Figure 3 shows the </a:t>
            </a:r>
            <a:r>
              <a:rPr lang="en-US" sz="2000" dirty="0" err="1">
                <a:latin typeface="Calibri" pitchFamily="34" charset="0"/>
              </a:rPr>
              <a:t>Structify</a:t>
            </a:r>
            <a:r>
              <a:rPr lang="en-US" sz="2000" dirty="0">
                <a:latin typeface="Calibri" pitchFamily="34" charset="0"/>
              </a:rPr>
              <a:t> segmentation of “Call Me Maybe” and includes the correct segmentation for comparison.</a:t>
            </a:r>
          </a:p>
        </p:txBody>
      </p:sp>
      <p:sp>
        <p:nvSpPr>
          <p:cNvPr id="31" name="Rectangle 30"/>
          <p:cNvSpPr/>
          <p:nvPr/>
        </p:nvSpPr>
        <p:spPr>
          <a:xfrm>
            <a:off x="22074882"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Discussion</a:t>
            </a:r>
          </a:p>
        </p:txBody>
      </p:sp>
      <p:sp>
        <p:nvSpPr>
          <p:cNvPr id="4" name="Text Box 122"/>
          <p:cNvSpPr txBox="1">
            <a:spLocks noChangeArrowheads="1"/>
          </p:cNvSpPr>
          <p:nvPr/>
        </p:nvSpPr>
        <p:spPr bwMode="auto">
          <a:xfrm>
            <a:off x="4114800" y="272628"/>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err="1">
                <a:solidFill>
                  <a:schemeClr val="accent3">
                    <a:lumMod val="20000"/>
                    <a:lumOff val="80000"/>
                  </a:schemeClr>
                </a:solidFill>
                <a:latin typeface="+mn-lt"/>
              </a:rPr>
              <a:t>Structify</a:t>
            </a:r>
            <a:r>
              <a:rPr lang="en-US" sz="4800" b="1" dirty="0">
                <a:solidFill>
                  <a:schemeClr val="accent3">
                    <a:lumMod val="20000"/>
                    <a:lumOff val="80000"/>
                  </a:schemeClr>
                </a:solidFill>
                <a:latin typeface="+mn-lt"/>
              </a:rPr>
              <a:t>: Automatic Segmentation of Pop Songs</a:t>
            </a:r>
          </a:p>
        </p:txBody>
      </p:sp>
      <p:sp>
        <p:nvSpPr>
          <p:cNvPr id="5" name="Text Box 123"/>
          <p:cNvSpPr txBox="1">
            <a:spLocks noChangeArrowheads="1"/>
          </p:cNvSpPr>
          <p:nvPr/>
        </p:nvSpPr>
        <p:spPr bwMode="auto">
          <a:xfrm>
            <a:off x="4114800" y="144780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Tushar Chandra</a:t>
            </a:r>
            <a:r>
              <a:rPr lang="en-US" sz="32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Joon</a:t>
            </a:r>
            <a:r>
              <a:rPr lang="en-US" sz="2800" dirty="0">
                <a:solidFill>
                  <a:schemeClr val="accent3">
                    <a:lumMod val="20000"/>
                    <a:lumOff val="80000"/>
                  </a:schemeClr>
                </a:solidFill>
                <a:latin typeface="+mn-lt"/>
              </a:rPr>
              <a:t> Park</a:t>
            </a:r>
            <a:r>
              <a:rPr lang="en-US" sz="2800" baseline="30000" dirty="0">
                <a:solidFill>
                  <a:schemeClr val="accent3">
                    <a:lumMod val="20000"/>
                    <a:lumOff val="80000"/>
                  </a:schemeClr>
                </a:solidFill>
                <a:latin typeface="+mn-lt"/>
              </a:rPr>
              <a:t>23</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Adrick</a:t>
            </a:r>
            <a:r>
              <a:rPr lang="en-US" sz="2800" dirty="0">
                <a:solidFill>
                  <a:schemeClr val="accent3">
                    <a:lumMod val="20000"/>
                    <a:lumOff val="80000"/>
                  </a:schemeClr>
                </a:solidFill>
                <a:latin typeface="+mn-lt"/>
              </a:rPr>
              <a:t> Tench</a:t>
            </a:r>
            <a:r>
              <a:rPr lang="en-US" sz="2800" baseline="30000" dirty="0">
                <a:solidFill>
                  <a:schemeClr val="accent3">
                    <a:lumMod val="20000"/>
                    <a:lumOff val="80000"/>
                  </a:schemeClr>
                </a:solidFill>
                <a:latin typeface="+mn-lt"/>
              </a:rPr>
              <a:t>3</a:t>
            </a:r>
          </a:p>
          <a:p>
            <a:pPr algn="ctr" eaLnBrk="1" hangingPunct="1"/>
            <a:r>
              <a:rPr lang="en-US" sz="2800" dirty="0">
                <a:solidFill>
                  <a:schemeClr val="accent3">
                    <a:lumMod val="20000"/>
                    <a:lumOff val="80000"/>
                  </a:schemeClr>
                </a:solidFill>
                <a:latin typeface="+mn-lt"/>
              </a:rPr>
              <a:t>Northwestern University</a:t>
            </a:r>
          </a:p>
          <a:p>
            <a:pPr algn="ctr" eaLnBrk="1" hangingPunct="1"/>
            <a:r>
              <a:rPr lang="en-US" sz="28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McCormick School of Engineering, </a:t>
            </a:r>
            <a:r>
              <a:rPr lang="en-US" sz="2800" baseline="30000" dirty="0">
                <a:solidFill>
                  <a:schemeClr val="accent3">
                    <a:lumMod val="20000"/>
                    <a:lumOff val="80000"/>
                  </a:schemeClr>
                </a:solidFill>
                <a:latin typeface="+mn-lt"/>
              </a:rPr>
              <a:t>2</a:t>
            </a:r>
            <a:r>
              <a:rPr lang="en-US" sz="2800" dirty="0">
                <a:solidFill>
                  <a:schemeClr val="accent3">
                    <a:lumMod val="20000"/>
                    <a:lumOff val="80000"/>
                  </a:schemeClr>
                </a:solidFill>
                <a:latin typeface="+mn-lt"/>
              </a:rPr>
              <a:t>Bienen School of Music, </a:t>
            </a:r>
            <a:r>
              <a:rPr lang="en-US" sz="2800" baseline="30000">
                <a:solidFill>
                  <a:schemeClr val="accent3">
                    <a:lumMod val="20000"/>
                    <a:lumOff val="80000"/>
                  </a:schemeClr>
                </a:solidFill>
                <a:latin typeface="+mn-lt"/>
              </a:rPr>
              <a:t>3</a:t>
            </a:r>
            <a:r>
              <a:rPr lang="en-US" sz="2800">
                <a:solidFill>
                  <a:schemeClr val="accent3">
                    <a:lumMod val="20000"/>
                    <a:lumOff val="80000"/>
                  </a:schemeClr>
                </a:solidFill>
                <a:latin typeface="+mn-lt"/>
              </a:rPr>
              <a:t>Weinberg College of </a:t>
            </a:r>
            <a:r>
              <a:rPr lang="en-US" sz="2800" dirty="0">
                <a:solidFill>
                  <a:schemeClr val="accent3">
                    <a:lumMod val="20000"/>
                    <a:lumOff val="80000"/>
                  </a:schemeClr>
                </a:solidFill>
                <a:latin typeface="+mn-lt"/>
              </a:rPr>
              <a:t>Arts and Sciences</a:t>
            </a:r>
          </a:p>
        </p:txBody>
      </p:sp>
      <p:sp>
        <p:nvSpPr>
          <p:cNvPr id="24" name="TextBox 23"/>
          <p:cNvSpPr txBox="1"/>
          <p:nvPr/>
        </p:nvSpPr>
        <p:spPr>
          <a:xfrm>
            <a:off x="1200337" y="20025359"/>
            <a:ext cx="12287063" cy="1588333"/>
          </a:xfrm>
          <a:prstGeom prst="rect">
            <a:avLst/>
          </a:prstGeom>
          <a:solidFill>
            <a:schemeClr val="accent1">
              <a:lumMod val="40000"/>
              <a:lumOff val="60000"/>
            </a:schemeClr>
          </a:solidFill>
        </p:spPr>
        <p:txBody>
          <a:bodyPr wrap="square" lIns="48971" tIns="24486" rIns="48971" bIns="24486" rtlCol="0">
            <a:spAutoFit/>
          </a:bodyPr>
          <a:lstStyle/>
          <a:p>
            <a:r>
              <a:rPr lang="en-US" sz="2000" dirty="0"/>
              <a:t>Tushar Chandra; </a:t>
            </a:r>
            <a:r>
              <a:rPr lang="en-US" sz="2000" dirty="0" err="1"/>
              <a:t>Joon</a:t>
            </a:r>
            <a:r>
              <a:rPr lang="en-US" sz="2000" dirty="0"/>
              <a:t> Park; </a:t>
            </a:r>
            <a:r>
              <a:rPr lang="en-US" sz="2000" dirty="0" err="1"/>
              <a:t>Adrick</a:t>
            </a:r>
            <a:r>
              <a:rPr lang="en-US" sz="2000" dirty="0"/>
              <a:t> </a:t>
            </a:r>
            <a:r>
              <a:rPr lang="en-US" sz="2000" dirty="0" err="1"/>
              <a:t>Tench</a:t>
            </a:r>
            <a:endParaRPr lang="en-US" sz="2000" dirty="0"/>
          </a:p>
          <a:p>
            <a:r>
              <a:rPr lang="en-US" sz="2000" dirty="0"/>
              <a:t>Northwestern University</a:t>
            </a:r>
          </a:p>
          <a:p>
            <a:endParaRPr lang="en-US" sz="2000" dirty="0"/>
          </a:p>
          <a:p>
            <a:r>
              <a:rPr lang="en-US" sz="2000" dirty="0"/>
              <a:t>Email: tchandra@u.northwestern.edu / joonpark@u.northwestern.edu / adricktench2018@u.northwestern.edu</a:t>
            </a:r>
          </a:p>
          <a:p>
            <a:r>
              <a:rPr lang="en-US" sz="2000" dirty="0"/>
              <a:t>Website: https://github.com/joonpark13/structify</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2000" dirty="0"/>
              <a:t>Jensen, </a:t>
            </a:r>
            <a:r>
              <a:rPr lang="en-US" sz="2000" dirty="0" err="1"/>
              <a:t>Kristoffer</a:t>
            </a:r>
            <a:r>
              <a:rPr lang="en-US" sz="2000" dirty="0"/>
              <a:t>. "Multiple scale music segmentation using rhythm, timbre, and harmony." EURASIP Journal on Applied Signal Processing 2007.1 (2007): 159-159.</a:t>
            </a:r>
          </a:p>
          <a:p>
            <a:pPr marL="244855" indent="-244855">
              <a:buFont typeface="+mj-lt"/>
              <a:buAutoNum type="arabicPeriod"/>
            </a:pPr>
            <a:r>
              <a:rPr lang="en-US" sz="2000" dirty="0" err="1"/>
              <a:t>Couvreur</a:t>
            </a:r>
            <a:r>
              <a:rPr lang="en-US" sz="2000" dirty="0"/>
              <a:t>, Laurent, et al. "Audio thumbnailing." QPSR of the </a:t>
            </a:r>
            <a:r>
              <a:rPr lang="en-US" sz="2000" dirty="0" err="1"/>
              <a:t>numediart</a:t>
            </a:r>
            <a:r>
              <a:rPr lang="en-US" sz="2000" dirty="0"/>
              <a:t> research program 1 (2008): 67-85.</a:t>
            </a:r>
          </a:p>
          <a:p>
            <a:pPr marL="244855" indent="-244855">
              <a:buFont typeface="+mj-lt"/>
              <a:buAutoNum type="arabicPeriod"/>
            </a:pPr>
            <a:r>
              <a:rPr lang="en-US" sz="2000" dirty="0" err="1"/>
              <a:t>McFee</a:t>
            </a:r>
            <a:r>
              <a:rPr lang="en-US" sz="2000" dirty="0"/>
              <a:t>, Brian, and Dan Ellis. "Analyzing Song Structure with Spectral Clustering." ISMIR. 2014.</a:t>
            </a:r>
            <a:endParaRPr lang="en-US" sz="20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50666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It is well-known that repetition is fundamental to music; it both gives music structure and allows humans to perceive this structure. In particular, pop songs often repeat the verse and chorus, but in different patterns. Approaches to automatically and computationally analyzing this structure often involve detecting patterns in a self-similarity matrix of spectral features.</a:t>
            </a:r>
          </a:p>
          <a:p>
            <a:pPr eaLnBrk="1" hangingPunct="1"/>
            <a:endParaRPr lang="en-US" sz="2000" dirty="0">
              <a:latin typeface="Calibri" pitchFamily="34" charset="0"/>
            </a:endParaRPr>
          </a:p>
          <a:p>
            <a:pPr eaLnBrk="1" hangingPunct="1"/>
            <a:r>
              <a:rPr lang="en-US" sz="2000" dirty="0">
                <a:latin typeface="Calibri" pitchFamily="34" charset="0"/>
              </a:rPr>
              <a:t>We implement the work of Jensen 2007, in which a self-similarity matrix of timbre features was used to automatically segment music</a:t>
            </a:r>
            <a:r>
              <a:rPr lang="en-US" sz="2000" baseline="30000" dirty="0">
                <a:latin typeface="Calibri" pitchFamily="34" charset="0"/>
              </a:rPr>
              <a:t>1</a:t>
            </a:r>
            <a:r>
              <a:rPr lang="en-US" sz="2000" dirty="0">
                <a:latin typeface="Calibri" pitchFamily="34" charset="0"/>
              </a:rPr>
              <a:t>.  A shortest path algorithm is implemented on a graph structure of potential segment boundaries, having weights be costs of segmentations.  </a:t>
            </a:r>
          </a:p>
          <a:p>
            <a:pPr eaLnBrk="1" hangingPunct="1"/>
            <a:endParaRPr lang="en-US" sz="2000" dirty="0">
              <a:latin typeface="Calibri" pitchFamily="34" charset="0"/>
            </a:endParaRPr>
          </a:p>
          <a:p>
            <a:pPr eaLnBrk="1" hangingPunct="1"/>
            <a:r>
              <a:rPr lang="en-US" sz="2000" dirty="0">
                <a:latin typeface="Calibri" pitchFamily="34" charset="0"/>
              </a:rPr>
              <a:t>When using timbre features on a dataset of 10 pop songs, we obtained an F1 measure of 0.44, comparing the boundaries </a:t>
            </a:r>
            <a:r>
              <a:rPr lang="en-US" sz="2000" dirty="0" err="1">
                <a:latin typeface="Calibri" pitchFamily="34" charset="0"/>
              </a:rPr>
              <a:t>Structify</a:t>
            </a:r>
            <a:r>
              <a:rPr lang="en-US" sz="2000" dirty="0">
                <a:latin typeface="Calibri" pitchFamily="34" charset="0"/>
              </a:rPr>
              <a:t> identified to manually identified splits. Chroma and tempo features performed slightly worse, having F1 measures near 0.35. This is a promising result for automatic song structure analysis, as </a:t>
            </a:r>
            <a:r>
              <a:rPr lang="en-US" sz="2000" dirty="0" err="1">
                <a:latin typeface="Calibri" pitchFamily="34" charset="0"/>
              </a:rPr>
              <a:t>Structify</a:t>
            </a:r>
            <a:r>
              <a:rPr lang="en-US" sz="2000" dirty="0">
                <a:latin typeface="Calibri" pitchFamily="34" charset="0"/>
              </a:rPr>
              <a:t> was frequently able to identify the verse, chorus, or bridge of pop songs.</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tested </a:t>
            </a:r>
            <a:r>
              <a:rPr lang="en-US" sz="2000" dirty="0" err="1">
                <a:latin typeface="Calibri" pitchFamily="34" charset="0"/>
              </a:rPr>
              <a:t>Structify</a:t>
            </a:r>
            <a:r>
              <a:rPr lang="en-US" sz="2000" dirty="0">
                <a:latin typeface="Calibri" pitchFamily="34" charset="0"/>
              </a:rPr>
              <a:t> on a dataset of ten pop songs, chosen </a:t>
            </a:r>
            <a:r>
              <a:rPr lang="en-US" sz="2000" dirty="0" err="1">
                <a:latin typeface="Calibri" pitchFamily="34" charset="0"/>
              </a:rPr>
              <a:t>semirandomly</a:t>
            </a:r>
            <a:r>
              <a:rPr lang="en-US" sz="2000" dirty="0">
                <a:latin typeface="Calibri" pitchFamily="34" charset="0"/>
              </a:rPr>
              <a:t> from a list of all-time most popular songs. In each case, we compared the boundaries identified to manually identified boundaries, obtained by group members listening to each song and noting transitions between sections. We define a segment boundary as correct if it is within two beats of an actual boundary.</a:t>
            </a:r>
          </a:p>
          <a:p>
            <a:pPr eaLnBrk="1" hangingPunct="1"/>
            <a:endParaRPr lang="en-US" sz="2000" dirty="0">
              <a:latin typeface="Calibri" pitchFamily="34" charset="0"/>
            </a:endParaRPr>
          </a:p>
          <a:p>
            <a:pPr eaLnBrk="1" hangingPunct="1"/>
            <a:r>
              <a:rPr lang="en-US" sz="2000" dirty="0">
                <a:latin typeface="Calibri" pitchFamily="34" charset="0"/>
              </a:rPr>
              <a:t>We computed the proportion of actual boundaries that were identified (precision), the proportion of identified boundaries that were correct (recall), and the F1 measure from these. This was done for each type of feature vector (</a:t>
            </a:r>
            <a:r>
              <a:rPr lang="en-US" sz="2000" dirty="0" err="1">
                <a:latin typeface="Calibri" pitchFamily="34" charset="0"/>
              </a:rPr>
              <a:t>chroma</a:t>
            </a:r>
            <a:r>
              <a:rPr lang="en-US" sz="2000" dirty="0">
                <a:latin typeface="Calibri" pitchFamily="34" charset="0"/>
              </a:rPr>
              <a:t>, tempo, and timbre features).</a:t>
            </a:r>
          </a:p>
          <a:p>
            <a:pPr eaLnBrk="1" hangingPunct="1"/>
            <a:endParaRPr lang="en-US" sz="2000" dirty="0">
              <a:latin typeface="Calibri" pitchFamily="34" charset="0"/>
            </a:endParaRPr>
          </a:p>
          <a:p>
            <a:pPr eaLnBrk="1" hangingPunct="1"/>
            <a:r>
              <a:rPr lang="en-US" sz="2000" dirty="0">
                <a:latin typeface="Calibri" pitchFamily="34" charset="0"/>
              </a:rPr>
              <a:t>Table 1 presents a detailed comparison of the F1 measures for the ten testing songs. </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Music Representations</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11521440" y="3657600"/>
                <a:ext cx="9875520" cy="445954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implement the methods of Jensen 2007. We create a directed graph whose nodes are beats, or potential segment boundaries. An edge e(</a:t>
                </a:r>
                <a:r>
                  <a:rPr lang="en-US" sz="2000" dirty="0" err="1">
                    <a:latin typeface="Calibri" pitchFamily="34" charset="0"/>
                  </a:rPr>
                  <a:t>i</a:t>
                </a:r>
                <a:r>
                  <a:rPr lang="en-US" sz="2000" dirty="0">
                    <a:latin typeface="Calibri" pitchFamily="34" charset="0"/>
                  </a:rPr>
                  <a:t>, j) represents a possible segmentation from beat </a:t>
                </a:r>
                <a:r>
                  <a:rPr lang="en-US" sz="2000" dirty="0" err="1">
                    <a:latin typeface="Calibri" pitchFamily="34" charset="0"/>
                  </a:rPr>
                  <a:t>i</a:t>
                </a:r>
                <a:r>
                  <a:rPr lang="en-US" sz="2000" dirty="0">
                    <a:latin typeface="Calibri" pitchFamily="34" charset="0"/>
                  </a:rPr>
                  <a:t> to beat j, and its cost is defined as</a:t>
                </a:r>
              </a:p>
              <a:p>
                <a:pPr eaLnBrk="1" hangingPunct="1"/>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𝑗</m:t>
                          </m:r>
                        </m:sup>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𝑖</m:t>
                              </m:r>
                            </m:sub>
                            <m:sup>
                              <m:r>
                                <a:rPr lang="en-US" sz="2000" b="0" i="1" smtClean="0">
                                  <a:latin typeface="Cambria Math" panose="02040503050406030204" pitchFamily="18" charset="0"/>
                                </a:rPr>
                                <m:t>𝑘</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𝑙𝑘</m:t>
                                  </m:r>
                                </m:sub>
                              </m:sSub>
                            </m:e>
                          </m:nary>
                        </m:e>
                      </m:nary>
                    </m:oMath>
                  </m:oMathPara>
                </a14:m>
                <a:endParaRPr lang="en-US" sz="2000" dirty="0">
                  <a:latin typeface="Calibri" pitchFamily="34" charset="0"/>
                </a:endParaRPr>
              </a:p>
              <a:p>
                <a:pPr eaLnBrk="1" hangingPunct="1"/>
                <a:r>
                  <a:rPr lang="en-US" sz="2000" dirty="0">
                    <a:latin typeface="Calibri" pitchFamily="34" charset="0"/>
                  </a:rPr>
                  <a:t>which computes an average self-similarity of each beat in the segment to all other beats in the segment. The parameter </a:t>
                </a:r>
                <a:r>
                  <a:rPr lang="el-GR" sz="2000" dirty="0">
                    <a:latin typeface="Calibri" pitchFamily="34" charset="0"/>
                  </a:rPr>
                  <a:t>α</a:t>
                </a:r>
                <a:r>
                  <a:rPr lang="en-US" sz="2000" dirty="0">
                    <a:latin typeface="Calibri" pitchFamily="34" charset="0"/>
                  </a:rPr>
                  <a:t> is a fixed value added to each cost, discouraging excessively short segments.</a:t>
                </a:r>
              </a:p>
              <a:p>
                <a:pPr eaLnBrk="1" hangingPunct="1"/>
                <a:endParaRPr lang="en-US" sz="2000" dirty="0">
                  <a:latin typeface="Calibri" pitchFamily="34" charset="0"/>
                </a:endParaRPr>
              </a:p>
              <a:p>
                <a:pPr eaLnBrk="1" hangingPunct="1"/>
                <a:r>
                  <a:rPr lang="en-US" sz="2000" dirty="0">
                    <a:latin typeface="Calibri" pitchFamily="34" charset="0"/>
                  </a:rPr>
                  <a:t>After constructing the graph, we simply find the lowest-cost path from the first to the last beat. This can be done in O(N log N) time using standard pathfinding algorithms. The path with the least total cost is returned as a list of beats (segment boundaries), where each beat represents the start of a segmentation.</a:t>
                </a:r>
              </a:p>
            </p:txBody>
          </p:sp>
        </mc:Choice>
        <mc:Fallback>
          <p:sp>
            <p:nvSpPr>
              <p:cNvPr id="13" name="Text Box 192"/>
              <p:cNvSpPr txBox="1">
                <a:spLocks noRot="1" noChangeAspect="1" noMove="1" noResize="1" noEditPoints="1" noAdjustHandles="1" noChangeArrowheads="1" noChangeShapeType="1" noTextEdit="1"/>
              </p:cNvSpPr>
              <p:nvPr/>
            </p:nvSpPr>
            <p:spPr bwMode="auto">
              <a:xfrm>
                <a:off x="11521440" y="3657600"/>
                <a:ext cx="9875520" cy="4459541"/>
              </a:xfrm>
              <a:prstGeom prst="rect">
                <a:avLst/>
              </a:prstGeom>
              <a:blipFill>
                <a:blip r:embed="rId4"/>
                <a:stretch>
                  <a:fillRect l="-493" b="-136"/>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a:t>
            </a:r>
          </a:p>
        </p:txBody>
      </p:sp>
      <p:sp>
        <p:nvSpPr>
          <p:cNvPr id="14" name="Text Box 193"/>
          <p:cNvSpPr txBox="1">
            <a:spLocks noChangeArrowheads="1"/>
          </p:cNvSpPr>
          <p:nvPr/>
        </p:nvSpPr>
        <p:spPr bwMode="auto">
          <a:xfrm>
            <a:off x="21945600" y="15011401"/>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err="1">
                <a:latin typeface="Calibri" pitchFamily="34" charset="0"/>
              </a:rPr>
              <a:t>Structify</a:t>
            </a:r>
            <a:r>
              <a:rPr lang="en-US" sz="2000" dirty="0">
                <a:latin typeface="Calibri" pitchFamily="34" charset="0"/>
              </a:rPr>
              <a:t> showed extremely promising results, as it was frequently able to identify </a:t>
            </a:r>
            <a:r>
              <a:rPr lang="en-US" sz="2000" b="1" dirty="0">
                <a:latin typeface="Calibri" pitchFamily="34" charset="0"/>
              </a:rPr>
              <a:t>things it was able to do. </a:t>
            </a:r>
            <a:r>
              <a:rPr lang="en-US" sz="2000" dirty="0">
                <a:latin typeface="Calibri" pitchFamily="34" charset="0"/>
              </a:rPr>
              <a:t>In addition, it correctly </a:t>
            </a:r>
            <a:r>
              <a:rPr lang="en-US" sz="2000" b="1" dirty="0">
                <a:latin typeface="Calibri" pitchFamily="34" charset="0"/>
              </a:rPr>
              <a:t>did another thing. Maybe another line. </a:t>
            </a:r>
          </a:p>
          <a:p>
            <a:pPr eaLnBrk="1" hangingPunct="1"/>
            <a:r>
              <a:rPr lang="en-US" sz="2000" b="1" dirty="0">
                <a:latin typeface="Calibri" pitchFamily="34" charset="0"/>
              </a:rPr>
              <a:t>FILLER</a:t>
            </a:r>
          </a:p>
          <a:p>
            <a:pPr eaLnBrk="1" hangingPunct="1"/>
            <a:r>
              <a:rPr lang="en-US" sz="2000" b="1" dirty="0">
                <a:latin typeface="Calibri" pitchFamily="34" charset="0"/>
              </a:rPr>
              <a:t>FILLER</a:t>
            </a:r>
          </a:p>
          <a:p>
            <a:pPr eaLnBrk="1" hangingPunct="1"/>
            <a:r>
              <a:rPr lang="en-US" sz="2000" dirty="0">
                <a:latin typeface="Calibri" pitchFamily="34" charset="0"/>
              </a:rPr>
              <a:t>While song segmentation is a difficult task, </a:t>
            </a:r>
            <a:r>
              <a:rPr lang="en-US" sz="2000" dirty="0" err="1">
                <a:latin typeface="Calibri" pitchFamily="34" charset="0"/>
              </a:rPr>
              <a:t>Structify</a:t>
            </a:r>
            <a:r>
              <a:rPr lang="en-US" sz="2000" dirty="0">
                <a:latin typeface="Calibri" pitchFamily="34" charset="0"/>
              </a:rPr>
              <a:t> works well on a variety of pop songs.</a:t>
            </a:r>
          </a:p>
          <a:p>
            <a:pPr eaLnBrk="1" hangingPunct="1"/>
            <a:endParaRPr lang="en-US" sz="2000" dirty="0">
              <a:latin typeface="Calibri" pitchFamily="34" charset="0"/>
            </a:endParaRPr>
          </a:p>
          <a:p>
            <a:pPr eaLnBrk="1" hangingPunct="1"/>
            <a:r>
              <a:rPr lang="en-US" sz="2000" dirty="0">
                <a:latin typeface="Calibri" pitchFamily="34" charset="0"/>
              </a:rPr>
              <a:t>This project can be taken in several directions. The segmentation pipeline could likely be fine-tuned, as the original authors were able to obtain better results than we were. Other methods of segmentation could also be investigated, such as analysis with spectral clustering</a:t>
            </a:r>
            <a:r>
              <a:rPr lang="en-US" sz="2000" baseline="30000" dirty="0">
                <a:latin typeface="Calibri" pitchFamily="34" charset="0"/>
              </a:rPr>
              <a:t>3</a:t>
            </a:r>
            <a:r>
              <a:rPr lang="en-US" sz="2000" dirty="0">
                <a:latin typeface="Calibri" pitchFamily="34" charset="0"/>
              </a:rPr>
              <a:t>. Finally, we originally wanted to label sections (as “intro,” “verse,” etc.), but decided that this was out of scope; this is yet another path forward.</a:t>
            </a:r>
          </a:p>
        </p:txBody>
      </p:sp>
      <p:sp>
        <p:nvSpPr>
          <p:cNvPr id="36" name="Rectangle 35"/>
          <p:cNvSpPr/>
          <p:nvPr/>
        </p:nvSpPr>
        <p:spPr>
          <a:xfrm>
            <a:off x="21945600" y="14554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634745182"/>
              </p:ext>
            </p:extLst>
          </p:nvPr>
        </p:nvGraphicFramePr>
        <p:xfrm>
          <a:off x="11521438" y="12420600"/>
          <a:ext cx="9875524" cy="6216996"/>
        </p:xfrm>
        <a:graphic>
          <a:graphicData uri="http://schemas.openxmlformats.org/drawingml/2006/table">
            <a:tbl>
              <a:tblPr firstRow="1" bandRow="1">
                <a:tableStyleId>{F5AB1C69-6EDB-4FF4-983F-18BD219EF322}</a:tableStyleId>
              </a:tblPr>
              <a:tblGrid>
                <a:gridCol w="2468881">
                  <a:extLst>
                    <a:ext uri="{9D8B030D-6E8A-4147-A177-3AD203B41FA5}">
                      <a16:colId xmlns:a16="http://schemas.microsoft.com/office/drawing/2014/main" val="20000"/>
                    </a:ext>
                  </a:extLst>
                </a:gridCol>
                <a:gridCol w="2468881">
                  <a:extLst>
                    <a:ext uri="{9D8B030D-6E8A-4147-A177-3AD203B41FA5}">
                      <a16:colId xmlns:a16="http://schemas.microsoft.com/office/drawing/2014/main" val="20001"/>
                    </a:ext>
                  </a:extLst>
                </a:gridCol>
                <a:gridCol w="2468881">
                  <a:extLst>
                    <a:ext uri="{9D8B030D-6E8A-4147-A177-3AD203B41FA5}">
                      <a16:colId xmlns:a16="http://schemas.microsoft.com/office/drawing/2014/main" val="20002"/>
                    </a:ext>
                  </a:extLst>
                </a:gridCol>
                <a:gridCol w="2468881">
                  <a:extLst>
                    <a:ext uri="{9D8B030D-6E8A-4147-A177-3AD203B41FA5}">
                      <a16:colId xmlns:a16="http://schemas.microsoft.com/office/drawing/2014/main" val="20003"/>
                    </a:ext>
                  </a:extLst>
                </a:gridCol>
              </a:tblGrid>
              <a:tr h="518083">
                <a:tc>
                  <a:txBody>
                    <a:bodyPr/>
                    <a:lstStyle/>
                    <a:p>
                      <a:endParaRPr lang="en-US" sz="2400" dirty="0"/>
                    </a:p>
                  </a:txBody>
                  <a:tcPr marT="22861" marB="22861" anchor="ctr">
                    <a:solidFill>
                      <a:schemeClr val="accent1">
                        <a:lumMod val="75000"/>
                      </a:schemeClr>
                    </a:solidFill>
                  </a:tcPr>
                </a:tc>
                <a:tc>
                  <a:txBody>
                    <a:bodyPr/>
                    <a:lstStyle/>
                    <a:p>
                      <a:pPr algn="ctr"/>
                      <a:r>
                        <a:rPr lang="en-US" sz="2400" dirty="0"/>
                        <a:t>Chroma</a:t>
                      </a:r>
                    </a:p>
                  </a:txBody>
                  <a:tcPr marT="22861" marB="22861" anchor="ctr">
                    <a:solidFill>
                      <a:schemeClr val="accent1">
                        <a:lumMod val="75000"/>
                      </a:schemeClr>
                    </a:solidFill>
                  </a:tcPr>
                </a:tc>
                <a:tc>
                  <a:txBody>
                    <a:bodyPr/>
                    <a:lstStyle/>
                    <a:p>
                      <a:pPr algn="ctr"/>
                      <a:r>
                        <a:rPr lang="en-US" sz="2400" dirty="0"/>
                        <a:t>Tempo</a:t>
                      </a:r>
                    </a:p>
                  </a:txBody>
                  <a:tcPr marT="22861" marB="22861" anchor="ctr">
                    <a:solidFill>
                      <a:schemeClr val="accent1">
                        <a:lumMod val="75000"/>
                      </a:schemeClr>
                    </a:solidFill>
                  </a:tcPr>
                </a:tc>
                <a:tc>
                  <a:txBody>
                    <a:bodyPr/>
                    <a:lstStyle/>
                    <a:p>
                      <a:pPr algn="ctr"/>
                      <a:r>
                        <a:rPr lang="en-US" sz="2400" dirty="0"/>
                        <a:t>Timbre</a:t>
                      </a:r>
                    </a:p>
                  </a:txBody>
                  <a:tcPr marT="22861" marB="22861" anchor="ctr">
                    <a:solidFill>
                      <a:schemeClr val="accent1">
                        <a:lumMod val="75000"/>
                      </a:schemeClr>
                    </a:solidFill>
                  </a:tcPr>
                </a:tc>
                <a:extLst>
                  <a:ext uri="{0D108BD9-81ED-4DB2-BD59-A6C34878D82A}">
                    <a16:rowId xmlns:a16="http://schemas.microsoft.com/office/drawing/2014/main" val="10000"/>
                  </a:ext>
                </a:extLst>
              </a:tr>
              <a:tr h="518083">
                <a:tc>
                  <a:txBody>
                    <a:bodyPr/>
                    <a:lstStyle/>
                    <a:p>
                      <a:pPr algn="ctr"/>
                      <a:r>
                        <a:rPr lang="en-US" sz="1800" dirty="0"/>
                        <a:t>Bohemian</a:t>
                      </a:r>
                      <a:r>
                        <a:rPr lang="en-US" sz="1800" baseline="0" dirty="0"/>
                        <a:t> Rhapsody</a:t>
                      </a:r>
                      <a:endParaRPr lang="en-US" sz="1800" dirty="0"/>
                    </a:p>
                  </a:txBody>
                  <a:tcPr marT="22861" marB="22861" anchor="ctr"/>
                </a:tc>
                <a:tc>
                  <a:txBody>
                    <a:bodyPr/>
                    <a:lstStyle/>
                    <a:p>
                      <a:pPr algn="ctr"/>
                      <a:r>
                        <a:rPr lang="en-US" sz="1800" dirty="0"/>
                        <a:t>0.12</a:t>
                      </a:r>
                    </a:p>
                  </a:txBody>
                  <a:tcPr marT="22861" marB="22861" anchor="ctr"/>
                </a:tc>
                <a:tc>
                  <a:txBody>
                    <a:bodyPr/>
                    <a:lstStyle/>
                    <a:p>
                      <a:pPr algn="ctr"/>
                      <a:r>
                        <a:rPr lang="en-US" sz="1800" dirty="0"/>
                        <a:t>0.22</a:t>
                      </a:r>
                    </a:p>
                  </a:txBody>
                  <a:tcPr marT="22861" marB="22861" anchor="ctr"/>
                </a:tc>
                <a:tc>
                  <a:txBody>
                    <a:bodyPr/>
                    <a:lstStyle/>
                    <a:p>
                      <a:pPr algn="ctr"/>
                      <a:r>
                        <a:rPr lang="en-US" sz="1800" dirty="0"/>
                        <a:t>0.19</a:t>
                      </a:r>
                    </a:p>
                  </a:txBody>
                  <a:tcPr marT="22861" marB="22861" anchor="ctr"/>
                </a:tc>
                <a:extLst>
                  <a:ext uri="{0D108BD9-81ED-4DB2-BD59-A6C34878D82A}">
                    <a16:rowId xmlns:a16="http://schemas.microsoft.com/office/drawing/2014/main" val="10001"/>
                  </a:ext>
                </a:extLst>
              </a:tr>
              <a:tr h="518083">
                <a:tc>
                  <a:txBody>
                    <a:bodyPr/>
                    <a:lstStyle/>
                    <a:p>
                      <a:pPr algn="ctr"/>
                      <a:r>
                        <a:rPr lang="en-US" sz="1800" dirty="0"/>
                        <a:t>Call Me Maybe</a:t>
                      </a:r>
                    </a:p>
                  </a:txBody>
                  <a:tcPr marT="22861" marB="22861" anchor="ctr"/>
                </a:tc>
                <a:tc>
                  <a:txBody>
                    <a:bodyPr/>
                    <a:lstStyle/>
                    <a:p>
                      <a:pPr algn="ctr"/>
                      <a:r>
                        <a:rPr lang="en-US" sz="1800" dirty="0"/>
                        <a:t>0.53</a:t>
                      </a:r>
                    </a:p>
                  </a:txBody>
                  <a:tcPr marT="22861" marB="22861" anchor="ctr"/>
                </a:tc>
                <a:tc>
                  <a:txBody>
                    <a:bodyPr/>
                    <a:lstStyle/>
                    <a:p>
                      <a:pPr algn="ctr"/>
                      <a:r>
                        <a:rPr lang="en-US" sz="1800" dirty="0"/>
                        <a:t>0.47</a:t>
                      </a:r>
                    </a:p>
                  </a:txBody>
                  <a:tcPr marT="22861" marB="22861" anchor="ctr"/>
                </a:tc>
                <a:tc>
                  <a:txBody>
                    <a:bodyPr/>
                    <a:lstStyle/>
                    <a:p>
                      <a:pPr algn="ctr"/>
                      <a:r>
                        <a:rPr lang="en-US" sz="1800" dirty="0"/>
                        <a:t>0.66</a:t>
                      </a:r>
                    </a:p>
                  </a:txBody>
                  <a:tcPr marT="22861" marB="22861" anchor="ctr"/>
                </a:tc>
                <a:extLst>
                  <a:ext uri="{0D108BD9-81ED-4DB2-BD59-A6C34878D82A}">
                    <a16:rowId xmlns:a16="http://schemas.microsoft.com/office/drawing/2014/main" val="10002"/>
                  </a:ext>
                </a:extLst>
              </a:tr>
              <a:tr h="518083">
                <a:tc>
                  <a:txBody>
                    <a:bodyPr/>
                    <a:lstStyle/>
                    <a:p>
                      <a:pPr algn="ctr"/>
                      <a:r>
                        <a:rPr lang="en-US" sz="1800" dirty="0"/>
                        <a:t>Come On Eileen</a:t>
                      </a:r>
                    </a:p>
                  </a:txBody>
                  <a:tcPr marT="22861" marB="22861" anchor="ctr"/>
                </a:tc>
                <a:tc>
                  <a:txBody>
                    <a:bodyPr/>
                    <a:lstStyle/>
                    <a:p>
                      <a:pPr algn="ctr"/>
                      <a:r>
                        <a:rPr lang="en-US" sz="1800" dirty="0"/>
                        <a:t>0.28</a:t>
                      </a:r>
                    </a:p>
                  </a:txBody>
                  <a:tcPr marT="22861" marB="22861" anchor="ctr"/>
                </a:tc>
                <a:tc>
                  <a:txBody>
                    <a:bodyPr/>
                    <a:lstStyle/>
                    <a:p>
                      <a:pPr algn="ctr"/>
                      <a:r>
                        <a:rPr lang="en-US" sz="1800" dirty="0"/>
                        <a:t>0.31</a:t>
                      </a:r>
                    </a:p>
                  </a:txBody>
                  <a:tcPr marT="22861" marB="22861" anchor="ctr"/>
                </a:tc>
                <a:tc>
                  <a:txBody>
                    <a:bodyPr/>
                    <a:lstStyle/>
                    <a:p>
                      <a:pPr algn="ctr"/>
                      <a:r>
                        <a:rPr lang="en-US" sz="1800" dirty="0"/>
                        <a:t>0.38</a:t>
                      </a:r>
                    </a:p>
                  </a:txBody>
                  <a:tcPr marT="22861" marB="22861" anchor="ctr"/>
                </a:tc>
                <a:extLst>
                  <a:ext uri="{0D108BD9-81ED-4DB2-BD59-A6C34878D82A}">
                    <a16:rowId xmlns:a16="http://schemas.microsoft.com/office/drawing/2014/main" val="10003"/>
                  </a:ext>
                </a:extLst>
              </a:tr>
              <a:tr h="518083">
                <a:tc>
                  <a:txBody>
                    <a:bodyPr/>
                    <a:lstStyle/>
                    <a:p>
                      <a:pPr algn="ctr"/>
                      <a:r>
                        <a:rPr lang="en-US" sz="1800" dirty="0"/>
                        <a:t>Firework</a:t>
                      </a:r>
                    </a:p>
                  </a:txBody>
                  <a:tcPr marT="22861" marB="22861" anchor="ctr"/>
                </a:tc>
                <a:tc>
                  <a:txBody>
                    <a:bodyPr/>
                    <a:lstStyle/>
                    <a:p>
                      <a:pPr algn="ctr"/>
                      <a:r>
                        <a:rPr lang="en-US" sz="1800" dirty="0"/>
                        <a:t>0.35</a:t>
                      </a:r>
                    </a:p>
                  </a:txBody>
                  <a:tcPr marT="22861" marB="22861" anchor="ctr"/>
                </a:tc>
                <a:tc>
                  <a:txBody>
                    <a:bodyPr/>
                    <a:lstStyle/>
                    <a:p>
                      <a:pPr algn="ctr"/>
                      <a:r>
                        <a:rPr lang="en-US" sz="1800" dirty="0"/>
                        <a:t>0.53</a:t>
                      </a:r>
                    </a:p>
                  </a:txBody>
                  <a:tcPr marT="22861" marB="22861" anchor="ctr"/>
                </a:tc>
                <a:tc>
                  <a:txBody>
                    <a:bodyPr/>
                    <a:lstStyle/>
                    <a:p>
                      <a:pPr algn="ctr"/>
                      <a:r>
                        <a:rPr lang="en-US" sz="1800" dirty="0"/>
                        <a:t>0.53</a:t>
                      </a:r>
                    </a:p>
                  </a:txBody>
                  <a:tcPr marT="22861" marB="22861" anchor="ctr"/>
                </a:tc>
                <a:extLst>
                  <a:ext uri="{0D108BD9-81ED-4DB2-BD59-A6C34878D82A}">
                    <a16:rowId xmlns:a16="http://schemas.microsoft.com/office/drawing/2014/main" val="10004"/>
                  </a:ext>
                </a:extLst>
              </a:tr>
              <a:tr h="518083">
                <a:tc>
                  <a:txBody>
                    <a:bodyPr/>
                    <a:lstStyle/>
                    <a:p>
                      <a:pPr algn="ctr"/>
                      <a:r>
                        <a:rPr lang="en-US" sz="1800" dirty="0"/>
                        <a:t>Happy</a:t>
                      </a:r>
                      <a:r>
                        <a:rPr lang="en-US" sz="1800" baseline="0" dirty="0"/>
                        <a:t> Together</a:t>
                      </a:r>
                      <a:endParaRPr lang="en-US" sz="1800" dirty="0"/>
                    </a:p>
                  </a:txBody>
                  <a:tcPr marT="22861" marB="22861" anchor="ctr"/>
                </a:tc>
                <a:tc>
                  <a:txBody>
                    <a:bodyPr/>
                    <a:lstStyle/>
                    <a:p>
                      <a:pPr algn="ctr"/>
                      <a:r>
                        <a:rPr lang="en-US" sz="1800" dirty="0"/>
                        <a:t>0.38</a:t>
                      </a:r>
                    </a:p>
                  </a:txBody>
                  <a:tcPr marT="22861" marB="22861" anchor="ctr"/>
                </a:tc>
                <a:tc>
                  <a:txBody>
                    <a:bodyPr/>
                    <a:lstStyle/>
                    <a:p>
                      <a:pPr algn="ctr"/>
                      <a:r>
                        <a:rPr lang="en-US" sz="1800" dirty="0"/>
                        <a:t>0.38</a:t>
                      </a:r>
                    </a:p>
                  </a:txBody>
                  <a:tcPr marT="22861" marB="22861" anchor="ctr"/>
                </a:tc>
                <a:tc>
                  <a:txBody>
                    <a:bodyPr/>
                    <a:lstStyle/>
                    <a:p>
                      <a:pPr algn="ctr"/>
                      <a:r>
                        <a:rPr lang="en-US" sz="1800" dirty="0"/>
                        <a:t>0.25</a:t>
                      </a:r>
                    </a:p>
                  </a:txBody>
                  <a:tcPr marT="22861" marB="22861" anchor="ctr"/>
                </a:tc>
                <a:extLst>
                  <a:ext uri="{0D108BD9-81ED-4DB2-BD59-A6C34878D82A}">
                    <a16:rowId xmlns:a16="http://schemas.microsoft.com/office/drawing/2014/main" val="10005"/>
                  </a:ext>
                </a:extLst>
              </a:tr>
              <a:tr h="518083">
                <a:tc>
                  <a:txBody>
                    <a:bodyPr/>
                    <a:lstStyle/>
                    <a:p>
                      <a:pPr algn="ctr"/>
                      <a:r>
                        <a:rPr lang="en-US" sz="1800" dirty="0"/>
                        <a:t>Hotel California</a:t>
                      </a:r>
                    </a:p>
                  </a:txBody>
                  <a:tcPr marT="22861" marB="22861" anchor="ctr"/>
                </a:tc>
                <a:tc>
                  <a:txBody>
                    <a:bodyPr/>
                    <a:lstStyle/>
                    <a:p>
                      <a:pPr algn="ctr"/>
                      <a:r>
                        <a:rPr lang="en-US" sz="1800" dirty="0"/>
                        <a:t>0.44</a:t>
                      </a:r>
                    </a:p>
                  </a:txBody>
                  <a:tcPr marT="22861" marB="22861" anchor="ctr"/>
                </a:tc>
                <a:tc>
                  <a:txBody>
                    <a:bodyPr/>
                    <a:lstStyle/>
                    <a:p>
                      <a:pPr algn="ctr"/>
                      <a:r>
                        <a:rPr lang="en-US" sz="1800" dirty="0"/>
                        <a:t>0.14</a:t>
                      </a:r>
                    </a:p>
                  </a:txBody>
                  <a:tcPr marT="22861" marB="22861" anchor="ctr"/>
                </a:tc>
                <a:tc>
                  <a:txBody>
                    <a:bodyPr/>
                    <a:lstStyle/>
                    <a:p>
                      <a:pPr algn="ctr"/>
                      <a:r>
                        <a:rPr lang="en-US" sz="1800" dirty="0"/>
                        <a:t>0.38</a:t>
                      </a:r>
                    </a:p>
                  </a:txBody>
                  <a:tcPr marT="22861" marB="22861" anchor="ctr"/>
                </a:tc>
                <a:extLst>
                  <a:ext uri="{0D108BD9-81ED-4DB2-BD59-A6C34878D82A}">
                    <a16:rowId xmlns:a16="http://schemas.microsoft.com/office/drawing/2014/main" val="10006"/>
                  </a:ext>
                </a:extLst>
              </a:tr>
              <a:tr h="518083">
                <a:tc>
                  <a:txBody>
                    <a:bodyPr/>
                    <a:lstStyle/>
                    <a:p>
                      <a:pPr algn="ctr"/>
                      <a:r>
                        <a:rPr lang="en-US" sz="1800" dirty="0"/>
                        <a:t>Raspberry</a:t>
                      </a:r>
                      <a:r>
                        <a:rPr lang="en-US" sz="1800" baseline="0" dirty="0"/>
                        <a:t> Beret</a:t>
                      </a:r>
                      <a:endParaRPr lang="en-US" sz="1800" dirty="0"/>
                    </a:p>
                  </a:txBody>
                  <a:tcPr marT="22861" marB="22861" anchor="ctr"/>
                </a:tc>
                <a:tc>
                  <a:txBody>
                    <a:bodyPr/>
                    <a:lstStyle/>
                    <a:p>
                      <a:pPr algn="ctr"/>
                      <a:r>
                        <a:rPr lang="en-US" sz="1800" dirty="0"/>
                        <a:t>0.36</a:t>
                      </a:r>
                    </a:p>
                  </a:txBody>
                  <a:tcPr marT="22861" marB="22861" anchor="ctr"/>
                </a:tc>
                <a:tc>
                  <a:txBody>
                    <a:bodyPr/>
                    <a:lstStyle/>
                    <a:p>
                      <a:pPr algn="ctr"/>
                      <a:r>
                        <a:rPr lang="en-US" sz="1800" dirty="0"/>
                        <a:t>0.53</a:t>
                      </a:r>
                    </a:p>
                  </a:txBody>
                  <a:tcPr marT="22861" marB="22861" anchor="ctr"/>
                </a:tc>
                <a:tc>
                  <a:txBody>
                    <a:bodyPr/>
                    <a:lstStyle/>
                    <a:p>
                      <a:pPr algn="ctr"/>
                      <a:r>
                        <a:rPr lang="en-US" sz="1800" dirty="0"/>
                        <a:t>0.50</a:t>
                      </a:r>
                    </a:p>
                  </a:txBody>
                  <a:tcPr marT="22861" marB="22861" anchor="ctr"/>
                </a:tc>
                <a:extLst>
                  <a:ext uri="{0D108BD9-81ED-4DB2-BD59-A6C34878D82A}">
                    <a16:rowId xmlns:a16="http://schemas.microsoft.com/office/drawing/2014/main" val="1208779022"/>
                  </a:ext>
                </a:extLst>
              </a:tr>
              <a:tr h="518083">
                <a:tc>
                  <a:txBody>
                    <a:bodyPr/>
                    <a:lstStyle/>
                    <a:p>
                      <a:pPr algn="ctr"/>
                      <a:r>
                        <a:rPr lang="en-US" sz="1800" dirty="0"/>
                        <a:t>Rolling in the Deep</a:t>
                      </a:r>
                    </a:p>
                  </a:txBody>
                  <a:tcPr marT="22861" marB="22861" anchor="ctr"/>
                </a:tc>
                <a:tc>
                  <a:txBody>
                    <a:bodyPr/>
                    <a:lstStyle/>
                    <a:p>
                      <a:pPr algn="ctr"/>
                      <a:r>
                        <a:rPr lang="en-US" sz="1800" dirty="0"/>
                        <a:t>0.47</a:t>
                      </a:r>
                    </a:p>
                  </a:txBody>
                  <a:tcPr marT="22861" marB="22861" anchor="ctr"/>
                </a:tc>
                <a:tc>
                  <a:txBody>
                    <a:bodyPr/>
                    <a:lstStyle/>
                    <a:p>
                      <a:pPr algn="ctr"/>
                      <a:r>
                        <a:rPr lang="en-US" sz="1800" dirty="0"/>
                        <a:t>0.31</a:t>
                      </a:r>
                    </a:p>
                  </a:txBody>
                  <a:tcPr marT="22861" marB="22861" anchor="ctr"/>
                </a:tc>
                <a:tc>
                  <a:txBody>
                    <a:bodyPr/>
                    <a:lstStyle/>
                    <a:p>
                      <a:pPr algn="ctr"/>
                      <a:r>
                        <a:rPr lang="en-US" sz="1800" dirty="0"/>
                        <a:t>0.43</a:t>
                      </a:r>
                    </a:p>
                  </a:txBody>
                  <a:tcPr marT="22861" marB="22861" anchor="ctr"/>
                </a:tc>
                <a:extLst>
                  <a:ext uri="{0D108BD9-81ED-4DB2-BD59-A6C34878D82A}">
                    <a16:rowId xmlns:a16="http://schemas.microsoft.com/office/drawing/2014/main" val="3512014767"/>
                  </a:ext>
                </a:extLst>
              </a:tr>
              <a:tr h="518083">
                <a:tc>
                  <a:txBody>
                    <a:bodyPr/>
                    <a:lstStyle/>
                    <a:p>
                      <a:pPr algn="ctr"/>
                      <a:r>
                        <a:rPr lang="en-US" sz="1800" dirty="0"/>
                        <a:t>Titanium</a:t>
                      </a:r>
                    </a:p>
                  </a:txBody>
                  <a:tcPr marT="22861" marB="22861" anchor="ctr"/>
                </a:tc>
                <a:tc>
                  <a:txBody>
                    <a:bodyPr/>
                    <a:lstStyle/>
                    <a:p>
                      <a:pPr algn="ctr"/>
                      <a:r>
                        <a:rPr lang="en-US" sz="1800" dirty="0"/>
                        <a:t>0.25</a:t>
                      </a:r>
                    </a:p>
                  </a:txBody>
                  <a:tcPr marT="22861" marB="22861" anchor="ctr"/>
                </a:tc>
                <a:tc>
                  <a:txBody>
                    <a:bodyPr/>
                    <a:lstStyle/>
                    <a:p>
                      <a:pPr algn="ctr"/>
                      <a:r>
                        <a:rPr lang="en-US" sz="1800" dirty="0"/>
                        <a:t>0.33</a:t>
                      </a:r>
                    </a:p>
                  </a:txBody>
                  <a:tcPr marT="22861" marB="22861" anchor="ctr"/>
                </a:tc>
                <a:tc>
                  <a:txBody>
                    <a:bodyPr/>
                    <a:lstStyle/>
                    <a:p>
                      <a:pPr algn="ctr"/>
                      <a:r>
                        <a:rPr lang="en-US" sz="1800" dirty="0"/>
                        <a:t>0.78</a:t>
                      </a:r>
                    </a:p>
                  </a:txBody>
                  <a:tcPr marT="22861" marB="22861" anchor="ctr"/>
                </a:tc>
                <a:extLst>
                  <a:ext uri="{0D108BD9-81ED-4DB2-BD59-A6C34878D82A}">
                    <a16:rowId xmlns:a16="http://schemas.microsoft.com/office/drawing/2014/main" val="2222168316"/>
                  </a:ext>
                </a:extLst>
              </a:tr>
              <a:tr h="518083">
                <a:tc>
                  <a:txBody>
                    <a:bodyPr/>
                    <a:lstStyle/>
                    <a:p>
                      <a:pPr algn="ctr"/>
                      <a:r>
                        <a:rPr lang="en-US" sz="1800" dirty="0"/>
                        <a:t>When Doves Cry</a:t>
                      </a:r>
                    </a:p>
                  </a:txBody>
                  <a:tcPr marT="22861" marB="22861" anchor="ctr"/>
                </a:tc>
                <a:tc>
                  <a:txBody>
                    <a:bodyPr/>
                    <a:lstStyle/>
                    <a:p>
                      <a:pPr algn="ctr"/>
                      <a:r>
                        <a:rPr lang="en-US" sz="1800" dirty="0"/>
                        <a:t>0.36</a:t>
                      </a:r>
                    </a:p>
                  </a:txBody>
                  <a:tcPr marT="22861" marB="22861" anchor="ctr"/>
                </a:tc>
                <a:tc>
                  <a:txBody>
                    <a:bodyPr/>
                    <a:lstStyle/>
                    <a:p>
                      <a:pPr algn="ctr"/>
                      <a:r>
                        <a:rPr lang="en-US" sz="1800" dirty="0"/>
                        <a:t>0.20</a:t>
                      </a:r>
                    </a:p>
                  </a:txBody>
                  <a:tcPr marT="22861" marB="22861" anchor="ctr"/>
                </a:tc>
                <a:tc>
                  <a:txBody>
                    <a:bodyPr/>
                    <a:lstStyle/>
                    <a:p>
                      <a:pPr algn="ctr"/>
                      <a:r>
                        <a:rPr lang="en-US" sz="1800" dirty="0"/>
                        <a:t>0.27</a:t>
                      </a:r>
                    </a:p>
                  </a:txBody>
                  <a:tcPr marT="22861" marB="22861" anchor="ctr"/>
                </a:tc>
                <a:extLst>
                  <a:ext uri="{0D108BD9-81ED-4DB2-BD59-A6C34878D82A}">
                    <a16:rowId xmlns:a16="http://schemas.microsoft.com/office/drawing/2014/main" val="3627103803"/>
                  </a:ext>
                </a:extLst>
              </a:tr>
              <a:tr h="518083">
                <a:tc>
                  <a:txBody>
                    <a:bodyPr/>
                    <a:lstStyle/>
                    <a:p>
                      <a:pPr algn="ctr"/>
                      <a:r>
                        <a:rPr lang="en-US" sz="1800" b="1" dirty="0"/>
                        <a:t>Average</a:t>
                      </a:r>
                    </a:p>
                  </a:txBody>
                  <a:tcPr marT="22861" marB="22861" anchor="ctr"/>
                </a:tc>
                <a:tc>
                  <a:txBody>
                    <a:bodyPr/>
                    <a:lstStyle/>
                    <a:p>
                      <a:pPr algn="ctr"/>
                      <a:r>
                        <a:rPr lang="en-US" sz="1800" b="1" dirty="0"/>
                        <a:t>0.35</a:t>
                      </a:r>
                    </a:p>
                  </a:txBody>
                  <a:tcPr marT="22861" marB="22861" anchor="ctr"/>
                </a:tc>
                <a:tc>
                  <a:txBody>
                    <a:bodyPr/>
                    <a:lstStyle/>
                    <a:p>
                      <a:pPr algn="ctr"/>
                      <a:r>
                        <a:rPr lang="en-US" sz="1800" b="1" dirty="0"/>
                        <a:t>0.34</a:t>
                      </a:r>
                    </a:p>
                  </a:txBody>
                  <a:tcPr marT="22861" marB="22861" anchor="ctr"/>
                </a:tc>
                <a:tc>
                  <a:txBody>
                    <a:bodyPr/>
                    <a:lstStyle/>
                    <a:p>
                      <a:pPr algn="ctr"/>
                      <a:r>
                        <a:rPr lang="en-US" sz="1800" b="1" dirty="0"/>
                        <a:t>0.44</a:t>
                      </a:r>
                    </a:p>
                  </a:txBody>
                  <a:tcPr marT="22861" marB="22861" anchor="ctr"/>
                </a:tc>
                <a:extLst>
                  <a:ext uri="{0D108BD9-81ED-4DB2-BD59-A6C34878D82A}">
                    <a16:rowId xmlns:a16="http://schemas.microsoft.com/office/drawing/2014/main" val="443034617"/>
                  </a:ext>
                </a:extLst>
              </a:tr>
            </a:tbl>
          </a:graphicData>
        </a:graphic>
      </p:graphicFrame>
      <p:sp>
        <p:nvSpPr>
          <p:cNvPr id="11" name="Text Box 190"/>
          <p:cNvSpPr txBox="1">
            <a:spLocks noChangeArrowheads="1"/>
          </p:cNvSpPr>
          <p:nvPr/>
        </p:nvSpPr>
        <p:spPr bwMode="auto">
          <a:xfrm>
            <a:off x="1097280" y="8737602"/>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Our analysis of music revolves around the self-similarity matrix, a graphical representation of sequences in a data series. To construct this, we transform a discrete audio time series into a sequence of feature vectors. Various methods are used to compute the feature vectors, including construction of </a:t>
            </a:r>
            <a:r>
              <a:rPr lang="en-US" sz="2000" dirty="0" err="1">
                <a:latin typeface="+mn-lt"/>
              </a:rPr>
              <a:t>chromgragrams</a:t>
            </a:r>
            <a:r>
              <a:rPr lang="en-US" sz="2000" dirty="0">
                <a:latin typeface="+mn-lt"/>
              </a:rPr>
              <a:t>, </a:t>
            </a:r>
            <a:r>
              <a:rPr lang="en-US" sz="2000" dirty="0" err="1">
                <a:latin typeface="+mn-lt"/>
              </a:rPr>
              <a:t>tempogram</a:t>
            </a:r>
            <a:r>
              <a:rPr lang="en-US" sz="2000" dirty="0">
                <a:latin typeface="+mn-lt"/>
              </a:rPr>
              <a:t>, and </a:t>
            </a:r>
            <a:r>
              <a:rPr lang="en-US" sz="2000" dirty="0" err="1">
                <a:latin typeface="+mn-lt"/>
              </a:rPr>
              <a:t>timbregrams</a:t>
            </a:r>
            <a:r>
              <a:rPr lang="en-US" sz="2000" dirty="0">
                <a:latin typeface="+mn-lt"/>
              </a:rPr>
              <a:t>. We tested all three, but ultimately use the </a:t>
            </a:r>
            <a:r>
              <a:rPr lang="en-US" sz="2000" dirty="0" err="1">
                <a:latin typeface="+mn-lt"/>
              </a:rPr>
              <a:t>timbregram</a:t>
            </a:r>
            <a:r>
              <a:rPr lang="en-US" sz="2000" dirty="0">
                <a:latin typeface="+mn-lt"/>
              </a:rPr>
              <a:t> due to its superior performance</a:t>
            </a:r>
            <a:r>
              <a:rPr lang="en-US" sz="2000" baseline="30000" dirty="0">
                <a:latin typeface="+mn-lt"/>
              </a:rPr>
              <a:t>1</a:t>
            </a:r>
            <a:r>
              <a:rPr lang="en-US" sz="2000" dirty="0">
                <a:latin typeface="+mn-lt"/>
              </a:rPr>
              <a:t> in the literature.</a:t>
            </a:r>
          </a:p>
          <a:p>
            <a:pPr eaLnBrk="1" hangingPunct="1"/>
            <a:endParaRPr lang="en-US" sz="2000" dirty="0">
              <a:latin typeface="+mn-lt"/>
            </a:endParaRPr>
          </a:p>
          <a:p>
            <a:pPr eaLnBrk="1" hangingPunct="1"/>
            <a:r>
              <a:rPr lang="en-US" sz="2000" dirty="0">
                <a:latin typeface="+mn-lt"/>
              </a:rPr>
              <a:t>We compute a standard spectrogram as the concatenation of short-time Fourier transforms (STFTs). The frequency vectors for each frame are mapped into </a:t>
            </a:r>
            <a:r>
              <a:rPr lang="en-US" sz="2000" dirty="0" err="1">
                <a:latin typeface="+mn-lt"/>
              </a:rPr>
              <a:t>mel</a:t>
            </a:r>
            <a:r>
              <a:rPr lang="en-US" sz="2000" dirty="0">
                <a:latin typeface="+mn-lt"/>
              </a:rPr>
              <a:t>-space, yielding </a:t>
            </a:r>
            <a:r>
              <a:rPr lang="en-US" sz="2000" dirty="0" err="1">
                <a:latin typeface="+mn-lt"/>
              </a:rPr>
              <a:t>mel</a:t>
            </a:r>
            <a:r>
              <a:rPr lang="en-US" sz="2000" dirty="0">
                <a:latin typeface="+mn-lt"/>
              </a:rPr>
              <a:t>-frequency cepstral coefficients (MFCCs). The </a:t>
            </a:r>
            <a:r>
              <a:rPr lang="en-US" sz="2000" dirty="0" err="1">
                <a:latin typeface="+mn-lt"/>
              </a:rPr>
              <a:t>timbregram</a:t>
            </a:r>
            <a:r>
              <a:rPr lang="en-US" sz="2000" dirty="0">
                <a:latin typeface="+mn-lt"/>
              </a:rPr>
              <a:t> is then computed as the concatenation of the MFCC feature vectors.</a:t>
            </a:r>
          </a:p>
          <a:p>
            <a:pPr eaLnBrk="1" hangingPunct="1"/>
            <a:endParaRPr lang="en-US" sz="2000" dirty="0">
              <a:latin typeface="+mn-lt"/>
            </a:endParaRPr>
          </a:p>
          <a:p>
            <a:pPr eaLnBrk="1" hangingPunct="1"/>
            <a:r>
              <a:rPr lang="en-US" sz="2000" dirty="0">
                <a:latin typeface="+mn-lt"/>
              </a:rPr>
              <a:t>The pairwise distance between each feature vector in the </a:t>
            </a:r>
            <a:r>
              <a:rPr lang="en-US" sz="2000" dirty="0" err="1">
                <a:latin typeface="+mn-lt"/>
              </a:rPr>
              <a:t>timbregram</a:t>
            </a:r>
            <a:r>
              <a:rPr lang="en-US" sz="2000" dirty="0">
                <a:latin typeface="+mn-lt"/>
              </a:rPr>
              <a:t> is computed and stored in the self-similarity matrix. Distances are computed using the </a:t>
            </a:r>
            <a:r>
              <a:rPr lang="en-US" sz="2000" dirty="0" err="1">
                <a:latin typeface="+mn-lt"/>
              </a:rPr>
              <a:t>cityblock</a:t>
            </a:r>
            <a:r>
              <a:rPr lang="en-US" sz="2000" dirty="0">
                <a:latin typeface="+mn-lt"/>
              </a:rPr>
              <a:t> norm, though others (including cosine, Euclidean, and correlation) have been tested. Finally, we aggregate features that belong to the same beat by taking their median, which reduces dimensionality, increases computational efficiency, and gives each feature vector more meaning.</a:t>
            </a:r>
          </a:p>
        </p:txBody>
      </p:sp>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51" name="Text Box 180"/>
          <p:cNvSpPr txBox="1">
            <a:spLocks noChangeArrowheads="1"/>
          </p:cNvSpPr>
          <p:nvPr/>
        </p:nvSpPr>
        <p:spPr bwMode="auto">
          <a:xfrm>
            <a:off x="6857222" y="18329113"/>
            <a:ext cx="402837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Similarity matrix for “Call Me Maybe”.</a:t>
            </a:r>
          </a:p>
        </p:txBody>
      </p:sp>
      <p:sp>
        <p:nvSpPr>
          <p:cNvPr id="52" name="Text Box 181"/>
          <p:cNvSpPr txBox="1">
            <a:spLocks noChangeArrowheads="1"/>
          </p:cNvSpPr>
          <p:nvPr/>
        </p:nvSpPr>
        <p:spPr bwMode="auto">
          <a:xfrm>
            <a:off x="1065284" y="18329114"/>
            <a:ext cx="532077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a:t>
            </a:r>
            <a:r>
              <a:rPr lang="en-US" sz="1600" dirty="0" err="1">
                <a:latin typeface="Calibri" pitchFamily="34" charset="0"/>
              </a:rPr>
              <a:t>Timbregram</a:t>
            </a:r>
            <a:r>
              <a:rPr lang="en-US" sz="1600" dirty="0">
                <a:latin typeface="Calibri" pitchFamily="34" charset="0"/>
              </a:rPr>
              <a:t> for “Call Me Maybe” by Carly Rae </a:t>
            </a:r>
            <a:r>
              <a:rPr lang="en-US" sz="1600" dirty="0" err="1">
                <a:latin typeface="Calibri" pitchFamily="34" charset="0"/>
              </a:rPr>
              <a:t>Jespen</a:t>
            </a:r>
            <a:endParaRPr lang="en-US" sz="1600" dirty="0">
              <a:latin typeface="Calibri" pitchFamily="34" charset="0"/>
            </a:endParaRPr>
          </a:p>
        </p:txBody>
      </p:sp>
      <p:sp>
        <p:nvSpPr>
          <p:cNvPr id="53" name="Text Box 180"/>
          <p:cNvSpPr txBox="1">
            <a:spLocks noChangeArrowheads="1"/>
          </p:cNvSpPr>
          <p:nvPr/>
        </p:nvSpPr>
        <p:spPr bwMode="auto">
          <a:xfrm>
            <a:off x="13579631" y="18624784"/>
            <a:ext cx="575916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Comparison of performance of </a:t>
            </a:r>
            <a:r>
              <a:rPr lang="en-US" sz="1600" dirty="0" err="1">
                <a:latin typeface="Calibri" pitchFamily="34" charset="0"/>
              </a:rPr>
              <a:t>Structify</a:t>
            </a:r>
            <a:r>
              <a:rPr lang="en-US" sz="1600" dirty="0">
                <a:latin typeface="Calibri" pitchFamily="34" charset="0"/>
              </a:rPr>
              <a:t> on testing dataset</a:t>
            </a:r>
          </a:p>
        </p:txBody>
      </p:sp>
      <p:sp>
        <p:nvSpPr>
          <p:cNvPr id="37" name="Text Box 180"/>
          <p:cNvSpPr txBox="1">
            <a:spLocks noChangeArrowheads="1"/>
          </p:cNvSpPr>
          <p:nvPr/>
        </p:nvSpPr>
        <p:spPr bwMode="auto">
          <a:xfrm>
            <a:off x="23391974" y="14193663"/>
            <a:ext cx="724136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 3a, b: </a:t>
            </a:r>
            <a:r>
              <a:rPr lang="en-US" sz="1600" dirty="0" err="1">
                <a:latin typeface="Calibri" pitchFamily="34" charset="0"/>
              </a:rPr>
              <a:t>Structify</a:t>
            </a:r>
            <a:r>
              <a:rPr lang="en-US" sz="1600" dirty="0">
                <a:latin typeface="Calibri" pitchFamily="34" charset="0"/>
              </a:rPr>
              <a:t> (top) and manual (bottom) segmentations of “Call Me Maybe”</a:t>
            </a:r>
          </a:p>
        </p:txBody>
      </p:sp>
      <p:pic>
        <p:nvPicPr>
          <p:cNvPr id="1026" name="Picture 2" descr="https://northwestern.app.box.com/representation/file_version_128003010805/image_2048/1.png?shared_name=yrkziqgkhkworpu406xt089iuy3toqst"/>
          <p:cNvPicPr>
            <a:picLocks noChangeAspect="1" noChangeArrowheads="1"/>
          </p:cNvPicPr>
          <p:nvPr/>
        </p:nvPicPr>
        <p:blipFill rotWithShape="1">
          <a:blip r:embed="rId5">
            <a:extLst>
              <a:ext uri="{28A0092B-C50C-407E-A947-70E740481C1C}">
                <a14:useLocalDpi xmlns:a14="http://schemas.microsoft.com/office/drawing/2010/main" val="0"/>
              </a:ext>
            </a:extLst>
          </a:blip>
          <a:srcRect r="88363"/>
          <a:stretch/>
        </p:blipFill>
        <p:spPr bwMode="auto">
          <a:xfrm>
            <a:off x="1280161" y="326076"/>
            <a:ext cx="2011678" cy="216088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l="8493" t="4561" r="10394" b="4791"/>
          <a:stretch/>
        </p:blipFill>
        <p:spPr>
          <a:xfrm>
            <a:off x="6617961" y="14399621"/>
            <a:ext cx="4506895" cy="3746052"/>
          </a:xfrm>
          <a:prstGeom prst="rect">
            <a:avLst/>
          </a:prstGeom>
        </p:spPr>
      </p:pic>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l="9520" t="7446" r="7570" b="6690"/>
          <a:stretch/>
        </p:blipFill>
        <p:spPr>
          <a:xfrm>
            <a:off x="911981" y="14048004"/>
            <a:ext cx="5573261" cy="4292682"/>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3261</TotalTime>
  <Words>1134</Words>
  <Application>Microsoft Office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Tushar Chandra</cp:lastModifiedBy>
  <cp:revision>133</cp:revision>
  <cp:lastPrinted>2013-02-12T02:21:55Z</cp:lastPrinted>
  <dcterms:created xsi:type="dcterms:W3CDTF">2013-02-10T21:14:48Z</dcterms:created>
  <dcterms:modified xsi:type="dcterms:W3CDTF">2017-03-17T15:59:16Z</dcterms:modified>
</cp:coreProperties>
</file>