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0" d="100"/>
          <a:sy n="50" d="100"/>
        </p:scale>
        <p:origin x="-1738" y="-883"/>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706-466A-BB58-8473F3647CA6}"/>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706-466A-BB58-8473F3647CA6}"/>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706-466A-BB58-8473F3647CA6}"/>
            </c:ext>
          </c:extLst>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numFmt formatCode="General" sourceLinked="0"/>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hart" Target="../charts/char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dirty="0">
                <a:solidFill>
                  <a:schemeClr val="accent3">
                    <a:lumMod val="20000"/>
                    <a:lumOff val="80000"/>
                  </a:schemeClr>
                </a:solidFill>
                <a:latin typeface="+mn-lt"/>
              </a:rPr>
              <a:t>3</a:t>
            </a:r>
            <a:r>
              <a:rPr lang="en-US" sz="2800" dirty="0">
                <a:solidFill>
                  <a:schemeClr val="accent3">
                    <a:lumMod val="20000"/>
                    <a:lumOff val="80000"/>
                  </a:schemeClr>
                </a:solidFill>
                <a:latin typeface="+mn-lt"/>
              </a:rPr>
              <a:t>Weinberg of Arts and Sciences</a:t>
            </a:r>
          </a:p>
        </p:txBody>
      </p:sp>
      <p:sp>
        <p:nvSpPr>
          <p:cNvPr id="24" name="TextBox 23"/>
          <p:cNvSpPr txBox="1"/>
          <p:nvPr/>
        </p:nvSpPr>
        <p:spPr>
          <a:xfrm>
            <a:off x="1200337" y="20025359"/>
            <a:ext cx="12287063" cy="1280556"/>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400" dirty="0"/>
              <a:t>Jensen, </a:t>
            </a:r>
            <a:r>
              <a:rPr lang="en-US" sz="2400" dirty="0" err="1"/>
              <a:t>Kristoffer</a:t>
            </a:r>
            <a:r>
              <a:rPr lang="en-US" sz="2400" dirty="0"/>
              <a:t>. "Multiple scale music segmentation using rhythm, timbre, and harmony." EURASIP Journal on Applied Signal Processing 2007.1 (2007): 159-159.</a:t>
            </a:r>
            <a:endParaRPr lang="en-US" sz="24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Pop songs often repeat verses and choruses, sometimes with minor variations, to create structure. Approaches to computationally analyzing this structure often involve detecting repeating patterns in a self-similarity matrix of spectral features. </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  A shortest path algorithm is implemented on a graph of potential segment boundaries with weights as the cost of computing segments.  We are able to </a:t>
            </a:r>
            <a:r>
              <a:rPr lang="en-US" sz="2000" b="1" dirty="0">
                <a:latin typeface="Calibri" pitchFamily="34" charset="0"/>
              </a:rPr>
              <a:t>INSERT SOMETHING ABOUT HOW WELL THIS WORKS</a:t>
            </a:r>
            <a:r>
              <a:rPr lang="en-US" sz="2000" dirty="0">
                <a:latin typeface="Calibri" pitchFamily="34" charset="0"/>
              </a:rPr>
              <a:t>. </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extLst>
                    <a:ext uri="{9D8B030D-6E8A-4147-A177-3AD203B41FA5}">
                      <a16:colId xmlns:a16="http://schemas.microsoft.com/office/drawing/2014/main" val="20000"/>
                    </a:ext>
                  </a:extLst>
                </a:gridCol>
                <a:gridCol w="2399807">
                  <a:extLst>
                    <a:ext uri="{9D8B030D-6E8A-4147-A177-3AD203B41FA5}">
                      <a16:colId xmlns:a16="http://schemas.microsoft.com/office/drawing/2014/main" val="20001"/>
                    </a:ext>
                  </a:extLst>
                </a:gridCol>
                <a:gridCol w="2399807">
                  <a:extLst>
                    <a:ext uri="{9D8B030D-6E8A-4147-A177-3AD203B41FA5}">
                      <a16:colId xmlns:a16="http://schemas.microsoft.com/office/drawing/2014/main" val="20002"/>
                    </a:ext>
                  </a:extLst>
                </a:gridCol>
                <a:gridCol w="2399807">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r>
                        <a:rPr lang="en-US" sz="2400" dirty="0"/>
                        <a:t>Item</a:t>
                      </a:r>
                    </a:p>
                  </a:txBody>
                  <a:tcPr marT="22861" marB="22861" anchor="ctr"/>
                </a:tc>
                <a:tc>
                  <a:txBody>
                    <a:bodyPr/>
                    <a:lstStyle/>
                    <a:p>
                      <a:pPr algn="ctr"/>
                      <a:r>
                        <a:rPr lang="en-US" sz="2400" dirty="0"/>
                        <a:t>800</a:t>
                      </a:r>
                    </a:p>
                  </a:txBody>
                  <a:tcPr marT="22861" marB="22861" anchor="ctr"/>
                </a:tc>
                <a:tc>
                  <a:txBody>
                    <a:bodyPr/>
                    <a:lstStyle/>
                    <a:p>
                      <a:pPr algn="ctr"/>
                      <a:r>
                        <a:rPr lang="en-US" sz="2400" dirty="0"/>
                        <a:t>790</a:t>
                      </a:r>
                    </a:p>
                  </a:txBody>
                  <a:tcPr marT="22861" marB="22861" anchor="ctr"/>
                </a:tc>
                <a:tc>
                  <a:txBody>
                    <a:bodyPr/>
                    <a:lstStyle/>
                    <a:p>
                      <a:pPr algn="ctr"/>
                      <a:r>
                        <a:rPr lang="en-US" sz="2400" dirty="0"/>
                        <a:t>4001</a:t>
                      </a:r>
                    </a:p>
                  </a:txBody>
                  <a:tcPr marT="22861" marB="22861" anchor="ctr"/>
                </a:tc>
                <a:extLst>
                  <a:ext uri="{0D108BD9-81ED-4DB2-BD59-A6C34878D82A}">
                    <a16:rowId xmlns:a16="http://schemas.microsoft.com/office/drawing/2014/main" val="10001"/>
                  </a:ext>
                </a:extLst>
              </a:tr>
              <a:tr h="518083">
                <a:tc>
                  <a:txBody>
                    <a:bodyPr/>
                    <a:lstStyle/>
                    <a:p>
                      <a:r>
                        <a:rPr lang="en-US" sz="2400" dirty="0"/>
                        <a:t>Item</a:t>
                      </a:r>
                    </a:p>
                  </a:txBody>
                  <a:tcPr marT="22861" marB="22861" anchor="ctr"/>
                </a:tc>
                <a:tc>
                  <a:txBody>
                    <a:bodyPr/>
                    <a:lstStyle/>
                    <a:p>
                      <a:pPr algn="ctr"/>
                      <a:r>
                        <a:rPr lang="en-US" sz="2400" dirty="0"/>
                        <a:t>356</a:t>
                      </a:r>
                    </a:p>
                  </a:txBody>
                  <a:tcPr marT="22861" marB="22861" anchor="ctr"/>
                </a:tc>
                <a:tc>
                  <a:txBody>
                    <a:bodyPr/>
                    <a:lstStyle/>
                    <a:p>
                      <a:pPr algn="ctr"/>
                      <a:r>
                        <a:rPr lang="en-US" sz="2400" dirty="0"/>
                        <a:t>856</a:t>
                      </a:r>
                    </a:p>
                  </a:txBody>
                  <a:tcPr marT="22861" marB="22861" anchor="ctr"/>
                </a:tc>
                <a:tc>
                  <a:txBody>
                    <a:bodyPr/>
                    <a:lstStyle/>
                    <a:p>
                      <a:pPr algn="ctr"/>
                      <a:r>
                        <a:rPr lang="en-US" sz="2400" dirty="0"/>
                        <a:t>290</a:t>
                      </a:r>
                    </a:p>
                  </a:txBody>
                  <a:tcPr marT="22861" marB="22861" anchor="ctr"/>
                </a:tc>
                <a:extLst>
                  <a:ext uri="{0D108BD9-81ED-4DB2-BD59-A6C34878D82A}">
                    <a16:rowId xmlns:a16="http://schemas.microsoft.com/office/drawing/2014/main" val="10002"/>
                  </a:ext>
                </a:extLst>
              </a:tr>
              <a:tr h="518083">
                <a:tc>
                  <a:txBody>
                    <a:bodyPr/>
                    <a:lstStyle/>
                    <a:p>
                      <a:r>
                        <a:rPr lang="en-US" sz="2400" dirty="0"/>
                        <a:t>Item</a:t>
                      </a:r>
                    </a:p>
                  </a:txBody>
                  <a:tcPr marT="22861" marB="22861" anchor="ctr"/>
                </a:tc>
                <a:tc>
                  <a:txBody>
                    <a:bodyPr/>
                    <a:lstStyle/>
                    <a:p>
                      <a:pPr algn="ctr"/>
                      <a:r>
                        <a:rPr lang="en-US" sz="2400" dirty="0"/>
                        <a:t>228</a:t>
                      </a:r>
                    </a:p>
                  </a:txBody>
                  <a:tcPr marT="22861" marB="22861" anchor="ctr"/>
                </a:tc>
                <a:tc>
                  <a:txBody>
                    <a:bodyPr/>
                    <a:lstStyle/>
                    <a:p>
                      <a:pPr algn="ctr"/>
                      <a:r>
                        <a:rPr lang="en-US" sz="2400" dirty="0"/>
                        <a:t>134</a:t>
                      </a:r>
                    </a:p>
                  </a:txBody>
                  <a:tcPr marT="22861" marB="22861" anchor="ctr"/>
                </a:tc>
                <a:tc>
                  <a:txBody>
                    <a:bodyPr/>
                    <a:lstStyle/>
                    <a:p>
                      <a:pPr algn="ctr"/>
                      <a:r>
                        <a:rPr lang="en-US" sz="2400" dirty="0"/>
                        <a:t>238</a:t>
                      </a:r>
                    </a:p>
                  </a:txBody>
                  <a:tcPr marT="22861" marB="22861" anchor="ctr"/>
                </a:tc>
                <a:extLst>
                  <a:ext uri="{0D108BD9-81ED-4DB2-BD59-A6C34878D82A}">
                    <a16:rowId xmlns:a16="http://schemas.microsoft.com/office/drawing/2014/main" val="10003"/>
                  </a:ext>
                </a:extLst>
              </a:tr>
              <a:tr h="518083">
                <a:tc>
                  <a:txBody>
                    <a:bodyPr/>
                    <a:lstStyle/>
                    <a:p>
                      <a:r>
                        <a:rPr lang="en-US" sz="2400" dirty="0"/>
                        <a:t>Item</a:t>
                      </a:r>
                    </a:p>
                  </a:txBody>
                  <a:tcPr marT="22861" marB="22861" anchor="ctr"/>
                </a:tc>
                <a:tc>
                  <a:txBody>
                    <a:bodyPr/>
                    <a:lstStyle/>
                    <a:p>
                      <a:pPr algn="ctr"/>
                      <a:r>
                        <a:rPr lang="en-US" sz="2400" dirty="0"/>
                        <a:t>954</a:t>
                      </a:r>
                    </a:p>
                  </a:txBody>
                  <a:tcPr marT="22861" marB="22861" anchor="ctr"/>
                </a:tc>
                <a:tc>
                  <a:txBody>
                    <a:bodyPr/>
                    <a:lstStyle/>
                    <a:p>
                      <a:pPr algn="ctr"/>
                      <a:r>
                        <a:rPr lang="en-US" sz="2400" dirty="0"/>
                        <a:t>875</a:t>
                      </a:r>
                    </a:p>
                  </a:txBody>
                  <a:tcPr marT="22861" marB="22861" anchor="ctr"/>
                </a:tc>
                <a:tc>
                  <a:txBody>
                    <a:bodyPr/>
                    <a:lstStyle/>
                    <a:p>
                      <a:pPr algn="ctr"/>
                      <a:r>
                        <a:rPr lang="en-US" sz="2400" dirty="0"/>
                        <a:t>976</a:t>
                      </a:r>
                    </a:p>
                  </a:txBody>
                  <a:tcPr marT="22861" marB="22861" anchor="ctr"/>
                </a:tc>
                <a:extLst>
                  <a:ext uri="{0D108BD9-81ED-4DB2-BD59-A6C34878D82A}">
                    <a16:rowId xmlns:a16="http://schemas.microsoft.com/office/drawing/2014/main" val="10004"/>
                  </a:ext>
                </a:extLst>
              </a:tr>
              <a:tr h="518083">
                <a:tc>
                  <a:txBody>
                    <a:bodyPr/>
                    <a:lstStyle/>
                    <a:p>
                      <a:r>
                        <a:rPr lang="en-US" sz="2400" dirty="0"/>
                        <a:t>Item</a:t>
                      </a:r>
                    </a:p>
                  </a:txBody>
                  <a:tcPr marT="22861" marB="22861" anchor="ctr"/>
                </a:tc>
                <a:tc>
                  <a:txBody>
                    <a:bodyPr/>
                    <a:lstStyle/>
                    <a:p>
                      <a:pPr algn="ctr"/>
                      <a:r>
                        <a:rPr lang="en-US" sz="2400" dirty="0"/>
                        <a:t>324</a:t>
                      </a:r>
                    </a:p>
                  </a:txBody>
                  <a:tcPr marT="22861" marB="22861" anchor="ctr"/>
                </a:tc>
                <a:tc>
                  <a:txBody>
                    <a:bodyPr/>
                    <a:lstStyle/>
                    <a:p>
                      <a:pPr algn="ctr"/>
                      <a:r>
                        <a:rPr lang="en-US" sz="2400" dirty="0"/>
                        <a:t>325</a:t>
                      </a:r>
                    </a:p>
                  </a:txBody>
                  <a:tcPr marT="22861" marB="22861" anchor="ctr"/>
                </a:tc>
                <a:tc>
                  <a:txBody>
                    <a:bodyPr/>
                    <a:lstStyle/>
                    <a:p>
                      <a:pPr algn="ctr"/>
                      <a:r>
                        <a:rPr lang="en-US" sz="2400" dirty="0"/>
                        <a:t>301</a:t>
                      </a:r>
                    </a:p>
                  </a:txBody>
                  <a:tcPr marT="22861" marB="22861" anchor="ctr"/>
                </a:tc>
                <a:extLst>
                  <a:ext uri="{0D108BD9-81ED-4DB2-BD59-A6C34878D82A}">
                    <a16:rowId xmlns:a16="http://schemas.microsoft.com/office/drawing/2014/main" val="10005"/>
                  </a:ext>
                </a:extLst>
              </a:tr>
              <a:tr h="518083">
                <a:tc>
                  <a:txBody>
                    <a:bodyPr/>
                    <a:lstStyle/>
                    <a:p>
                      <a:r>
                        <a:rPr lang="en-US" sz="2400" dirty="0"/>
                        <a:t>Item</a:t>
                      </a:r>
                    </a:p>
                  </a:txBody>
                  <a:tcPr marT="22861" marB="22861" anchor="ctr"/>
                </a:tc>
                <a:tc>
                  <a:txBody>
                    <a:bodyPr/>
                    <a:lstStyle/>
                    <a:p>
                      <a:pPr algn="ctr"/>
                      <a:r>
                        <a:rPr lang="en-US" sz="2400" dirty="0"/>
                        <a:t>199</a:t>
                      </a:r>
                    </a:p>
                  </a:txBody>
                  <a:tcPr marT="22861" marB="22861" anchor="ctr"/>
                </a:tc>
                <a:tc>
                  <a:txBody>
                    <a:bodyPr/>
                    <a:lstStyle/>
                    <a:p>
                      <a:pPr algn="ctr"/>
                      <a:r>
                        <a:rPr lang="en-US" sz="2400" dirty="0"/>
                        <a:t>137</a:t>
                      </a:r>
                    </a:p>
                  </a:txBody>
                  <a:tcPr marT="22861" marB="22861" anchor="ctr"/>
                </a:tc>
                <a:tc>
                  <a:txBody>
                    <a:bodyPr/>
                    <a:lstStyle/>
                    <a:p>
                      <a:pPr algn="ctr"/>
                      <a:r>
                        <a:rPr lang="en-US" sz="2400" dirty="0"/>
                        <a:t>186</a:t>
                      </a:r>
                    </a:p>
                  </a:txBody>
                  <a:tcPr marT="22861" marB="22861" anchor="ctr"/>
                </a:tc>
                <a:extLst>
                  <a:ext uri="{0D108BD9-81ED-4DB2-BD59-A6C34878D82A}">
                    <a16:rowId xmlns:a16="http://schemas.microsoft.com/office/drawing/2014/main" val="10006"/>
                  </a:ext>
                </a:extLst>
              </a:tr>
            </a:tbl>
          </a:graphicData>
        </a:graphic>
      </p:graphicFrame>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1097280" y="8737602"/>
                <a:ext cx="9875520" cy="637423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mn-lt"/>
                  </a:rPr>
                  <a:t>Genigraphics®</a:t>
                </a:r>
                <a:r>
                  <a:rPr lang="en-US" sz="2000" dirty="0">
                    <a:latin typeface="+mn-lt"/>
                  </a:rPr>
                  <a:t> has provided this template to assist in preparation of a medical or scientific research poster. The dimensions are set to 24” high by 36” wide but prints can be scaled up or down in size to any dimension with a 2:3 aspect ratio. For example, if you order a 36” x 54” poster using this template, we will print the file at 150% of its original size. If you order a 48” x 72” poster, we will print at 200%. </a:t>
                </a:r>
                <a:r>
                  <a:rPr lang="en-US" sz="2000" b="1" dirty="0">
                    <a:latin typeface="+mn-lt"/>
                  </a:rPr>
                  <a:t>The most critical factor is that your template and poster dimensions must be proportional:</a:t>
                </a:r>
              </a:p>
              <a:p>
                <a:pPr eaLnBrk="1" hangingPunct="1"/>
                <a:endParaRPr lang="en-US" sz="20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000" b="1" i="1">
                              <a:latin typeface="Cambria Math" panose="02040503050406030204" pitchFamily="18" charset="0"/>
                            </a:rPr>
                          </m:ctrlPr>
                        </m:boxPr>
                        <m:e>
                          <m:f>
                            <m:fPr>
                              <m:ctrlPr>
                                <a:rPr lang="en-US" sz="2000" b="1" i="1">
                                  <a:latin typeface="Cambria Math" panose="02040503050406030204" pitchFamily="18" charset="0"/>
                                </a:rPr>
                              </m:ctrlPr>
                            </m:fPr>
                            <m:num>
                              <m:r>
                                <a:rPr lang="en-US" sz="2000" b="1" i="1">
                                  <a:latin typeface="Cambria Math"/>
                                </a:rPr>
                                <m:t>𝒕𝒆𝒎𝒑𝒍𝒂𝒕𝒆</m:t>
                              </m:r>
                              <m:r>
                                <a:rPr lang="en-US" sz="2000" b="1" i="1">
                                  <a:latin typeface="Cambria Math"/>
                                </a:rPr>
                                <m:t> </m:t>
                              </m:r>
                              <m:r>
                                <a:rPr lang="en-US" sz="2000" b="1" i="1">
                                  <a:latin typeface="Cambria Math"/>
                                </a:rPr>
                                <m:t>𝒉𝒆𝒊𝒈𝒉𝒕</m:t>
                              </m:r>
                            </m:num>
                            <m:den>
                              <m:r>
                                <a:rPr lang="en-US" sz="2000" b="1" i="1">
                                  <a:latin typeface="Cambria Math"/>
                                </a:rPr>
                                <m:t>𝒕𝒆𝒎𝒑𝒍𝒂𝒕𝒆</m:t>
                              </m:r>
                              <m:r>
                                <a:rPr lang="en-US" sz="2000" b="1" i="1">
                                  <a:latin typeface="Cambria Math"/>
                                </a:rPr>
                                <m:t> </m:t>
                              </m:r>
                              <m:r>
                                <a:rPr lang="en-US" sz="2000" b="1" i="1">
                                  <a:latin typeface="Cambria Math"/>
                                </a:rPr>
                                <m:t>𝒘𝒊𝒅𝒕𝒉</m:t>
                              </m:r>
                            </m:den>
                          </m:f>
                        </m:e>
                      </m:box>
                      <m:r>
                        <a:rPr lang="en-US" sz="2000" b="1" i="1">
                          <a:latin typeface="Cambria Math"/>
                        </a:rPr>
                        <m:t> = </m:t>
                      </m:r>
                      <m:box>
                        <m:boxPr>
                          <m:ctrlPr>
                            <a:rPr lang="en-US" sz="2000" b="1" i="1">
                              <a:latin typeface="Cambria Math" panose="02040503050406030204" pitchFamily="18" charset="0"/>
                            </a:rPr>
                          </m:ctrlPr>
                        </m:boxPr>
                        <m:e>
                          <m:f>
                            <m:fPr>
                              <m:ctrlPr>
                                <a:rPr lang="en-US" sz="2000" b="1" i="1">
                                  <a:latin typeface="Cambria Math" panose="02040503050406030204" pitchFamily="18" charset="0"/>
                                </a:rPr>
                              </m:ctrlPr>
                            </m:fPr>
                            <m:num>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𝒉𝒆𝒊𝒈𝒉𝒕</m:t>
                              </m:r>
                            </m:num>
                            <m:den>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𝒘𝒊𝒅𝒕𝒉</m:t>
                              </m:r>
                            </m:den>
                          </m:f>
                        </m:e>
                      </m:box>
                    </m:oMath>
                  </m:oMathPara>
                </a14:m>
                <a:endParaRPr lang="en-US" sz="2000" b="1" dirty="0">
                  <a:latin typeface="+mn-lt"/>
                </a:endParaRPr>
              </a:p>
              <a:p>
                <a:pPr eaLnBrk="1" hangingPunct="1"/>
                <a:endParaRPr lang="en-US" sz="2000" dirty="0">
                  <a:latin typeface="+mn-lt"/>
                </a:endParaRPr>
              </a:p>
              <a:p>
                <a:pPr eaLnBrk="1" hangingPunct="1"/>
                <a:r>
                  <a:rPr lang="en-US" sz="2000" dirty="0">
                    <a:latin typeface="+mn-lt"/>
                  </a:rPr>
                  <a:t>Order your poster from Genigraphics and we will perform a free design review and advise you if we see anything that may be a concern for printing. We’ll even help tidy things up.</a:t>
                </a:r>
              </a:p>
              <a:p>
                <a:pPr eaLnBrk="1" hangingPunct="1"/>
                <a:endParaRPr lang="en-US" sz="2000" dirty="0">
                  <a:latin typeface="+mn-lt"/>
                </a:endParaRPr>
              </a:p>
              <a:p>
                <a:pPr eaLnBrk="1" hangingPunct="1"/>
                <a:r>
                  <a:rPr lang="en-US" sz="20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1097280" y="8737602"/>
                <a:ext cx="9875520" cy="6374231"/>
              </a:xfrm>
              <a:prstGeom prst="rect">
                <a:avLst/>
              </a:prstGeom>
              <a:blipFill>
                <a:blip r:embed="rId2"/>
                <a:stretch>
                  <a:fillRect l="-493" r="-1048"/>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16pt 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16pt 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16pt 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6">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1206</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98</cp:revision>
  <cp:lastPrinted>2013-02-12T02:21:55Z</cp:lastPrinted>
  <dcterms:created xsi:type="dcterms:W3CDTF">2013-02-10T21:14:48Z</dcterms:created>
  <dcterms:modified xsi:type="dcterms:W3CDTF">2017-03-17T06:40:52Z</dcterms:modified>
</cp:coreProperties>
</file>