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F9F17-E3F4-9C82-C2F7-691625EED859}" v="14" dt="2023-01-19T12:00:55.086"/>
    <p1510:client id="{10F1EF27-2D7E-24A0-2108-1AA3A2DFD25A}" v="42" dt="2023-01-19T09:10:47.726"/>
    <p1510:client id="{573678C5-FAD7-DA5F-0E8F-970A10EF4CF1}" v="1" dt="2023-01-19T11:29:53.126"/>
    <p1510:client id="{5A565252-417A-DCC7-048C-9A59C34C835B}" v="15" dt="2023-01-19T12:09:34.197"/>
    <p1510:client id="{63A64133-D6F3-CE95-150E-3B3D184EC234}" v="9" dt="2023-01-19T09:12:02.266"/>
    <p1510:client id="{7ADE1144-3262-B885-B825-FE028CA61654}" v="13" dt="2023-01-19T12:08:09.074"/>
    <p1510:client id="{8988419C-B802-4493-B0EB-1E4BCF7D3487}" v="27" dt="2023-01-19T09:04:12.286"/>
    <p1510:client id="{948497DE-F0AE-6AC2-276F-6C254C8EC92F}" v="81" dt="2023-01-19T11:17:46.285"/>
    <p1510:client id="{AEF27AA8-D53E-1A83-8C3D-95A13D6C2145}" v="9" dt="2023-01-19T11:12:49.307"/>
    <p1510:client id="{B67E1DBA-08B3-90F6-C6C0-7904C3D8FCBF}" v="1" dt="2023-01-19T12:14:04.573"/>
    <p1510:client id="{C1E437BA-5013-91F7-130B-9CC584E04DB1}" v="13" dt="2023-01-19T11:23:26.722"/>
    <p1510:client id="{CA5E37CD-C04F-48AE-8065-60AF3B196B92}" v="96" dt="2023-01-19T12:14:05.395"/>
    <p1510:client id="{D4593254-3DB0-284C-9808-D87C0C8402D6}" v="6" dt="2023-01-19T11:34:15.813"/>
    <p1510:client id="{D95E4C7F-3A38-3E2E-665E-51DA2AE50E21}" v="4" vWet="5" dt="2023-01-19T11:26:28.343"/>
    <p1510:client id="{E917EDF7-3887-5384-23D2-26CBCD5998E8}" v="6" dt="2023-01-19T12:04:3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922EA-235F-4523-B1A8-05FC710F86E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0520A-F8D0-4E45-A4B8-0883794C25EA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/>
            <a:t>Osaa esittää tarpeeksi ja oikeanlaisia kysymyksiä asiakkaalta, jotta toimenkuva olisi mahdollisimman selkeä</a:t>
          </a:r>
        </a:p>
      </dgm:t>
    </dgm:pt>
    <dgm:pt modelId="{E423E719-11E0-4F37-8CAF-AA73D5A1109C}" type="parTrans" cxnId="{FCCD2FE7-18E1-401B-8DA6-B2DA28DD640D}">
      <dgm:prSet/>
      <dgm:spPr/>
    </dgm:pt>
    <dgm:pt modelId="{4CC4DF5C-367F-4591-9D1B-8CFA4A65C747}" type="sibTrans" cxnId="{FCCD2FE7-18E1-401B-8DA6-B2DA28DD640D}">
      <dgm:prSet/>
      <dgm:spPr/>
    </dgm:pt>
    <dgm:pt modelId="{FD95F0AE-254F-4262-9C3D-E4DED0F2E37B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/>
            <a:t>Uskaltaa tarjota vaihtoehtoista tarpeen toteutumistapaa jos asiakkaan toiveet ovat tarpeettoman monimutkaisia</a:t>
          </a:r>
        </a:p>
      </dgm:t>
    </dgm:pt>
    <dgm:pt modelId="{62AE77D6-13B5-40A8-B29B-B326CD181B26}" type="parTrans" cxnId="{BB48019D-CD39-473D-BC04-FD54951BF548}">
      <dgm:prSet/>
      <dgm:spPr/>
    </dgm:pt>
    <dgm:pt modelId="{D1ADD491-DE9B-412F-84AA-8665C7D70506}" type="sibTrans" cxnId="{BB48019D-CD39-473D-BC04-FD54951BF548}">
      <dgm:prSet/>
      <dgm:spPr/>
    </dgm:pt>
    <dgm:pt modelId="{D754A39A-DF3A-41E7-BB7A-29E0E4D0DB15}" type="pres">
      <dgm:prSet presAssocID="{D84922EA-235F-4523-B1A8-05FC710F86EC}" presName="linear" presStyleCnt="0">
        <dgm:presLayoutVars>
          <dgm:animLvl val="lvl"/>
          <dgm:resizeHandles val="exact"/>
        </dgm:presLayoutVars>
      </dgm:prSet>
      <dgm:spPr/>
    </dgm:pt>
    <dgm:pt modelId="{522601A0-ED38-4F8F-9599-5447EE8ACD9A}" type="pres">
      <dgm:prSet presAssocID="{FF10520A-F8D0-4E45-A4B8-0883794C25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5D90DE-360D-4642-8DBF-2E229678521F}" type="pres">
      <dgm:prSet presAssocID="{4CC4DF5C-367F-4591-9D1B-8CFA4A65C747}" presName="spacer" presStyleCnt="0"/>
      <dgm:spPr/>
    </dgm:pt>
    <dgm:pt modelId="{E5F0AED7-EDBF-4507-86E7-F5C0B7677A65}" type="pres">
      <dgm:prSet presAssocID="{FD95F0AE-254F-4262-9C3D-E4DED0F2E3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FFF9340-FBAB-4A3F-B445-65F588D2E3FB}" type="presOf" srcId="{FF10520A-F8D0-4E45-A4B8-0883794C25EA}" destId="{522601A0-ED38-4F8F-9599-5447EE8ACD9A}" srcOrd="0" destOrd="0" presId="urn:microsoft.com/office/officeart/2005/8/layout/vList2"/>
    <dgm:cxn modelId="{65D73395-05E7-4779-B215-69FE36D1D7DE}" type="presOf" srcId="{FD95F0AE-254F-4262-9C3D-E4DED0F2E37B}" destId="{E5F0AED7-EDBF-4507-86E7-F5C0B7677A65}" srcOrd="0" destOrd="0" presId="urn:microsoft.com/office/officeart/2005/8/layout/vList2"/>
    <dgm:cxn modelId="{BB48019D-CD39-473D-BC04-FD54951BF548}" srcId="{D84922EA-235F-4523-B1A8-05FC710F86EC}" destId="{FD95F0AE-254F-4262-9C3D-E4DED0F2E37B}" srcOrd="1" destOrd="0" parTransId="{62AE77D6-13B5-40A8-B29B-B326CD181B26}" sibTransId="{D1ADD491-DE9B-412F-84AA-8665C7D70506}"/>
    <dgm:cxn modelId="{C74F0DB0-8C71-4B36-B00E-65BDB2FBB57B}" type="presOf" srcId="{D84922EA-235F-4523-B1A8-05FC710F86EC}" destId="{D754A39A-DF3A-41E7-BB7A-29E0E4D0DB15}" srcOrd="0" destOrd="0" presId="urn:microsoft.com/office/officeart/2005/8/layout/vList2"/>
    <dgm:cxn modelId="{FCCD2FE7-18E1-401B-8DA6-B2DA28DD640D}" srcId="{D84922EA-235F-4523-B1A8-05FC710F86EC}" destId="{FF10520A-F8D0-4E45-A4B8-0883794C25EA}" srcOrd="0" destOrd="0" parTransId="{E423E719-11E0-4F37-8CAF-AA73D5A1109C}" sibTransId="{4CC4DF5C-367F-4591-9D1B-8CFA4A65C747}"/>
    <dgm:cxn modelId="{6B75ED18-1EBE-4B64-8411-E5F0A36BDBC9}" type="presParOf" srcId="{D754A39A-DF3A-41E7-BB7A-29E0E4D0DB15}" destId="{522601A0-ED38-4F8F-9599-5447EE8ACD9A}" srcOrd="0" destOrd="0" presId="urn:microsoft.com/office/officeart/2005/8/layout/vList2"/>
    <dgm:cxn modelId="{87C626B8-3E25-4E77-9C59-031C815517FA}" type="presParOf" srcId="{D754A39A-DF3A-41E7-BB7A-29E0E4D0DB15}" destId="{ED5D90DE-360D-4642-8DBF-2E229678521F}" srcOrd="1" destOrd="0" presId="urn:microsoft.com/office/officeart/2005/8/layout/vList2"/>
    <dgm:cxn modelId="{561DE1F4-76E4-4C95-998E-8C57945E6FBF}" type="presParOf" srcId="{D754A39A-DF3A-41E7-BB7A-29E0E4D0DB15}" destId="{E5F0AED7-EDBF-4507-86E7-F5C0B7677A6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922EA-235F-4523-B1A8-05FC710F86E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F0DBFE-E158-488A-95C9-FC05B4DC1D03}">
      <dgm:prSet/>
      <dgm:spPr/>
      <dgm:t>
        <a:bodyPr/>
        <a:lstStyle/>
        <a:p>
          <a:r>
            <a:rPr lang="en-US" err="1"/>
            <a:t>Huolehtii</a:t>
          </a:r>
          <a:r>
            <a:rPr lang="en-US"/>
            <a:t> </a:t>
          </a:r>
          <a:r>
            <a:rPr lang="en-US" err="1"/>
            <a:t>että</a:t>
          </a:r>
          <a:r>
            <a:rPr lang="en-US"/>
            <a:t> </a:t>
          </a:r>
          <a:r>
            <a:rPr lang="en-US" err="1"/>
            <a:t>asiakas</a:t>
          </a:r>
          <a:r>
            <a:rPr lang="en-US"/>
            <a:t> ja </a:t>
          </a:r>
          <a:r>
            <a:rPr lang="en-US" err="1"/>
            <a:t>toteuttaja</a:t>
          </a:r>
          <a:r>
            <a:rPr lang="en-US"/>
            <a:t> </a:t>
          </a:r>
          <a:r>
            <a:rPr lang="en-US" err="1"/>
            <a:t>ymmärtävät</a:t>
          </a:r>
          <a:r>
            <a:rPr lang="en-US"/>
            <a:t> </a:t>
          </a:r>
          <a:r>
            <a:rPr lang="en-US" err="1"/>
            <a:t>toisiaan</a:t>
          </a:r>
          <a:endParaRPr lang="en-US"/>
        </a:p>
      </dgm:t>
    </dgm:pt>
    <dgm:pt modelId="{00892E63-E60E-4062-AE62-6C3D53FA759C}" type="parTrans" cxnId="{82F5B1EA-C67D-4498-B09E-6CE9CC24594F}">
      <dgm:prSet/>
      <dgm:spPr/>
      <dgm:t>
        <a:bodyPr/>
        <a:lstStyle/>
        <a:p>
          <a:endParaRPr lang="en-US"/>
        </a:p>
      </dgm:t>
    </dgm:pt>
    <dgm:pt modelId="{C892B4F5-1105-49FB-B0DF-67CE64BF2E8F}" type="sibTrans" cxnId="{82F5B1EA-C67D-4498-B09E-6CE9CC24594F}">
      <dgm:prSet/>
      <dgm:spPr/>
      <dgm:t>
        <a:bodyPr/>
        <a:lstStyle/>
        <a:p>
          <a:endParaRPr lang="en-US"/>
        </a:p>
      </dgm:t>
    </dgm:pt>
    <dgm:pt modelId="{80316C85-4140-4973-9204-08C05A9DAB08}">
      <dgm:prSet/>
      <dgm:spPr/>
      <dgm:t>
        <a:bodyPr/>
        <a:lstStyle/>
        <a:p>
          <a:r>
            <a:rPr lang="en-US" err="1"/>
            <a:t>Mukauttaa</a:t>
          </a:r>
          <a:r>
            <a:rPr lang="en-US"/>
            <a:t> </a:t>
          </a:r>
          <a:r>
            <a:rPr lang="en-US" err="1"/>
            <a:t>ammattisanastoaan</a:t>
          </a:r>
          <a:r>
            <a:rPr lang="en-US"/>
            <a:t> ”</a:t>
          </a:r>
          <a:r>
            <a:rPr lang="en-US" err="1"/>
            <a:t>maallikommaksi</a:t>
          </a:r>
          <a:r>
            <a:rPr lang="en-US"/>
            <a:t>” </a:t>
          </a:r>
          <a:r>
            <a:rPr lang="en-US" err="1"/>
            <a:t>tarvittaessa</a:t>
          </a:r>
        </a:p>
      </dgm:t>
    </dgm:pt>
    <dgm:pt modelId="{82B2712B-21FD-43AC-BA67-48F845044A5F}" type="parTrans" cxnId="{1402E62C-11BE-48BF-9120-D8F4D75992DE}">
      <dgm:prSet/>
      <dgm:spPr/>
      <dgm:t>
        <a:bodyPr/>
        <a:lstStyle/>
        <a:p>
          <a:endParaRPr lang="en-US"/>
        </a:p>
      </dgm:t>
    </dgm:pt>
    <dgm:pt modelId="{A8585421-5E07-478B-B963-E290AEAD7C3B}" type="sibTrans" cxnId="{1402E62C-11BE-48BF-9120-D8F4D75992DE}">
      <dgm:prSet/>
      <dgm:spPr/>
      <dgm:t>
        <a:bodyPr/>
        <a:lstStyle/>
        <a:p>
          <a:endParaRPr lang="en-US"/>
        </a:p>
      </dgm:t>
    </dgm:pt>
    <dgm:pt modelId="{F73419A7-3F77-4F8F-89BB-6EE1DF0DFD1E}">
      <dgm:prSet/>
      <dgm:spPr/>
      <dgm:t>
        <a:bodyPr/>
        <a:lstStyle/>
        <a:p>
          <a:r>
            <a:rPr lang="en-US" err="1"/>
            <a:t>Selittää</a:t>
          </a:r>
          <a:r>
            <a:rPr lang="en-US"/>
            <a:t> </a:t>
          </a:r>
          <a:r>
            <a:rPr lang="en-US" err="1"/>
            <a:t>asiakkaalle</a:t>
          </a:r>
          <a:r>
            <a:rPr lang="en-US"/>
            <a:t> </a:t>
          </a:r>
          <a:r>
            <a:rPr lang="en-US" err="1"/>
            <a:t>pääpiirteittäin</a:t>
          </a:r>
          <a:r>
            <a:rPr lang="en-US"/>
            <a:t> </a:t>
          </a:r>
          <a:r>
            <a:rPr lang="en-US" err="1"/>
            <a:t>työn</a:t>
          </a:r>
          <a:r>
            <a:rPr lang="en-US"/>
            <a:t> </a:t>
          </a:r>
          <a:r>
            <a:rPr lang="en-US" err="1"/>
            <a:t>tekniset</a:t>
          </a:r>
          <a:r>
            <a:rPr lang="en-US"/>
            <a:t> </a:t>
          </a:r>
          <a:r>
            <a:rPr lang="en-US" err="1"/>
            <a:t>vaatimukset</a:t>
          </a:r>
          <a:r>
            <a:rPr lang="en-US"/>
            <a:t> </a:t>
          </a:r>
          <a:r>
            <a:rPr lang="en-US" err="1"/>
            <a:t>jotta</a:t>
          </a:r>
          <a:r>
            <a:rPr lang="en-US"/>
            <a:t> </a:t>
          </a:r>
          <a:r>
            <a:rPr lang="en-US" err="1"/>
            <a:t>asiakkaalla</a:t>
          </a:r>
          <a:r>
            <a:rPr lang="en-US"/>
            <a:t> on </a:t>
          </a:r>
          <a:r>
            <a:rPr lang="en-US" err="1"/>
            <a:t>selkeämpi</a:t>
          </a:r>
          <a:r>
            <a:rPr lang="en-US"/>
            <a:t> </a:t>
          </a:r>
          <a:r>
            <a:rPr lang="en-US" err="1"/>
            <a:t>kuva</a:t>
          </a:r>
          <a:r>
            <a:rPr lang="en-US"/>
            <a:t> </a:t>
          </a:r>
          <a:r>
            <a:rPr lang="en-US" err="1"/>
            <a:t>tuotteen</a:t>
          </a:r>
          <a:r>
            <a:rPr lang="en-US"/>
            <a:t> </a:t>
          </a:r>
          <a:r>
            <a:rPr lang="en-US">
              <a:latin typeface="The Serif Hand Black"/>
            </a:rPr>
            <a:t>toteutustavoista</a:t>
          </a:r>
          <a:r>
            <a:rPr lang="en-US"/>
            <a:t> </a:t>
          </a:r>
          <a:r>
            <a:rPr lang="en-US" err="1"/>
            <a:t>sekä</a:t>
          </a:r>
          <a:r>
            <a:rPr lang="en-US"/>
            <a:t> </a:t>
          </a:r>
          <a:r>
            <a:rPr lang="en-US" err="1"/>
            <a:t>siitä</a:t>
          </a:r>
          <a:r>
            <a:rPr lang="en-US"/>
            <a:t> </a:t>
          </a:r>
          <a:r>
            <a:rPr lang="en-US" err="1"/>
            <a:t>mitä</a:t>
          </a:r>
          <a:r>
            <a:rPr lang="en-US"/>
            <a:t> </a:t>
          </a:r>
          <a:r>
            <a:rPr lang="en-US" err="1"/>
            <a:t>tuotteen</a:t>
          </a:r>
          <a:r>
            <a:rPr lang="en-US"/>
            <a:t> </a:t>
          </a:r>
          <a:r>
            <a:rPr lang="en-US" err="1"/>
            <a:t>toteuttajalta</a:t>
          </a:r>
          <a:r>
            <a:rPr lang="en-US"/>
            <a:t> </a:t>
          </a:r>
          <a:r>
            <a:rPr lang="en-US" err="1"/>
            <a:t>voi</a:t>
          </a:r>
          <a:r>
            <a:rPr lang="en-US"/>
            <a:t> </a:t>
          </a:r>
          <a:r>
            <a:rPr lang="en-US" err="1"/>
            <a:t>toivoa</a:t>
          </a:r>
          <a:r>
            <a:rPr lang="en-US"/>
            <a:t>.</a:t>
          </a:r>
        </a:p>
      </dgm:t>
    </dgm:pt>
    <dgm:pt modelId="{0EBD017B-1BCE-49F4-B453-053AF794E08A}" type="parTrans" cxnId="{1EDF8767-ADC1-4AEF-9616-C49FE8439CC8}">
      <dgm:prSet/>
      <dgm:spPr/>
      <dgm:t>
        <a:bodyPr/>
        <a:lstStyle/>
        <a:p>
          <a:endParaRPr lang="en-US"/>
        </a:p>
      </dgm:t>
    </dgm:pt>
    <dgm:pt modelId="{0BEE010D-8E23-4F5E-8516-4801B5777437}" type="sibTrans" cxnId="{1EDF8767-ADC1-4AEF-9616-C49FE8439CC8}">
      <dgm:prSet/>
      <dgm:spPr/>
      <dgm:t>
        <a:bodyPr/>
        <a:lstStyle/>
        <a:p>
          <a:endParaRPr lang="en-US"/>
        </a:p>
      </dgm:t>
    </dgm:pt>
    <dgm:pt modelId="{D754A39A-DF3A-41E7-BB7A-29E0E4D0DB15}" type="pres">
      <dgm:prSet presAssocID="{D84922EA-235F-4523-B1A8-05FC710F86EC}" presName="linear" presStyleCnt="0">
        <dgm:presLayoutVars>
          <dgm:animLvl val="lvl"/>
          <dgm:resizeHandles val="exact"/>
        </dgm:presLayoutVars>
      </dgm:prSet>
      <dgm:spPr/>
    </dgm:pt>
    <dgm:pt modelId="{90229AA2-9C6C-4451-AC40-EDA4DB63E9E0}" type="pres">
      <dgm:prSet presAssocID="{47F0DBFE-E158-488A-95C9-FC05B4DC1D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DFD57F-C278-4228-BFC9-8470A128A80F}" type="pres">
      <dgm:prSet presAssocID="{C892B4F5-1105-49FB-B0DF-67CE64BF2E8F}" presName="spacer" presStyleCnt="0"/>
      <dgm:spPr/>
    </dgm:pt>
    <dgm:pt modelId="{F1E2AC97-C82F-4E69-BE5E-8B44F1E5EA5C}" type="pres">
      <dgm:prSet presAssocID="{80316C85-4140-4973-9204-08C05A9DAB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2518DC-FA7B-4F8C-9CAC-81CA758F6D07}" type="pres">
      <dgm:prSet presAssocID="{A8585421-5E07-478B-B963-E290AEAD7C3B}" presName="spacer" presStyleCnt="0"/>
      <dgm:spPr/>
    </dgm:pt>
    <dgm:pt modelId="{68A3E8C6-7747-4F3D-90ED-B42E7DE892B6}" type="pres">
      <dgm:prSet presAssocID="{F73419A7-3F77-4F8F-89BB-6EE1DF0DFD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02E62C-11BE-48BF-9120-D8F4D75992DE}" srcId="{D84922EA-235F-4523-B1A8-05FC710F86EC}" destId="{80316C85-4140-4973-9204-08C05A9DAB08}" srcOrd="1" destOrd="0" parTransId="{82B2712B-21FD-43AC-BA67-48F845044A5F}" sibTransId="{A8585421-5E07-478B-B963-E290AEAD7C3B}"/>
    <dgm:cxn modelId="{1EDF8767-ADC1-4AEF-9616-C49FE8439CC8}" srcId="{D84922EA-235F-4523-B1A8-05FC710F86EC}" destId="{F73419A7-3F77-4F8F-89BB-6EE1DF0DFD1E}" srcOrd="2" destOrd="0" parTransId="{0EBD017B-1BCE-49F4-B453-053AF794E08A}" sibTransId="{0BEE010D-8E23-4F5E-8516-4801B5777437}"/>
    <dgm:cxn modelId="{23B75F48-55C8-4C7E-BFEF-55308FA0EB58}" type="presOf" srcId="{80316C85-4140-4973-9204-08C05A9DAB08}" destId="{F1E2AC97-C82F-4E69-BE5E-8B44F1E5EA5C}" srcOrd="0" destOrd="0" presId="urn:microsoft.com/office/officeart/2005/8/layout/vList2"/>
    <dgm:cxn modelId="{C74F0DB0-8C71-4B36-B00E-65BDB2FBB57B}" type="presOf" srcId="{D84922EA-235F-4523-B1A8-05FC710F86EC}" destId="{D754A39A-DF3A-41E7-BB7A-29E0E4D0DB15}" srcOrd="0" destOrd="0" presId="urn:microsoft.com/office/officeart/2005/8/layout/vList2"/>
    <dgm:cxn modelId="{B3C277C5-6395-477D-A8C1-1BFC174680E9}" type="presOf" srcId="{F73419A7-3F77-4F8F-89BB-6EE1DF0DFD1E}" destId="{68A3E8C6-7747-4F3D-90ED-B42E7DE892B6}" srcOrd="0" destOrd="0" presId="urn:microsoft.com/office/officeart/2005/8/layout/vList2"/>
    <dgm:cxn modelId="{82F5B1EA-C67D-4498-B09E-6CE9CC24594F}" srcId="{D84922EA-235F-4523-B1A8-05FC710F86EC}" destId="{47F0DBFE-E158-488A-95C9-FC05B4DC1D03}" srcOrd="0" destOrd="0" parTransId="{00892E63-E60E-4062-AE62-6C3D53FA759C}" sibTransId="{C892B4F5-1105-49FB-B0DF-67CE64BF2E8F}"/>
    <dgm:cxn modelId="{755939EF-3928-4A77-B939-D0C06CA9C54E}" type="presOf" srcId="{47F0DBFE-E158-488A-95C9-FC05B4DC1D03}" destId="{90229AA2-9C6C-4451-AC40-EDA4DB63E9E0}" srcOrd="0" destOrd="0" presId="urn:microsoft.com/office/officeart/2005/8/layout/vList2"/>
    <dgm:cxn modelId="{6ACC2A66-5CEF-47A8-A938-10CC1F307F79}" type="presParOf" srcId="{D754A39A-DF3A-41E7-BB7A-29E0E4D0DB15}" destId="{90229AA2-9C6C-4451-AC40-EDA4DB63E9E0}" srcOrd="0" destOrd="0" presId="urn:microsoft.com/office/officeart/2005/8/layout/vList2"/>
    <dgm:cxn modelId="{3097DE1E-92BD-47E4-9384-1AA8511FAC4D}" type="presParOf" srcId="{D754A39A-DF3A-41E7-BB7A-29E0E4D0DB15}" destId="{99DFD57F-C278-4228-BFC9-8470A128A80F}" srcOrd="1" destOrd="0" presId="urn:microsoft.com/office/officeart/2005/8/layout/vList2"/>
    <dgm:cxn modelId="{1951D9DF-7B56-4F0E-A7B9-A59B18536BD4}" type="presParOf" srcId="{D754A39A-DF3A-41E7-BB7A-29E0E4D0DB15}" destId="{F1E2AC97-C82F-4E69-BE5E-8B44F1E5EA5C}" srcOrd="2" destOrd="0" presId="urn:microsoft.com/office/officeart/2005/8/layout/vList2"/>
    <dgm:cxn modelId="{66F8C6DB-CC70-4A46-B772-6D0AE15AF935}" type="presParOf" srcId="{D754A39A-DF3A-41E7-BB7A-29E0E4D0DB15}" destId="{062518DC-FA7B-4F8C-9CAC-81CA758F6D07}" srcOrd="3" destOrd="0" presId="urn:microsoft.com/office/officeart/2005/8/layout/vList2"/>
    <dgm:cxn modelId="{31DD4266-74B4-4468-B0AC-32D5E04F8478}" type="presParOf" srcId="{D754A39A-DF3A-41E7-BB7A-29E0E4D0DB15}" destId="{68A3E8C6-7747-4F3D-90ED-B42E7DE892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954AC-2E6F-45A0-B84C-F9901E3A58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E12998-8464-48C2-AFD2-12BEEF7AA5E1}">
      <dgm:prSet/>
      <dgm:spPr/>
      <dgm:t>
        <a:bodyPr/>
        <a:lstStyle/>
        <a:p>
          <a:r>
            <a:rPr lang="en-US" err="1"/>
            <a:t>Ohjelmiston</a:t>
          </a:r>
          <a:r>
            <a:rPr lang="en-US"/>
            <a:t> </a:t>
          </a:r>
          <a:r>
            <a:rPr lang="en-US" err="1"/>
            <a:t>osien</a:t>
          </a:r>
          <a:r>
            <a:rPr lang="en-US"/>
            <a:t> tai </a:t>
          </a:r>
          <a:r>
            <a:rPr lang="en-US" err="1"/>
            <a:t>projektin</a:t>
          </a:r>
          <a:r>
            <a:rPr lang="en-US"/>
            <a:t> </a:t>
          </a:r>
          <a:r>
            <a:rPr lang="en-US" err="1"/>
            <a:t>tilan</a:t>
          </a:r>
          <a:r>
            <a:rPr lang="en-US"/>
            <a:t> </a:t>
          </a:r>
          <a:r>
            <a:rPr lang="en-US" err="1"/>
            <a:t>arviointi</a:t>
          </a:r>
          <a:r>
            <a:rPr lang="en-US"/>
            <a:t> (evaluation), </a:t>
          </a:r>
          <a:r>
            <a:rPr lang="en-US" err="1"/>
            <a:t>jonka</a:t>
          </a:r>
          <a:r>
            <a:rPr lang="en-US"/>
            <a:t> </a:t>
          </a:r>
          <a:r>
            <a:rPr lang="en-US" err="1"/>
            <a:t>tarkoitus</a:t>
          </a:r>
          <a:r>
            <a:rPr lang="en-US"/>
            <a:t> on </a:t>
          </a:r>
          <a:r>
            <a:rPr lang="en-US" err="1"/>
            <a:t>tunnistaa</a:t>
          </a:r>
          <a:r>
            <a:rPr lang="en-US"/>
            <a:t> </a:t>
          </a:r>
          <a:r>
            <a:rPr lang="en-US" err="1"/>
            <a:t>tuotosten</a:t>
          </a:r>
          <a:r>
            <a:rPr lang="en-US"/>
            <a:t> </a:t>
          </a:r>
          <a:r>
            <a:rPr lang="en-US" err="1"/>
            <a:t>eroavuudet</a:t>
          </a:r>
          <a:r>
            <a:rPr lang="en-US"/>
            <a:t> </a:t>
          </a:r>
          <a:r>
            <a:rPr lang="en-US" err="1"/>
            <a:t>suunnitelmiin</a:t>
          </a:r>
          <a:r>
            <a:rPr lang="en-US"/>
            <a:t> </a:t>
          </a:r>
          <a:r>
            <a:rPr lang="en-US" err="1"/>
            <a:t>nähden</a:t>
          </a:r>
          <a:r>
            <a:rPr lang="en-US"/>
            <a:t> </a:t>
          </a:r>
          <a:r>
            <a:rPr lang="en-US" err="1"/>
            <a:t>sekä</a:t>
          </a:r>
          <a:r>
            <a:rPr lang="en-US"/>
            <a:t> </a:t>
          </a:r>
          <a:r>
            <a:rPr lang="en-US" err="1"/>
            <a:t>tuottaa</a:t>
          </a:r>
          <a:r>
            <a:rPr lang="en-US"/>
            <a:t> </a:t>
          </a:r>
          <a:r>
            <a:rPr lang="en-US" err="1"/>
            <a:t>kehitysehdotuksia</a:t>
          </a:r>
          <a:r>
            <a:rPr lang="en-US"/>
            <a:t>.</a:t>
          </a:r>
        </a:p>
      </dgm:t>
    </dgm:pt>
    <dgm:pt modelId="{434B95AE-D3CD-44A3-AD48-940E18232993}" type="parTrans" cxnId="{13D08275-D0C0-4243-8E02-8B7AC238E6FA}">
      <dgm:prSet/>
      <dgm:spPr/>
      <dgm:t>
        <a:bodyPr/>
        <a:lstStyle/>
        <a:p>
          <a:endParaRPr lang="en-US"/>
        </a:p>
      </dgm:t>
    </dgm:pt>
    <dgm:pt modelId="{DDE43FA8-FA68-424B-A558-47EB0A726AAC}" type="sibTrans" cxnId="{13D08275-D0C0-4243-8E02-8B7AC238E6FA}">
      <dgm:prSet/>
      <dgm:spPr/>
      <dgm:t>
        <a:bodyPr/>
        <a:lstStyle/>
        <a:p>
          <a:endParaRPr lang="en-US"/>
        </a:p>
      </dgm:t>
    </dgm:pt>
    <dgm:pt modelId="{60629BB1-899C-4E34-A18C-632EE2C05EC5}">
      <dgm:prSet/>
      <dgm:spPr/>
      <dgm:t>
        <a:bodyPr/>
        <a:lstStyle/>
        <a:p>
          <a:r>
            <a:rPr lang="en-US"/>
            <a:t>Tämä arviointi noudattaa formaalia prosessia (esimerkiksi johdon katselmointiprosessia, ohjelmiston tarkastusprosessia tai läpikäyntiprosessia)</a:t>
          </a:r>
        </a:p>
      </dgm:t>
    </dgm:pt>
    <dgm:pt modelId="{C49FC381-671C-4F9D-988D-D8B52BC1E2EA}" type="parTrans" cxnId="{E2B256EC-E1EF-499C-92B5-D1D6A4D73DF5}">
      <dgm:prSet/>
      <dgm:spPr/>
      <dgm:t>
        <a:bodyPr/>
        <a:lstStyle/>
        <a:p>
          <a:endParaRPr lang="en-US"/>
        </a:p>
      </dgm:t>
    </dgm:pt>
    <dgm:pt modelId="{E5F0E136-624B-4AD8-A39F-16A7F6658989}" type="sibTrans" cxnId="{E2B256EC-E1EF-499C-92B5-D1D6A4D73DF5}">
      <dgm:prSet/>
      <dgm:spPr/>
      <dgm:t>
        <a:bodyPr/>
        <a:lstStyle/>
        <a:p>
          <a:endParaRPr lang="en-US"/>
        </a:p>
      </dgm:t>
    </dgm:pt>
    <dgm:pt modelId="{5419A6E5-2C87-4B80-9CF6-C4841963596B}" type="pres">
      <dgm:prSet presAssocID="{142954AC-2E6F-45A0-B84C-F9901E3A5868}" presName="linear" presStyleCnt="0">
        <dgm:presLayoutVars>
          <dgm:animLvl val="lvl"/>
          <dgm:resizeHandles val="exact"/>
        </dgm:presLayoutVars>
      </dgm:prSet>
      <dgm:spPr/>
    </dgm:pt>
    <dgm:pt modelId="{A061F344-AD90-449D-9266-8831CFD14027}" type="pres">
      <dgm:prSet presAssocID="{D5E12998-8464-48C2-AFD2-12BEEF7AA5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CAE2F3-864E-49D1-88CA-8953A6947ED4}" type="pres">
      <dgm:prSet presAssocID="{DDE43FA8-FA68-424B-A558-47EB0A726AAC}" presName="spacer" presStyleCnt="0"/>
      <dgm:spPr/>
    </dgm:pt>
    <dgm:pt modelId="{41583514-B6EC-405C-8A2E-3B0AB0549ED1}" type="pres">
      <dgm:prSet presAssocID="{60629BB1-899C-4E34-A18C-632EE2C05E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8CF7920-B5A5-46DF-AC6F-220699956577}" type="presOf" srcId="{D5E12998-8464-48C2-AFD2-12BEEF7AA5E1}" destId="{A061F344-AD90-449D-9266-8831CFD14027}" srcOrd="0" destOrd="0" presId="urn:microsoft.com/office/officeart/2005/8/layout/vList2"/>
    <dgm:cxn modelId="{5443E339-71C0-417C-92B5-0CA97243BD77}" type="presOf" srcId="{142954AC-2E6F-45A0-B84C-F9901E3A5868}" destId="{5419A6E5-2C87-4B80-9CF6-C4841963596B}" srcOrd="0" destOrd="0" presId="urn:microsoft.com/office/officeart/2005/8/layout/vList2"/>
    <dgm:cxn modelId="{F4536E4B-C4EE-424A-90CD-28C2D3C61B7C}" type="presOf" srcId="{60629BB1-899C-4E34-A18C-632EE2C05EC5}" destId="{41583514-B6EC-405C-8A2E-3B0AB0549ED1}" srcOrd="0" destOrd="0" presId="urn:microsoft.com/office/officeart/2005/8/layout/vList2"/>
    <dgm:cxn modelId="{13D08275-D0C0-4243-8E02-8B7AC238E6FA}" srcId="{142954AC-2E6F-45A0-B84C-F9901E3A5868}" destId="{D5E12998-8464-48C2-AFD2-12BEEF7AA5E1}" srcOrd="0" destOrd="0" parTransId="{434B95AE-D3CD-44A3-AD48-940E18232993}" sibTransId="{DDE43FA8-FA68-424B-A558-47EB0A726AAC}"/>
    <dgm:cxn modelId="{E2B256EC-E1EF-499C-92B5-D1D6A4D73DF5}" srcId="{142954AC-2E6F-45A0-B84C-F9901E3A5868}" destId="{60629BB1-899C-4E34-A18C-632EE2C05EC5}" srcOrd="1" destOrd="0" parTransId="{C49FC381-671C-4F9D-988D-D8B52BC1E2EA}" sibTransId="{E5F0E136-624B-4AD8-A39F-16A7F6658989}"/>
    <dgm:cxn modelId="{2FC3D7AC-51DA-4521-9B13-67EBE30AFDE5}" type="presParOf" srcId="{5419A6E5-2C87-4B80-9CF6-C4841963596B}" destId="{A061F344-AD90-449D-9266-8831CFD14027}" srcOrd="0" destOrd="0" presId="urn:microsoft.com/office/officeart/2005/8/layout/vList2"/>
    <dgm:cxn modelId="{0A0F6AF9-454B-4960-8C70-EBD0BCB03B31}" type="presParOf" srcId="{5419A6E5-2C87-4B80-9CF6-C4841963596B}" destId="{B7CAE2F3-864E-49D1-88CA-8953A6947ED4}" srcOrd="1" destOrd="0" presId="urn:microsoft.com/office/officeart/2005/8/layout/vList2"/>
    <dgm:cxn modelId="{6944EC67-B579-40EB-8D0A-6DED7B015BAB}" type="presParOf" srcId="{5419A6E5-2C87-4B80-9CF6-C4841963596B}" destId="{41583514-B6EC-405C-8A2E-3B0AB0549ED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601A0-ED38-4F8F-9599-5447EE8ACD9A}">
      <dsp:nvSpPr>
        <dsp:cNvPr id="0" name=""/>
        <dsp:cNvSpPr/>
      </dsp:nvSpPr>
      <dsp:spPr>
        <a:xfrm>
          <a:off x="0" y="8230"/>
          <a:ext cx="10915869" cy="1670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Osaa esittää tarpeeksi ja oikeanlaisia kysymyksiä asiakkaalta, jotta toimenkuva olisi mahdollisimman selkeä</a:t>
          </a:r>
        </a:p>
      </dsp:txBody>
      <dsp:txXfrm>
        <a:off x="81560" y="89790"/>
        <a:ext cx="10752749" cy="1507639"/>
      </dsp:txXfrm>
    </dsp:sp>
    <dsp:sp modelId="{E5F0AED7-EDBF-4507-86E7-F5C0B7677A65}">
      <dsp:nvSpPr>
        <dsp:cNvPr id="0" name=""/>
        <dsp:cNvSpPr/>
      </dsp:nvSpPr>
      <dsp:spPr>
        <a:xfrm>
          <a:off x="0" y="1799950"/>
          <a:ext cx="10915869" cy="1670759"/>
        </a:xfrm>
        <a:prstGeom prst="roundRect">
          <a:avLst/>
        </a:prstGeom>
        <a:solidFill>
          <a:schemeClr val="accent5">
            <a:hueOff val="-1496869"/>
            <a:satOff val="10473"/>
            <a:lumOff val="-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Uskaltaa tarjota vaihtoehtoista tarpeen toteutumistapaa jos asiakkaan toiveet ovat tarpeettoman monimutkaisia</a:t>
          </a:r>
        </a:p>
      </dsp:txBody>
      <dsp:txXfrm>
        <a:off x="81560" y="1881510"/>
        <a:ext cx="10752749" cy="1507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29AA2-9C6C-4451-AC40-EDA4DB63E9E0}">
      <dsp:nvSpPr>
        <dsp:cNvPr id="0" name=""/>
        <dsp:cNvSpPr/>
      </dsp:nvSpPr>
      <dsp:spPr>
        <a:xfrm>
          <a:off x="0" y="21853"/>
          <a:ext cx="10915869" cy="10913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Huolehtii</a:t>
          </a:r>
          <a:r>
            <a:rPr lang="en-US" sz="2800" kern="1200"/>
            <a:t> </a:t>
          </a:r>
          <a:r>
            <a:rPr lang="en-US" sz="2800" kern="1200" err="1"/>
            <a:t>että</a:t>
          </a:r>
          <a:r>
            <a:rPr lang="en-US" sz="2800" kern="1200"/>
            <a:t> </a:t>
          </a:r>
          <a:r>
            <a:rPr lang="en-US" sz="2800" kern="1200" err="1"/>
            <a:t>asiakas</a:t>
          </a:r>
          <a:r>
            <a:rPr lang="en-US" sz="2800" kern="1200"/>
            <a:t> ja </a:t>
          </a:r>
          <a:r>
            <a:rPr lang="en-US" sz="2800" kern="1200" err="1"/>
            <a:t>toteuttaja</a:t>
          </a:r>
          <a:r>
            <a:rPr lang="en-US" sz="2800" kern="1200"/>
            <a:t> </a:t>
          </a:r>
          <a:r>
            <a:rPr lang="en-US" sz="2800" kern="1200" err="1"/>
            <a:t>ymmärtävät</a:t>
          </a:r>
          <a:r>
            <a:rPr lang="en-US" sz="2800" kern="1200"/>
            <a:t> </a:t>
          </a:r>
          <a:r>
            <a:rPr lang="en-US" sz="2800" kern="1200" err="1"/>
            <a:t>toisiaan</a:t>
          </a:r>
          <a:endParaRPr lang="en-US" sz="2800" kern="1200"/>
        </a:p>
      </dsp:txBody>
      <dsp:txXfrm>
        <a:off x="53274" y="75127"/>
        <a:ext cx="10809321" cy="984769"/>
      </dsp:txXfrm>
    </dsp:sp>
    <dsp:sp modelId="{F1E2AC97-C82F-4E69-BE5E-8B44F1E5EA5C}">
      <dsp:nvSpPr>
        <dsp:cNvPr id="0" name=""/>
        <dsp:cNvSpPr/>
      </dsp:nvSpPr>
      <dsp:spPr>
        <a:xfrm>
          <a:off x="0" y="1193811"/>
          <a:ext cx="10915869" cy="1091317"/>
        </a:xfrm>
        <a:prstGeom prst="roundRect">
          <a:avLst/>
        </a:prstGeom>
        <a:solidFill>
          <a:schemeClr val="accent5">
            <a:hueOff val="-748434"/>
            <a:satOff val="5237"/>
            <a:lumOff val="-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Mukauttaa</a:t>
          </a:r>
          <a:r>
            <a:rPr lang="en-US" sz="2800" kern="1200"/>
            <a:t> </a:t>
          </a:r>
          <a:r>
            <a:rPr lang="en-US" sz="2800" kern="1200" err="1"/>
            <a:t>ammattisanastoaan</a:t>
          </a:r>
          <a:r>
            <a:rPr lang="en-US" sz="2800" kern="1200"/>
            <a:t> ”</a:t>
          </a:r>
          <a:r>
            <a:rPr lang="en-US" sz="2800" kern="1200" err="1"/>
            <a:t>maallikommaksi</a:t>
          </a:r>
          <a:r>
            <a:rPr lang="en-US" sz="2800" kern="1200"/>
            <a:t>” </a:t>
          </a:r>
          <a:r>
            <a:rPr lang="en-US" sz="2800" kern="1200" err="1"/>
            <a:t>tarvittaessa</a:t>
          </a:r>
        </a:p>
      </dsp:txBody>
      <dsp:txXfrm>
        <a:off x="53274" y="1247085"/>
        <a:ext cx="10809321" cy="984769"/>
      </dsp:txXfrm>
    </dsp:sp>
    <dsp:sp modelId="{68A3E8C6-7747-4F3D-90ED-B42E7DE892B6}">
      <dsp:nvSpPr>
        <dsp:cNvPr id="0" name=""/>
        <dsp:cNvSpPr/>
      </dsp:nvSpPr>
      <dsp:spPr>
        <a:xfrm>
          <a:off x="0" y="2365768"/>
          <a:ext cx="10915869" cy="1091317"/>
        </a:xfrm>
        <a:prstGeom prst="roundRect">
          <a:avLst/>
        </a:prstGeom>
        <a:solidFill>
          <a:schemeClr val="accent5">
            <a:hueOff val="-1496869"/>
            <a:satOff val="10473"/>
            <a:lumOff val="-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Selittää</a:t>
          </a:r>
          <a:r>
            <a:rPr lang="en-US" sz="2800" kern="1200"/>
            <a:t> </a:t>
          </a:r>
          <a:r>
            <a:rPr lang="en-US" sz="2800" kern="1200" err="1"/>
            <a:t>asiakkaalle</a:t>
          </a:r>
          <a:r>
            <a:rPr lang="en-US" sz="2800" kern="1200"/>
            <a:t> </a:t>
          </a:r>
          <a:r>
            <a:rPr lang="en-US" sz="2800" kern="1200" err="1"/>
            <a:t>pääpiirteittäin</a:t>
          </a:r>
          <a:r>
            <a:rPr lang="en-US" sz="2800" kern="1200"/>
            <a:t> </a:t>
          </a:r>
          <a:r>
            <a:rPr lang="en-US" sz="2800" kern="1200" err="1"/>
            <a:t>työn</a:t>
          </a:r>
          <a:r>
            <a:rPr lang="en-US" sz="2800" kern="1200"/>
            <a:t> </a:t>
          </a:r>
          <a:r>
            <a:rPr lang="en-US" sz="2800" kern="1200" err="1"/>
            <a:t>tekniset</a:t>
          </a:r>
          <a:r>
            <a:rPr lang="en-US" sz="2800" kern="1200"/>
            <a:t> </a:t>
          </a:r>
          <a:r>
            <a:rPr lang="en-US" sz="2800" kern="1200" err="1"/>
            <a:t>vaatimukset</a:t>
          </a:r>
          <a:r>
            <a:rPr lang="en-US" sz="2800" kern="1200"/>
            <a:t> </a:t>
          </a:r>
          <a:r>
            <a:rPr lang="en-US" sz="2800" kern="1200" err="1"/>
            <a:t>jotta</a:t>
          </a:r>
          <a:r>
            <a:rPr lang="en-US" sz="2800" kern="1200"/>
            <a:t> </a:t>
          </a:r>
          <a:r>
            <a:rPr lang="en-US" sz="2800" kern="1200" err="1"/>
            <a:t>asiakkaalla</a:t>
          </a:r>
          <a:r>
            <a:rPr lang="en-US" sz="2800" kern="1200"/>
            <a:t> on </a:t>
          </a:r>
          <a:r>
            <a:rPr lang="en-US" sz="2800" kern="1200" err="1"/>
            <a:t>selkeämpi</a:t>
          </a:r>
          <a:r>
            <a:rPr lang="en-US" sz="2800" kern="1200"/>
            <a:t> </a:t>
          </a:r>
          <a:r>
            <a:rPr lang="en-US" sz="2800" kern="1200" err="1"/>
            <a:t>kuva</a:t>
          </a:r>
          <a:r>
            <a:rPr lang="en-US" sz="2800" kern="1200"/>
            <a:t> </a:t>
          </a:r>
          <a:r>
            <a:rPr lang="en-US" sz="2800" kern="1200" err="1"/>
            <a:t>tuotteen</a:t>
          </a:r>
          <a:r>
            <a:rPr lang="en-US" sz="2800" kern="1200"/>
            <a:t> </a:t>
          </a:r>
          <a:r>
            <a:rPr lang="en-US" sz="2800" kern="1200">
              <a:latin typeface="The Serif Hand Black"/>
            </a:rPr>
            <a:t>toteutustavoista</a:t>
          </a:r>
          <a:r>
            <a:rPr lang="en-US" sz="2800" kern="1200"/>
            <a:t> </a:t>
          </a:r>
          <a:r>
            <a:rPr lang="en-US" sz="2800" kern="1200" err="1"/>
            <a:t>sekä</a:t>
          </a:r>
          <a:r>
            <a:rPr lang="en-US" sz="2800" kern="1200"/>
            <a:t> </a:t>
          </a:r>
          <a:r>
            <a:rPr lang="en-US" sz="2800" kern="1200" err="1"/>
            <a:t>siitä</a:t>
          </a:r>
          <a:r>
            <a:rPr lang="en-US" sz="2800" kern="1200"/>
            <a:t> </a:t>
          </a:r>
          <a:r>
            <a:rPr lang="en-US" sz="2800" kern="1200" err="1"/>
            <a:t>mitä</a:t>
          </a:r>
          <a:r>
            <a:rPr lang="en-US" sz="2800" kern="1200"/>
            <a:t> </a:t>
          </a:r>
          <a:r>
            <a:rPr lang="en-US" sz="2800" kern="1200" err="1"/>
            <a:t>tuotteen</a:t>
          </a:r>
          <a:r>
            <a:rPr lang="en-US" sz="2800" kern="1200"/>
            <a:t> </a:t>
          </a:r>
          <a:r>
            <a:rPr lang="en-US" sz="2800" kern="1200" err="1"/>
            <a:t>toteuttajalta</a:t>
          </a:r>
          <a:r>
            <a:rPr lang="en-US" sz="2800" kern="1200"/>
            <a:t> </a:t>
          </a:r>
          <a:r>
            <a:rPr lang="en-US" sz="2800" kern="1200" err="1"/>
            <a:t>voi</a:t>
          </a:r>
          <a:r>
            <a:rPr lang="en-US" sz="2800" kern="1200"/>
            <a:t> </a:t>
          </a:r>
          <a:r>
            <a:rPr lang="en-US" sz="2800" kern="1200" err="1"/>
            <a:t>toivoa</a:t>
          </a:r>
          <a:r>
            <a:rPr lang="en-US" sz="2800" kern="1200"/>
            <a:t>.</a:t>
          </a:r>
        </a:p>
      </dsp:txBody>
      <dsp:txXfrm>
        <a:off x="53274" y="2419042"/>
        <a:ext cx="10809321" cy="984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1F344-AD90-449D-9266-8831CFD14027}">
      <dsp:nvSpPr>
        <dsp:cNvPr id="0" name=""/>
        <dsp:cNvSpPr/>
      </dsp:nvSpPr>
      <dsp:spPr>
        <a:xfrm>
          <a:off x="0" y="49449"/>
          <a:ext cx="10915869" cy="1630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err="1"/>
            <a:t>Ohjelmiston</a:t>
          </a:r>
          <a:r>
            <a:rPr lang="en-US" sz="4100" kern="1200"/>
            <a:t> </a:t>
          </a:r>
          <a:r>
            <a:rPr lang="en-US" sz="4100" kern="1200" err="1"/>
            <a:t>osien</a:t>
          </a:r>
          <a:r>
            <a:rPr lang="en-US" sz="4100" kern="1200"/>
            <a:t> tai </a:t>
          </a:r>
          <a:r>
            <a:rPr lang="en-US" sz="4100" kern="1200" err="1"/>
            <a:t>projektin</a:t>
          </a:r>
          <a:r>
            <a:rPr lang="en-US" sz="4100" kern="1200"/>
            <a:t> </a:t>
          </a:r>
          <a:r>
            <a:rPr lang="en-US" sz="4100" kern="1200" err="1"/>
            <a:t>tilan</a:t>
          </a:r>
          <a:r>
            <a:rPr lang="en-US" sz="4100" kern="1200"/>
            <a:t> </a:t>
          </a:r>
          <a:r>
            <a:rPr lang="en-US" sz="4100" kern="1200" err="1"/>
            <a:t>arviointi</a:t>
          </a:r>
          <a:r>
            <a:rPr lang="en-US" sz="4100" kern="1200"/>
            <a:t> (evaluation), </a:t>
          </a:r>
          <a:r>
            <a:rPr lang="en-US" sz="4100" kern="1200" err="1"/>
            <a:t>jonka</a:t>
          </a:r>
          <a:r>
            <a:rPr lang="en-US" sz="4100" kern="1200"/>
            <a:t> </a:t>
          </a:r>
          <a:r>
            <a:rPr lang="en-US" sz="4100" kern="1200" err="1"/>
            <a:t>tarkoitus</a:t>
          </a:r>
          <a:r>
            <a:rPr lang="en-US" sz="4100" kern="1200"/>
            <a:t> on </a:t>
          </a:r>
          <a:r>
            <a:rPr lang="en-US" sz="4100" kern="1200" err="1"/>
            <a:t>tunnistaa</a:t>
          </a:r>
          <a:r>
            <a:rPr lang="en-US" sz="4100" kern="1200"/>
            <a:t> </a:t>
          </a:r>
          <a:r>
            <a:rPr lang="en-US" sz="4100" kern="1200" err="1"/>
            <a:t>tuotosten</a:t>
          </a:r>
          <a:r>
            <a:rPr lang="en-US" sz="4100" kern="1200"/>
            <a:t> </a:t>
          </a:r>
          <a:r>
            <a:rPr lang="en-US" sz="4100" kern="1200" err="1"/>
            <a:t>eroavuudet</a:t>
          </a:r>
          <a:r>
            <a:rPr lang="en-US" sz="4100" kern="1200"/>
            <a:t> </a:t>
          </a:r>
          <a:r>
            <a:rPr lang="en-US" sz="4100" kern="1200" err="1"/>
            <a:t>suunnitelmiin</a:t>
          </a:r>
          <a:r>
            <a:rPr lang="en-US" sz="4100" kern="1200"/>
            <a:t> </a:t>
          </a:r>
          <a:r>
            <a:rPr lang="en-US" sz="4100" kern="1200" err="1"/>
            <a:t>nähden</a:t>
          </a:r>
          <a:r>
            <a:rPr lang="en-US" sz="4100" kern="1200"/>
            <a:t> </a:t>
          </a:r>
          <a:r>
            <a:rPr lang="en-US" sz="4100" kern="1200" err="1"/>
            <a:t>sekä</a:t>
          </a:r>
          <a:r>
            <a:rPr lang="en-US" sz="4100" kern="1200"/>
            <a:t> </a:t>
          </a:r>
          <a:r>
            <a:rPr lang="en-US" sz="4100" kern="1200" err="1"/>
            <a:t>tuottaa</a:t>
          </a:r>
          <a:r>
            <a:rPr lang="en-US" sz="4100" kern="1200"/>
            <a:t> </a:t>
          </a:r>
          <a:r>
            <a:rPr lang="en-US" sz="4100" kern="1200" err="1"/>
            <a:t>kehitysehdotuksia</a:t>
          </a:r>
          <a:r>
            <a:rPr lang="en-US" sz="4100" kern="1200"/>
            <a:t>.</a:t>
          </a:r>
        </a:p>
      </dsp:txBody>
      <dsp:txXfrm>
        <a:off x="79618" y="129067"/>
        <a:ext cx="10756633" cy="1471744"/>
      </dsp:txXfrm>
    </dsp:sp>
    <dsp:sp modelId="{41583514-B6EC-405C-8A2E-3B0AB0549ED1}">
      <dsp:nvSpPr>
        <dsp:cNvPr id="0" name=""/>
        <dsp:cNvSpPr/>
      </dsp:nvSpPr>
      <dsp:spPr>
        <a:xfrm>
          <a:off x="0" y="1798510"/>
          <a:ext cx="10915869" cy="1630980"/>
        </a:xfrm>
        <a:prstGeom prst="roundRect">
          <a:avLst/>
        </a:prstGeom>
        <a:solidFill>
          <a:schemeClr val="accent5">
            <a:hueOff val="-1496869"/>
            <a:satOff val="10473"/>
            <a:lumOff val="-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Tämä arviointi noudattaa formaalia prosessia (esimerkiksi johdon katselmointiprosessia, ohjelmiston tarkastusprosessia tai läpikäyntiprosessia)</a:t>
          </a:r>
        </a:p>
      </dsp:txBody>
      <dsp:txXfrm>
        <a:off x="79618" y="1878128"/>
        <a:ext cx="10756633" cy="147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9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32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8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2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1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5D37161-0448-7079-C8DF-B8680B42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58" r="6" b="863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n-US" err="1">
                <a:ea typeface="+mj-lt"/>
                <a:cs typeface="+mj-lt"/>
              </a:rPr>
              <a:t>Ohjelmistokehittäjän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ammattitaito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vaatimukset</a:t>
            </a:r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522A2-A3D3-2FE7-FD23-583EBAF6EA53}"/>
              </a:ext>
            </a:extLst>
          </p:cNvPr>
          <p:cNvSpPr txBox="1"/>
          <p:nvPr/>
        </p:nvSpPr>
        <p:spPr>
          <a:xfrm>
            <a:off x="2843894" y="4864554"/>
            <a:ext cx="64851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err="1">
                <a:latin typeface="The Serif Hand Black"/>
                <a:ea typeface="+mn-lt"/>
                <a:cs typeface="+mn-lt"/>
              </a:rPr>
              <a:t>Opiskelija</a:t>
            </a:r>
            <a:r>
              <a:rPr lang="en-US" sz="4000" b="1">
                <a:latin typeface="The Serif Hand Black"/>
                <a:ea typeface="+mn-lt"/>
                <a:cs typeface="+mn-lt"/>
              </a:rPr>
              <a:t> </a:t>
            </a:r>
            <a:r>
              <a:rPr lang="en-US" sz="4000" b="1" err="1">
                <a:latin typeface="The Serif Hand Black"/>
                <a:ea typeface="+mn-lt"/>
                <a:cs typeface="+mn-lt"/>
              </a:rPr>
              <a:t>kommunikoi</a:t>
            </a:r>
            <a:r>
              <a:rPr lang="en-US" sz="4000" b="1">
                <a:latin typeface="The Serif Hand Black"/>
                <a:ea typeface="+mn-lt"/>
                <a:cs typeface="+mn-lt"/>
              </a:rPr>
              <a:t> </a:t>
            </a:r>
            <a:r>
              <a:rPr lang="en-US" sz="4000" b="1" err="1">
                <a:latin typeface="The Serif Hand Black"/>
                <a:ea typeface="+mn-lt"/>
                <a:cs typeface="+mn-lt"/>
              </a:rPr>
              <a:t>asiakkaan</a:t>
            </a:r>
            <a:r>
              <a:rPr lang="en-US" sz="4000" b="1">
                <a:latin typeface="The Serif Hand Black"/>
                <a:ea typeface="+mn-lt"/>
                <a:cs typeface="+mn-lt"/>
              </a:rPr>
              <a:t> </a:t>
            </a:r>
            <a:r>
              <a:rPr lang="en-US" sz="4000" b="1" err="1">
                <a:latin typeface="The Serif Hand Black"/>
                <a:ea typeface="+mn-lt"/>
                <a:cs typeface="+mn-lt"/>
              </a:rPr>
              <a:t>kanssa</a:t>
            </a:r>
            <a:endParaRPr lang="en-US" sz="4000">
              <a:latin typeface="The Serif Hand Black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45FF-34EC-A31E-FBDD-5828A027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81" y="480789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  </a:t>
            </a:r>
            <a:r>
              <a:rPr lang="en-US" b="1" err="1">
                <a:ea typeface="+mj-lt"/>
                <a:cs typeface="+mj-lt"/>
              </a:rPr>
              <a:t>Selvittää</a:t>
            </a:r>
            <a:r>
              <a:rPr lang="en-US" b="1">
                <a:ea typeface="+mj-lt"/>
                <a:cs typeface="+mj-lt"/>
              </a:rPr>
              <a:t> </a:t>
            </a:r>
            <a:r>
              <a:rPr lang="en-US" b="1" err="1">
                <a:ea typeface="+mj-lt"/>
                <a:cs typeface="+mj-lt"/>
              </a:rPr>
              <a:t>kehitystiimin</a:t>
            </a:r>
            <a:r>
              <a:rPr lang="en-US" b="1">
                <a:ea typeface="+mj-lt"/>
                <a:cs typeface="+mj-lt"/>
              </a:rPr>
              <a:t> </a:t>
            </a:r>
            <a:r>
              <a:rPr lang="en-US" b="1" err="1">
                <a:ea typeface="+mj-lt"/>
                <a:cs typeface="+mj-lt"/>
              </a:rPr>
              <a:t>kanssa</a:t>
            </a:r>
            <a:r>
              <a:rPr lang="en-US" b="1">
                <a:ea typeface="+mj-lt"/>
                <a:cs typeface="+mj-lt"/>
              </a:rPr>
              <a:t> </a:t>
            </a:r>
            <a:r>
              <a:rPr lang="en-US" b="1" err="1">
                <a:ea typeface="+mj-lt"/>
                <a:cs typeface="+mj-lt"/>
              </a:rPr>
              <a:t>asiakkaan</a:t>
            </a:r>
            <a:r>
              <a:rPr lang="en-US" b="1">
                <a:ea typeface="+mj-lt"/>
                <a:cs typeface="+mj-lt"/>
              </a:rPr>
              <a:t> </a:t>
            </a:r>
            <a:r>
              <a:rPr lang="en-US" b="1" err="1">
                <a:ea typeface="+mj-lt"/>
                <a:cs typeface="+mj-lt"/>
              </a:rPr>
              <a:t>tarpeet</a:t>
            </a:r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5DF4C88-9E63-7C33-AEE0-448C405FC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182924"/>
              </p:ext>
            </p:extLst>
          </p:nvPr>
        </p:nvGraphicFramePr>
        <p:xfrm>
          <a:off x="632647" y="2437705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5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9000">
        <p:split orient="vert"/>
      </p:transition>
    </mc:Choice>
    <mc:Fallback xmlns="">
      <p:transition spd="slow" advClick="0" advTm="9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8C56-021A-23EC-F54E-F7908D0E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b="1" err="1">
                <a:ea typeface="+mj-lt"/>
                <a:cs typeface="+mj-lt"/>
              </a:rPr>
              <a:t>Viestii</a:t>
            </a:r>
            <a:r>
              <a:rPr lang="en-US" sz="7200" b="1">
                <a:ea typeface="+mj-lt"/>
                <a:cs typeface="+mj-lt"/>
              </a:rPr>
              <a:t> </a:t>
            </a:r>
            <a:r>
              <a:rPr lang="en-US" sz="7200" b="1" err="1">
                <a:ea typeface="+mj-lt"/>
                <a:cs typeface="+mj-lt"/>
              </a:rPr>
              <a:t>tekniset</a:t>
            </a:r>
            <a:r>
              <a:rPr lang="en-US" sz="7200" b="1">
                <a:ea typeface="+mj-lt"/>
                <a:cs typeface="+mj-lt"/>
              </a:rPr>
              <a:t> </a:t>
            </a:r>
            <a:r>
              <a:rPr lang="en-US" sz="7200" b="1" err="1">
                <a:ea typeface="+mj-lt"/>
                <a:cs typeface="+mj-lt"/>
              </a:rPr>
              <a:t>asiat</a:t>
            </a:r>
            <a:r>
              <a:rPr lang="en-US" sz="7200" b="1">
                <a:ea typeface="+mj-lt"/>
                <a:cs typeface="+mj-lt"/>
              </a:rPr>
              <a:t> </a:t>
            </a:r>
            <a:r>
              <a:rPr lang="en-US" sz="7200" b="1" err="1">
                <a:ea typeface="+mj-lt"/>
                <a:cs typeface="+mj-lt"/>
              </a:rPr>
              <a:t>asiakaslähtöisesti</a:t>
            </a:r>
            <a:endParaRPr lang="en-US" sz="7200">
              <a:ea typeface="+mj-lt"/>
              <a:cs typeface="+mj-lt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629E7"/>
          </a:solidFill>
          <a:ln w="34925">
            <a:solidFill>
              <a:srgbClr val="C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E1F1EE85-7D08-BC72-E400-9A8E5104C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497957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1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4000">
        <p:split orient="vert"/>
      </p:transition>
    </mc:Choice>
    <mc:Fallback xmlns="">
      <p:transition spd="slow" advClick="0" advTm="14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6C59F-6296-E51D-930F-555CC83E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 fontScale="90000"/>
          </a:bodyPr>
          <a:lstStyle/>
          <a:p>
            <a:pPr algn="ctr">
              <a:spcBef>
                <a:spcPts val="1000"/>
              </a:spcBef>
            </a:pPr>
            <a:br>
              <a:rPr lang="en-US" sz="7200" b="1">
                <a:ea typeface="+mj-lt"/>
                <a:cs typeface="+mj-lt"/>
              </a:rPr>
            </a:br>
            <a:r>
              <a:rPr lang="en-US" sz="7200" b="1" err="1">
                <a:ea typeface="+mj-lt"/>
                <a:cs typeface="+mj-lt"/>
              </a:rPr>
              <a:t>Osallistuu</a:t>
            </a:r>
            <a:r>
              <a:rPr lang="en-US" sz="7200" b="1">
                <a:ea typeface="+mj-lt"/>
                <a:cs typeface="+mj-lt"/>
              </a:rPr>
              <a:t> version </a:t>
            </a:r>
            <a:r>
              <a:rPr lang="en-US" sz="7200" b="1" err="1">
                <a:ea typeface="+mj-lt"/>
                <a:cs typeface="+mj-lt"/>
              </a:rPr>
              <a:t>katselmointiin</a:t>
            </a:r>
            <a:endParaRPr lang="en-US" sz="7200" b="1"/>
          </a:p>
          <a:p>
            <a:pPr algn="ctr"/>
            <a:endParaRPr lang="en-US" sz="7200" b="1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629E7"/>
          </a:solidFill>
          <a:ln w="34925">
            <a:solidFill>
              <a:srgbClr val="C629E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CD03D4F-98FB-31DC-8E45-482336771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2105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07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AsOne/>
      </p:bldGraphic>
    </p:bldLst>
  </p:timing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C2F"/>
      </a:dk2>
      <a:lt2>
        <a:srgbClr val="F1F3F0"/>
      </a:lt2>
      <a:accent1>
        <a:srgbClr val="C629E7"/>
      </a:accent1>
      <a:accent2>
        <a:srgbClr val="6F25D7"/>
      </a:accent2>
      <a:accent3>
        <a:srgbClr val="2C2DE7"/>
      </a:accent3>
      <a:accent4>
        <a:srgbClr val="1767D5"/>
      </a:accent4>
      <a:accent5>
        <a:srgbClr val="26BBD8"/>
      </a:accent5>
      <a:accent6>
        <a:srgbClr val="15C397"/>
      </a:accent6>
      <a:hlink>
        <a:srgbClr val="3F95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SketchyVTI</vt:lpstr>
      <vt:lpstr>Ohjelmistokehittäjän ammattitaito vaatimukset</vt:lpstr>
      <vt:lpstr>  Selvittää kehitystiimin kanssa asiakkaan tarpeet</vt:lpstr>
      <vt:lpstr>Viestii tekniset asiat asiakaslähtöisesti</vt:lpstr>
      <vt:lpstr> Osallistuu version katselmointiin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2023-01-19T08:26:46Z</dcterms:created>
  <dcterms:modified xsi:type="dcterms:W3CDTF">2023-01-19T12:17:24Z</dcterms:modified>
</cp:coreProperties>
</file>