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7" r:id="rId6"/>
    <p:sldId id="258" r:id="rId7"/>
    <p:sldId id="265" r:id="rId8"/>
    <p:sldId id="266" r:id="rId9"/>
    <p:sldId id="268" r:id="rId10"/>
    <p:sldId id="259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332"/>
    <a:srgbClr val="659859"/>
    <a:srgbClr val="768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60" d="100"/>
          <a:sy n="60" d="100"/>
        </p:scale>
        <p:origin x="4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327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75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9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2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34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570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08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08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2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025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579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41F7-081A-1842-BEDA-81D897489112}" type="datetimeFigureOut">
              <a:rPr kumimoji="1" lang="ko-KR" altLang="en-US" smtClean="0"/>
              <a:t>2020-01-15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8F10-CDB5-F549-B72A-84A4702592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3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>
            <a:off x="3948426" y="791737"/>
            <a:ext cx="3183468" cy="3429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9344" y="4991998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60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제주감귤</a:t>
            </a:r>
            <a:endParaRPr kumimoji="1" lang="ko-KR" altLang="en-US" sz="6600" dirty="0">
              <a:solidFill>
                <a:srgbClr val="768149"/>
              </a:solidFill>
              <a:latin typeface="Giddyup Std" charset="0"/>
              <a:ea typeface="Giddyup Std" charset="0"/>
              <a:cs typeface="Giddyup Std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82"/>
          <a:stretch/>
        </p:blipFill>
        <p:spPr>
          <a:xfrm rot="156451" flipH="1">
            <a:off x="10176889" y="4242607"/>
            <a:ext cx="959526" cy="14785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2582"/>
          <a:stretch/>
        </p:blipFill>
        <p:spPr>
          <a:xfrm rot="1880870" flipH="1">
            <a:off x="10239232" y="4614904"/>
            <a:ext cx="524458" cy="10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33" y="235965"/>
            <a:ext cx="2943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PPT Icons</a:t>
            </a:r>
            <a:endParaRPr kumimoji="1" lang="ko-KR" altLang="en-US" sz="6000" dirty="0">
              <a:solidFill>
                <a:srgbClr val="768149"/>
              </a:solidFill>
              <a:latin typeface="Giddyup Std" charset="0"/>
              <a:ea typeface="Giddyup Std" charset="0"/>
              <a:cs typeface="Giddyup St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2953368" y="222009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475" y="931064"/>
            <a:ext cx="367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For Your Wonderful Presentation</a:t>
            </a:r>
            <a:endParaRPr kumimoji="1" lang="ko-KR" altLang="en-US" dirty="0">
              <a:solidFill>
                <a:srgbClr val="659859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1" t="9874" r="38636" b="36450"/>
          <a:stretch/>
        </p:blipFill>
        <p:spPr>
          <a:xfrm>
            <a:off x="2328056" y="2085492"/>
            <a:ext cx="2538312" cy="28285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67" y="5007469"/>
            <a:ext cx="1957920" cy="1689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73" y="5007469"/>
            <a:ext cx="1697921" cy="16076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463" y="5007469"/>
            <a:ext cx="1682184" cy="15927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4038145"/>
            <a:ext cx="2316480" cy="2316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4" y="1356708"/>
            <a:ext cx="2920343" cy="27812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60" y="2711169"/>
            <a:ext cx="1798667" cy="1577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88" y="2584196"/>
            <a:ext cx="1835042" cy="16090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87" y="391620"/>
            <a:ext cx="1004380" cy="21372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04" y="391620"/>
            <a:ext cx="952119" cy="20260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67" y="391620"/>
            <a:ext cx="901432" cy="20558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56" y="391620"/>
            <a:ext cx="889399" cy="20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55" y="1637221"/>
            <a:ext cx="4080272" cy="35199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41455" y="2280668"/>
            <a:ext cx="23230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dirty="0">
                <a:solidFill>
                  <a:srgbClr val="FFC000"/>
                </a:solidFill>
                <a:latin typeface="Giddyup Std" charset="0"/>
                <a:ea typeface="Giddyup Std" charset="0"/>
                <a:cs typeface="Giddyup Std" charset="0"/>
              </a:rPr>
              <a:t>Thank</a:t>
            </a:r>
          </a:p>
          <a:p>
            <a:r>
              <a:rPr kumimoji="1" lang="en-US" altLang="ko-KR" sz="8000" dirty="0">
                <a:solidFill>
                  <a:srgbClr val="FFC000"/>
                </a:solidFill>
                <a:latin typeface="Giddyup Std" charset="0"/>
                <a:ea typeface="Giddyup Std" charset="0"/>
                <a:cs typeface="Giddyup Std" charset="0"/>
              </a:rPr>
              <a:t>YOU</a:t>
            </a:r>
            <a:endParaRPr kumimoji="1" lang="ko-KR" altLang="en-US" sz="8000" dirty="0">
              <a:solidFill>
                <a:srgbClr val="FFC000"/>
              </a:solidFill>
              <a:latin typeface="Giddyup Std" charset="0"/>
              <a:ea typeface="Giddyup Std" charset="0"/>
              <a:cs typeface="Giddyup St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2152" y="856317"/>
            <a:ext cx="391004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600" dirty="0">
                <a:solidFill>
                  <a:srgbClr val="659859"/>
                </a:solidFill>
                <a:latin typeface="Giddyup Std" charset="0"/>
                <a:ea typeface="Giddyup Std" charset="0"/>
                <a:cs typeface="Giddyup Std" charset="0"/>
              </a:rPr>
              <a:t>I</a:t>
            </a:r>
            <a:r>
              <a:rPr kumimoji="1" lang="en-US" altLang="ko-KR" sz="166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ndex</a:t>
            </a:r>
            <a:endParaRPr kumimoji="1" lang="ko-KR" altLang="en-US" sz="16600" dirty="0">
              <a:solidFill>
                <a:srgbClr val="768149"/>
              </a:solidFill>
              <a:latin typeface="Giddyup Std" charset="0"/>
              <a:ea typeface="Giddyup Std" charset="0"/>
              <a:cs typeface="Giddyup Std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52971" y="1597741"/>
            <a:ext cx="2097270" cy="2377909"/>
            <a:chOff x="948267" y="649769"/>
            <a:chExt cx="2162409" cy="1400993"/>
          </a:xfrm>
        </p:grpSpPr>
        <p:sp>
          <p:nvSpPr>
            <p:cNvPr id="3" name="TextBox 2"/>
            <p:cNvSpPr txBox="1"/>
            <p:nvPr/>
          </p:nvSpPr>
          <p:spPr>
            <a:xfrm>
              <a:off x="948267" y="807468"/>
              <a:ext cx="1512634" cy="595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500" dirty="0">
                  <a:solidFill>
                    <a:srgbClr val="768149"/>
                  </a:solidFill>
                  <a:latin typeface="Giddyup Std" charset="0"/>
                  <a:ea typeface="Giddyup Std" charset="0"/>
                  <a:cs typeface="Giddyup Std" charset="0"/>
                </a:rPr>
                <a:t>문제정의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2" r="30464"/>
            <a:stretch/>
          </p:blipFill>
          <p:spPr>
            <a:xfrm rot="3367540">
              <a:off x="2496526" y="463819"/>
              <a:ext cx="428199" cy="8001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24978" y="1331394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1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24978" y="168143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659859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Sub Title 2</a:t>
              </a:r>
              <a:endPara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693" y="21006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문제정의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1946095" y="179265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779" y="882296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추운 겨울철  한번쯤은 생각나는 대표 과일 제주산 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F809ED-2274-435F-82E6-F109E922E71D}"/>
              </a:ext>
            </a:extLst>
          </p:cNvPr>
          <p:cNvGrpSpPr/>
          <p:nvPr/>
        </p:nvGrpSpPr>
        <p:grpSpPr>
          <a:xfrm>
            <a:off x="930442" y="1392121"/>
            <a:ext cx="9914021" cy="4583583"/>
            <a:chOff x="1845047" y="1769091"/>
            <a:chExt cx="7910562" cy="4206613"/>
          </a:xfrm>
        </p:grpSpPr>
        <p:pic>
          <p:nvPicPr>
            <p:cNvPr id="1026" name="Picture 2" descr="귤에 대한 이미지 검색결과">
              <a:extLst>
                <a:ext uri="{FF2B5EF4-FFF2-40B4-BE49-F238E27FC236}">
                  <a16:creationId xmlns:a16="http://schemas.microsoft.com/office/drawing/2014/main" id="{96D280A7-834E-40E3-A6AC-51DADA4C1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047" y="3977949"/>
              <a:ext cx="2636854" cy="199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귤에 대한 이미지 검색결과">
              <a:extLst>
                <a:ext uri="{FF2B5EF4-FFF2-40B4-BE49-F238E27FC236}">
                  <a16:creationId xmlns:a16="http://schemas.microsoft.com/office/drawing/2014/main" id="{7BD08F45-032C-478E-845B-4A5F01EA7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901" y="3977950"/>
              <a:ext cx="2636854" cy="199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귤에 대한 이미지 검색결과">
              <a:extLst>
                <a:ext uri="{FF2B5EF4-FFF2-40B4-BE49-F238E27FC236}">
                  <a16:creationId xmlns:a16="http://schemas.microsoft.com/office/drawing/2014/main" id="{22D04729-6818-45A4-898E-FF74588C0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755" y="3977950"/>
              <a:ext cx="2636854" cy="1997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귤에 대한 이미지 검색결과">
              <a:extLst>
                <a:ext uri="{FF2B5EF4-FFF2-40B4-BE49-F238E27FC236}">
                  <a16:creationId xmlns:a16="http://schemas.microsoft.com/office/drawing/2014/main" id="{9A5D6595-F8D7-47C8-A678-2AEA07728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047" y="1769091"/>
              <a:ext cx="2636854" cy="2208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귤에 대한 이미지 검색결과">
              <a:extLst>
                <a:ext uri="{FF2B5EF4-FFF2-40B4-BE49-F238E27FC236}">
                  <a16:creationId xmlns:a16="http://schemas.microsoft.com/office/drawing/2014/main" id="{D581628C-50E7-4A38-94DA-D0C866AAA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901" y="1769091"/>
              <a:ext cx="2636854" cy="220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귤에 대한 이미지 검색결과">
              <a:extLst>
                <a:ext uri="{FF2B5EF4-FFF2-40B4-BE49-F238E27FC236}">
                  <a16:creationId xmlns:a16="http://schemas.microsoft.com/office/drawing/2014/main" id="{D0494FE8-6F6F-4BFE-ACE9-BB5E05918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755" y="1769091"/>
              <a:ext cx="2636854" cy="2208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365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693" y="21006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문제정의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1946095" y="179265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779" y="882296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제주도민에게 귤이란 삶의 터전이자 제주산업의 중심입니다</a:t>
            </a:r>
            <a:r>
              <a:rPr kumimoji="1" lang="en-US" altLang="ko-KR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ko-KR" altLang="en-US" dirty="0">
              <a:solidFill>
                <a:srgbClr val="659859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2050" name="Picture 2" descr="귤 농사에 대한 이미지 검색결과">
            <a:extLst>
              <a:ext uri="{FF2B5EF4-FFF2-40B4-BE49-F238E27FC236}">
                <a16:creationId xmlns:a16="http://schemas.microsoft.com/office/drawing/2014/main" id="{1F378B32-FE06-46AC-BE89-4B51E51AE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5" y="1421731"/>
            <a:ext cx="5400925" cy="455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귤 농사에 대한 이미지 검색결과">
            <a:extLst>
              <a:ext uri="{FF2B5EF4-FFF2-40B4-BE49-F238E27FC236}">
                <a16:creationId xmlns:a16="http://schemas.microsoft.com/office/drawing/2014/main" id="{1D43EDA5-8451-4240-96A8-614676C9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1731"/>
            <a:ext cx="5689183" cy="455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7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693" y="21006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문제정의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1946095" y="179265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056" y="931160"/>
            <a:ext cx="659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실제로도 제주도는 전체 산업 중 농업이 차지하는 비율이 </a:t>
            </a:r>
            <a:r>
              <a:rPr kumimoji="1" lang="en-US" altLang="ko-KR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27%</a:t>
            </a:r>
            <a:endParaRPr kumimoji="1" lang="ko-KR" altLang="en-US" dirty="0">
              <a:solidFill>
                <a:srgbClr val="659859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11938-BDD4-48FE-91B4-823EE14B4E4E}"/>
              </a:ext>
            </a:extLst>
          </p:cNvPr>
          <p:cNvSpPr txBox="1"/>
          <p:nvPr/>
        </p:nvSpPr>
        <p:spPr>
          <a:xfrm>
            <a:off x="850233" y="2855495"/>
            <a:ext cx="28667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제주지역 총생산</a:t>
            </a:r>
            <a:r>
              <a:rPr lang="en-US" altLang="ko-KR" dirty="0"/>
              <a:t>(GRDP)</a:t>
            </a:r>
            <a:r>
              <a:rPr lang="ko-KR" altLang="en-US" dirty="0"/>
              <a:t>이 국내총생산에서 차 지하는 비중은 </a:t>
            </a:r>
            <a:r>
              <a:rPr lang="en-US" altLang="ko-KR" dirty="0"/>
              <a:t>1% </a:t>
            </a:r>
          </a:p>
          <a:p>
            <a:r>
              <a:rPr lang="ko-KR" altLang="en-US" dirty="0"/>
              <a:t>수준에 불과하지만</a:t>
            </a:r>
            <a:r>
              <a:rPr lang="en-US" altLang="ko-KR" dirty="0"/>
              <a:t>, </a:t>
            </a:r>
            <a:r>
              <a:rPr lang="ko-KR" altLang="en-US" dirty="0"/>
              <a:t>제주 지역의 채소류</a:t>
            </a:r>
            <a:r>
              <a:rPr lang="en-US" altLang="ko-KR" dirty="0"/>
              <a:t>, </a:t>
            </a:r>
            <a:r>
              <a:rPr lang="ko-KR" altLang="en-US" dirty="0" err="1"/>
              <a:t>과실류</a:t>
            </a:r>
            <a:r>
              <a:rPr lang="ko-KR" altLang="en-US" dirty="0"/>
              <a:t> 생산량 등은 </a:t>
            </a:r>
            <a:endParaRPr lang="en-US" altLang="ko-KR" dirty="0"/>
          </a:p>
          <a:p>
            <a:r>
              <a:rPr lang="ko-KR" altLang="en-US" dirty="0"/>
              <a:t>우리나라 전체 산출량에서 높은 비중을 차지하고 있다</a:t>
            </a:r>
            <a:r>
              <a:rPr lang="en-US" altLang="ko-KR" dirty="0"/>
              <a:t>. </a:t>
            </a:r>
            <a:r>
              <a:rPr lang="ko-KR" altLang="en-US" dirty="0"/>
              <a:t>채소생산량이 </a:t>
            </a:r>
            <a:endParaRPr lang="en-US" altLang="ko-KR" dirty="0"/>
          </a:p>
          <a:p>
            <a:r>
              <a:rPr lang="ko-KR" altLang="en-US" dirty="0"/>
              <a:t>전국에서 차지하는 비중은 </a:t>
            </a:r>
            <a:r>
              <a:rPr lang="en-US" altLang="ko-KR" dirty="0"/>
              <a:t>7.7% 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특히 양배추생산량 </a:t>
            </a:r>
            <a:r>
              <a:rPr lang="en-US" altLang="ko-KR" dirty="0"/>
              <a:t>32.9%, </a:t>
            </a:r>
            <a:r>
              <a:rPr lang="ko-KR" altLang="en-US" dirty="0"/>
              <a:t>당근 생산량 </a:t>
            </a:r>
            <a:r>
              <a:rPr lang="en-US" altLang="ko-KR" dirty="0"/>
              <a:t>45.9%, </a:t>
            </a:r>
          </a:p>
          <a:p>
            <a:r>
              <a:rPr lang="ko-KR" altLang="en-US" dirty="0"/>
              <a:t>무 생산량은 </a:t>
            </a:r>
            <a:r>
              <a:rPr lang="en-US" altLang="ko-KR" dirty="0"/>
              <a:t>25.6%</a:t>
            </a:r>
            <a:r>
              <a:rPr lang="ko-KR" altLang="en-US" dirty="0"/>
              <a:t>에 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한편 감귤생산량은 </a:t>
            </a:r>
            <a:r>
              <a:rPr lang="en-US" altLang="ko-KR"/>
              <a:t>99.8%</a:t>
            </a:r>
          </a:p>
        </p:txBody>
      </p:sp>
    </p:spTree>
    <p:extLst>
      <p:ext uri="{BB962C8B-B14F-4D97-AF65-F5344CB8AC3E}">
        <p14:creationId xmlns:p14="http://schemas.microsoft.com/office/powerpoint/2010/main" val="17522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693" y="21006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문제정의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1946095" y="179265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125" y="890526"/>
            <a:ext cx="754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그런데 최근 감귤가격이 폭락하면서 화난 농민들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DCA4EB-6C2D-48F9-8C29-28C9ED838075}"/>
              </a:ext>
            </a:extLst>
          </p:cNvPr>
          <p:cNvGrpSpPr/>
          <p:nvPr/>
        </p:nvGrpSpPr>
        <p:grpSpPr>
          <a:xfrm>
            <a:off x="363704" y="1309382"/>
            <a:ext cx="11218696" cy="5246734"/>
            <a:chOff x="524125" y="1401206"/>
            <a:chExt cx="10689308" cy="507980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7EA044-3F2D-497B-AF53-BC22D5DB7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125" y="1401206"/>
              <a:ext cx="5571875" cy="5079805"/>
            </a:xfrm>
            <a:prstGeom prst="rect">
              <a:avLst/>
            </a:prstGeom>
          </p:spPr>
        </p:pic>
        <p:pic>
          <p:nvPicPr>
            <p:cNvPr id="3074" name="Picture 2" descr="감귤가격 성난 농민들에 대한 이미지 검색결과">
              <a:extLst>
                <a:ext uri="{FF2B5EF4-FFF2-40B4-BE49-F238E27FC236}">
                  <a16:creationId xmlns:a16="http://schemas.microsoft.com/office/drawing/2014/main" id="{ABE222D5-C8FE-458A-8873-3FEC4CC6E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1401206"/>
              <a:ext cx="5117432" cy="2506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감귤가격 성난 농민들에 대한 이미지 검색결과">
              <a:extLst>
                <a:ext uri="{FF2B5EF4-FFF2-40B4-BE49-F238E27FC236}">
                  <a16:creationId xmlns:a16="http://schemas.microsoft.com/office/drawing/2014/main" id="{CBADBC1B-C4D2-46E7-A8FA-7946DC16C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908104"/>
              <a:ext cx="5117432" cy="2557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774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693" y="21006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문제정의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1946095" y="179265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6829" y="701052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실제로도 달지않은 귤들은 버려 지기 까지 하는 귤들 </a:t>
            </a:r>
            <a:endParaRPr kumimoji="1" lang="en-US" altLang="ko-KR" dirty="0">
              <a:solidFill>
                <a:srgbClr val="659859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그리고 가공용 감귤까지도 폐기수순을 받고있는 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9DC6FC-CFB6-4398-ABF3-FFB5EC4D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80" y="1449040"/>
            <a:ext cx="5726708" cy="48274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0D4040-DEF4-4369-8024-3F6B8936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13" y="1449040"/>
            <a:ext cx="5605224" cy="48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4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693" y="21006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문제정의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1946095" y="179265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056" y="931160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제주도 내의 전반적인 문제로 판단되어 </a:t>
            </a:r>
          </a:p>
        </p:txBody>
      </p:sp>
    </p:spTree>
    <p:extLst>
      <p:ext uri="{BB962C8B-B14F-4D97-AF65-F5344CB8AC3E}">
        <p14:creationId xmlns:p14="http://schemas.microsoft.com/office/powerpoint/2010/main" val="55267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693" y="21006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>
                <a:solidFill>
                  <a:srgbClr val="768149"/>
                </a:solidFill>
                <a:latin typeface="Giddyup Std" charset="0"/>
                <a:ea typeface="Giddyup Std" charset="0"/>
                <a:cs typeface="Giddyup Std" charset="0"/>
              </a:rPr>
              <a:t>문제정의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2" t="10173" r="38215" b="35672"/>
          <a:stretch/>
        </p:blipFill>
        <p:spPr>
          <a:xfrm rot="1103447">
            <a:off x="1946095" y="179265"/>
            <a:ext cx="699686" cy="7538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056" y="93116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659859"/>
                </a:solidFill>
                <a:latin typeface="Nanum Gothic" charset="-127"/>
                <a:ea typeface="Nanum Gothic" charset="-127"/>
                <a:cs typeface="Nanum Gothic" charset="-127"/>
              </a:rPr>
              <a:t>실제 분석할 데이터들은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F350C-1D33-4567-8392-BE09E98BEAE6}"/>
              </a:ext>
            </a:extLst>
          </p:cNvPr>
          <p:cNvSpPr txBox="1"/>
          <p:nvPr/>
        </p:nvSpPr>
        <p:spPr>
          <a:xfrm>
            <a:off x="327055" y="1422734"/>
            <a:ext cx="90415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감귤 생산</a:t>
            </a:r>
            <a:endParaRPr lang="en-US" altLang="ko-KR" sz="2500" dirty="0"/>
          </a:p>
          <a:p>
            <a:r>
              <a:rPr lang="en-US" altLang="ko-KR" sz="2500" dirty="0"/>
              <a:t> - </a:t>
            </a:r>
            <a:r>
              <a:rPr lang="ko-KR" altLang="en-US" sz="2500" dirty="0"/>
              <a:t>기온</a:t>
            </a:r>
            <a:endParaRPr lang="en-US" altLang="ko-KR" sz="2500" dirty="0"/>
          </a:p>
          <a:p>
            <a:r>
              <a:rPr lang="ko-KR" altLang="en-US" sz="2500" dirty="0"/>
              <a:t> </a:t>
            </a:r>
            <a:r>
              <a:rPr lang="en-US" altLang="ko-KR" sz="2500" dirty="0"/>
              <a:t>- </a:t>
            </a:r>
            <a:r>
              <a:rPr lang="ko-KR" altLang="en-US" sz="2500" dirty="0"/>
              <a:t>강수량</a:t>
            </a:r>
            <a:endParaRPr lang="en-US" altLang="ko-KR" sz="2500" dirty="0"/>
          </a:p>
          <a:p>
            <a:r>
              <a:rPr lang="en-US" altLang="ko-KR" sz="2500" dirty="0"/>
              <a:t> - </a:t>
            </a:r>
            <a:r>
              <a:rPr lang="ko-KR" altLang="en-US" sz="2500" dirty="0"/>
              <a:t>일조량</a:t>
            </a:r>
            <a:endParaRPr lang="en-US" altLang="ko-KR" sz="2500" dirty="0"/>
          </a:p>
          <a:p>
            <a:r>
              <a:rPr lang="en-US" altLang="ko-KR" sz="2500" dirty="0"/>
              <a:t> - </a:t>
            </a:r>
            <a:r>
              <a:rPr lang="ko-KR" altLang="en-US" sz="2500" dirty="0"/>
              <a:t>공급면적</a:t>
            </a:r>
          </a:p>
          <a:p>
            <a:endParaRPr lang="en-US" altLang="ko-KR" sz="2500" dirty="0"/>
          </a:p>
          <a:p>
            <a:r>
              <a:rPr lang="ko-KR" altLang="en-US" sz="2500" dirty="0"/>
              <a:t>감귤 유통 구조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생산자 → 산지조합 → 도매상 → 대형유통업체 → 소비자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생산자 → 산지유통인 → 도매상 → 소매상 → 소비자 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생산자 → 산지조합→ 대형유통업체 → 소비자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생산자 → 가공공장 → 소비자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생산자 → 소비자 </a:t>
            </a:r>
            <a:r>
              <a:rPr lang="en-US" altLang="ko-KR" sz="2500" dirty="0"/>
              <a:t>(</a:t>
            </a:r>
            <a:r>
              <a:rPr lang="ko-KR" altLang="en-US" sz="2500" dirty="0"/>
              <a:t>산지 직거래</a:t>
            </a:r>
            <a:r>
              <a:rPr lang="en-US" altLang="ko-KR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33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188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Giddyup Std</vt:lpstr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ICT01_06</cp:lastModifiedBy>
  <cp:revision>35</cp:revision>
  <dcterms:created xsi:type="dcterms:W3CDTF">2016-11-29T09:26:18Z</dcterms:created>
  <dcterms:modified xsi:type="dcterms:W3CDTF">2020-01-15T09:10:51Z</dcterms:modified>
</cp:coreProperties>
</file>