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5" r:id="rId2"/>
    <p:sldId id="30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44EC7-7A8D-4450-B216-D3D952D1929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4D1A-54DC-47AC-914D-350E2EF09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5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E5CF42D-ED76-492B-A214-1873406FBE1C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DE5F6-BFDE-46B8-9A37-5B640E9C2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B0F3E3-1D8E-47E4-9C1B-5B43ACF60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6071-64A6-4931-830B-CBF0918A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9AA51-0ED0-4503-8F5D-A6B6E305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8ADB-F149-4E4B-A863-35F1B01C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4CBFA-7E20-4C27-988D-09D2BEDA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E2E6D-FADB-4570-B626-04F5F533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7E323-5EA4-47E0-9A3E-36AE1EB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15A96-8C84-4119-A092-67385C1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EA689-E873-4108-A1EA-954637F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8C8170-469E-4A76-A86E-008949D9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A2222-C478-4369-9CAB-943FB63B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949E9-0F03-4754-91D0-4581CC9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F806-7678-4996-81D2-DB8EE358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EE60B-7BF3-4F36-BBBB-42D8D75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8DDC-EAF9-46B0-8D0D-CF910FFE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2ED38-EF85-452C-B2C1-9FD720A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9D10-B575-4597-8735-753658FC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34A-7E0E-4700-9A05-CD008E66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02D59-07A1-4A20-B42E-6C65CC36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BE8F-FF98-43A9-8304-22784062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A13EB-7B09-4EAF-A5ED-4D1CFC40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630F7-CBDF-47E8-B545-698BF641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0FB51-FCC2-487D-87F1-21DB7DCF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D6E82-10CA-4AAD-800B-AA76C44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70AC1-E2D8-4A6C-AE04-EB4EB78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31D-15DC-4B1E-809C-EE1B1D8CB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055D6-C574-4A4D-801D-AD0E64DE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AF865-7F4D-426D-8D89-7A145156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5787B-DB98-4EE9-BEC0-8DC9B629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A1DB3-5E86-4F22-8C32-5E900D2A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2D08-F431-43A9-A94D-4D5AFF32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06C06-46C3-4006-AC5C-20373FBF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E4EBEF-A75D-4ADC-8BB1-C376B983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47A9E-550B-4304-90FF-30521DC2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C6CAD-7F5E-4B2A-A1B1-90A11CFA5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201BC7-DAA2-403A-8BEC-799BFB89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99C20-4E1D-4406-89B9-1745E44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10B07E-6DC3-4688-AD19-C1C536D7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64F65-C362-46B6-8275-FAB2495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0994C-8E49-47A2-A728-DCA1BE56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958A8-4688-4685-95E7-36ABE99C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9A41E-D843-4C07-BE47-ECB6B49E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1BA9F-90E6-45C2-A090-4C4FED1B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D3514-6AA6-4209-B46D-BC86D16A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1F0C3-5A38-4CB6-A99D-18C497D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4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FC540-7F16-46CC-86A6-F8652564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342A-0CA3-42DA-9600-99226867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33782-71AC-4D0D-8E6B-CEAAC4CC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45C39-E0CF-4035-9DD6-D532394C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31D98-1D8C-46FB-84C4-0528C21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A8550-6641-4B5E-B6FF-10D20AF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7CAF-E9A3-4FAF-93C3-5CBDC84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5FAE53-2207-4379-BD07-06AAD6997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342E1-530D-494B-A54C-73F7D9E4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BAEF8-3CDE-45E6-B196-47480792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0D427-9E36-4DA4-8941-F1C0C553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36EC9-ACBE-467D-9371-8D65863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BCA18A-1599-43EE-B3C7-70FFC18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91598-9714-424A-BBAD-AF8D4691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092F7-A240-44AE-95F8-BB49806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97D0-3CC6-456E-B60B-788AE878AC1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0C0B5-EEE6-4353-9646-A8A1F3E6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3908E-981C-418C-A689-19DD0245D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44BF-2B61-4B32-9D18-BDB483AAA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변수 선택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6660128" y="2354948"/>
            <a:ext cx="2571459" cy="92333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2. VIF </a:t>
            </a:r>
            <a:r>
              <a:rPr lang="ko-KR" altLang="en-US" b="1" dirty="0">
                <a:solidFill>
                  <a:schemeClr val="bg1"/>
                </a:solidFill>
              </a:rPr>
              <a:t>지수 확인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이거는 코드 돌려서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캡쳐해서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넣어죠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EF0BA-F2AB-4DFF-BADD-34E65177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9" y="3465105"/>
            <a:ext cx="3463495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79951E-6564-438A-91A1-D9965E5E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179" y="3501209"/>
            <a:ext cx="3798690" cy="33928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057FAD-552D-4D76-9A7A-C937B0DCD111}"/>
              </a:ext>
            </a:extLst>
          </p:cNvPr>
          <p:cNvSpPr txBox="1"/>
          <p:nvPr/>
        </p:nvSpPr>
        <p:spPr>
          <a:xfrm>
            <a:off x="7638934" y="481692"/>
            <a:ext cx="320516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영택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91665-A818-4A71-9EEC-9FC666BE1A1B}"/>
              </a:ext>
            </a:extLst>
          </p:cNvPr>
          <p:cNvSpPr txBox="1"/>
          <p:nvPr/>
        </p:nvSpPr>
        <p:spPr>
          <a:xfrm>
            <a:off x="10056016" y="4607090"/>
            <a:ext cx="3205168" cy="230832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총 </a:t>
            </a:r>
            <a:r>
              <a:rPr lang="en-US" altLang="ko-KR" b="1" dirty="0">
                <a:solidFill>
                  <a:schemeClr val="bg1"/>
                </a:solidFill>
              </a:rPr>
              <a:t>13</a:t>
            </a:r>
            <a:r>
              <a:rPr lang="ko-KR" altLang="en-US" b="1" dirty="0">
                <a:solidFill>
                  <a:schemeClr val="bg1"/>
                </a:solidFill>
              </a:rPr>
              <a:t>개중 </a:t>
            </a:r>
            <a:r>
              <a:rPr lang="en-US" altLang="ko-KR" b="1" dirty="0">
                <a:solidFill>
                  <a:schemeClr val="bg1"/>
                </a:solidFill>
              </a:rPr>
              <a:t>7</a:t>
            </a:r>
            <a:r>
              <a:rPr lang="ko-KR" altLang="en-US" b="1" dirty="0">
                <a:solidFill>
                  <a:schemeClr val="bg1"/>
                </a:solidFill>
              </a:rPr>
              <a:t>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인당 과일 소비량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인당 수입 과일 소비량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 err="1">
                <a:solidFill>
                  <a:schemeClr val="bg1"/>
                </a:solidFill>
              </a:rPr>
              <a:t>인가구</a:t>
            </a:r>
            <a:r>
              <a:rPr lang="ko-KR" altLang="en-US" b="1" dirty="0">
                <a:solidFill>
                  <a:schemeClr val="bg1"/>
                </a:solidFill>
              </a:rPr>
              <a:t> 비율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수입 개방화율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신선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수입 개방화율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가공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감귤 도매가격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오렌지 도매가격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E9476E-2E29-4A35-9C30-3CF4C21A4B57}"/>
              </a:ext>
            </a:extLst>
          </p:cNvPr>
          <p:cNvSpPr txBox="1"/>
          <p:nvPr/>
        </p:nvSpPr>
        <p:spPr>
          <a:xfrm>
            <a:off x="1159024" y="4291443"/>
            <a:ext cx="4365071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다중 공선성 확인 </a:t>
            </a:r>
            <a:r>
              <a:rPr lang="en-US" altLang="ko-KR" b="1" dirty="0">
                <a:solidFill>
                  <a:schemeClr val="bg1"/>
                </a:solidFill>
              </a:rPr>
              <a:t>(A/B)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Pairplot</a:t>
            </a:r>
            <a:r>
              <a:rPr lang="en-US" altLang="ko-KR" b="1" dirty="0">
                <a:solidFill>
                  <a:schemeClr val="bg1"/>
                </a:solidFill>
              </a:rPr>
              <a:t>, heatmap</a:t>
            </a:r>
            <a:r>
              <a:rPr lang="ko-KR" altLang="en-US" b="1" dirty="0">
                <a:solidFill>
                  <a:schemeClr val="bg1"/>
                </a:solidFill>
              </a:rPr>
              <a:t>으로 </a:t>
            </a:r>
            <a:r>
              <a:rPr lang="ko-KR" altLang="en-US" b="1" dirty="0" err="1">
                <a:solidFill>
                  <a:schemeClr val="bg1"/>
                </a:solidFill>
              </a:rPr>
              <a:t>시각화하여</a:t>
            </a:r>
            <a:r>
              <a:rPr lang="ko-KR" altLang="en-US" b="1" dirty="0">
                <a:solidFill>
                  <a:schemeClr val="bg1"/>
                </a:solidFill>
              </a:rPr>
              <a:t> 확인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D0CDC-9CD6-4B5D-AD8E-2B5342D3DA9B}"/>
              </a:ext>
            </a:extLst>
          </p:cNvPr>
          <p:cNvSpPr txBox="1"/>
          <p:nvPr/>
        </p:nvSpPr>
        <p:spPr>
          <a:xfrm>
            <a:off x="9898743" y="3093612"/>
            <a:ext cx="320516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3.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FRE</a:t>
            </a:r>
            <a:r>
              <a:rPr lang="ko-KR" altLang="en-US" b="1" dirty="0">
                <a:solidFill>
                  <a:schemeClr val="bg1"/>
                </a:solidFill>
              </a:rPr>
              <a:t>로 주요 변수 추출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807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15BF50-4338-4977-89E7-B9BD3F735145}"/>
              </a:ext>
            </a:extLst>
          </p:cNvPr>
          <p:cNvGrpSpPr/>
          <p:nvPr/>
        </p:nvGrpSpPr>
        <p:grpSpPr>
          <a:xfrm>
            <a:off x="406401" y="-38000"/>
            <a:ext cx="7895934" cy="1862048"/>
            <a:chOff x="43544" y="-114790"/>
            <a:chExt cx="7895934" cy="18620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46785D-357E-45F8-9D01-C3ED5DD3C81A}"/>
                </a:ext>
              </a:extLst>
            </p:cNvPr>
            <p:cNvGrpSpPr/>
            <p:nvPr/>
          </p:nvGrpSpPr>
          <p:grpSpPr>
            <a:xfrm>
              <a:off x="43544" y="1290207"/>
              <a:ext cx="1611086" cy="277336"/>
              <a:chOff x="101600" y="1867251"/>
              <a:chExt cx="1759045" cy="21572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24003B5-35E3-4B2E-9E5C-8781DF1B928F}"/>
                  </a:ext>
                </a:extLst>
              </p:cNvPr>
              <p:cNvSpPr/>
              <p:nvPr/>
            </p:nvSpPr>
            <p:spPr>
              <a:xfrm>
                <a:off x="218520" y="1900860"/>
                <a:ext cx="1642125" cy="182119"/>
              </a:xfrm>
              <a:prstGeom prst="rect">
                <a:avLst/>
              </a:prstGeom>
              <a:solidFill>
                <a:srgbClr val="FF660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4D38D40-E6C8-469F-A884-8C56F583AAB5}"/>
                  </a:ext>
                </a:extLst>
              </p:cNvPr>
              <p:cNvSpPr/>
              <p:nvPr/>
            </p:nvSpPr>
            <p:spPr>
              <a:xfrm>
                <a:off x="101600" y="1867251"/>
                <a:ext cx="1643485" cy="149819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E966ACF-61E7-4F0C-B336-24790316C4C1}"/>
                </a:ext>
              </a:extLst>
            </p:cNvPr>
            <p:cNvGrpSpPr/>
            <p:nvPr/>
          </p:nvGrpSpPr>
          <p:grpSpPr>
            <a:xfrm>
              <a:off x="101600" y="-114790"/>
              <a:ext cx="7837878" cy="1862048"/>
              <a:chOff x="170551" y="-79634"/>
              <a:chExt cx="7837878" cy="186204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AA4E5B-E24F-4C79-B0FE-6194BFBCAEF1}"/>
                  </a:ext>
                </a:extLst>
              </p:cNvPr>
              <p:cNvSpPr txBox="1"/>
              <p:nvPr/>
            </p:nvSpPr>
            <p:spPr>
              <a:xfrm>
                <a:off x="170551" y="-79634"/>
                <a:ext cx="219528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5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03</a:t>
                </a:r>
                <a:endParaRPr lang="ko-KR" altLang="en-US" sz="115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DAB750B-1B41-47D3-A9CE-32554D957298}"/>
                  </a:ext>
                </a:extLst>
              </p:cNvPr>
              <p:cNvGrpSpPr/>
              <p:nvPr/>
            </p:nvGrpSpPr>
            <p:grpSpPr>
              <a:xfrm>
                <a:off x="1738086" y="305207"/>
                <a:ext cx="6270343" cy="1025011"/>
                <a:chOff x="1738086" y="305207"/>
                <a:chExt cx="6270343" cy="102501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442EA1C-89D2-42AC-99D3-E530F6849972}"/>
                    </a:ext>
                  </a:extLst>
                </p:cNvPr>
                <p:cNvSpPr txBox="1"/>
                <p:nvPr/>
              </p:nvSpPr>
              <p:spPr>
                <a:xfrm>
                  <a:off x="1738090" y="305207"/>
                  <a:ext cx="304800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ln>
                        <a:solidFill>
                          <a:schemeClr val="tx1">
                            <a:lumMod val="75000"/>
                            <a:lumOff val="25000"/>
                            <a:alpha val="7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Impact" panose="020B0806030902050204" pitchFamily="34" charset="0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분석과정</a:t>
                  </a:r>
                  <a:endParaRPr lang="en-US" altLang="ko-KR" sz="40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mpact" panose="020B0806030902050204" pitchFamily="34" charset="0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7B5614-1317-4453-9623-220F138F3B1E}"/>
                    </a:ext>
                  </a:extLst>
                </p:cNvPr>
                <p:cNvSpPr txBox="1"/>
                <p:nvPr/>
              </p:nvSpPr>
              <p:spPr>
                <a:xfrm>
                  <a:off x="1738086" y="926005"/>
                  <a:ext cx="627034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7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CCC4A5-CC9F-4F57-84DD-E48B05365CB0}"/>
              </a:ext>
            </a:extLst>
          </p:cNvPr>
          <p:cNvSpPr txBox="1"/>
          <p:nvPr/>
        </p:nvSpPr>
        <p:spPr>
          <a:xfrm>
            <a:off x="2031993" y="967639"/>
            <a:ext cx="53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조선일보명조" panose="02030304000000000000" pitchFamily="18" charset="-127"/>
              </a:rPr>
              <a:t>모델링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5A90B-8F2F-464A-8A4B-21CE145375FE}"/>
              </a:ext>
            </a:extLst>
          </p:cNvPr>
          <p:cNvSpPr txBox="1"/>
          <p:nvPr/>
        </p:nvSpPr>
        <p:spPr>
          <a:xfrm>
            <a:off x="4327134" y="2995136"/>
            <a:ext cx="320516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파이프라인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126ED-1C7C-4C03-B7EE-E3CC80D41CDC}"/>
              </a:ext>
            </a:extLst>
          </p:cNvPr>
          <p:cNvSpPr txBox="1"/>
          <p:nvPr/>
        </p:nvSpPr>
        <p:spPr>
          <a:xfrm>
            <a:off x="2719690" y="4302229"/>
            <a:ext cx="219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Standard</a:t>
            </a:r>
            <a:r>
              <a:rPr lang="ko-KR" altLang="en-US" dirty="0"/>
              <a:t> </a:t>
            </a:r>
            <a:r>
              <a:rPr lang="en-US" altLang="ko-KR" dirty="0"/>
              <a:t>Scaling</a:t>
            </a:r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16990-1991-4C0D-BBCC-A5E2EC989E1C}"/>
              </a:ext>
            </a:extLst>
          </p:cNvPr>
          <p:cNvSpPr txBox="1"/>
          <p:nvPr/>
        </p:nvSpPr>
        <p:spPr>
          <a:xfrm>
            <a:off x="5406637" y="3748231"/>
            <a:ext cx="3972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Regression</a:t>
            </a:r>
          </a:p>
          <a:p>
            <a:r>
              <a:rPr lang="en-US" altLang="ko-KR" dirty="0"/>
              <a:t>Polynomial LR Lasso</a:t>
            </a:r>
          </a:p>
          <a:p>
            <a:r>
              <a:rPr lang="en-US" altLang="ko-KR" dirty="0"/>
              <a:t>Polynomial LR Ridge</a:t>
            </a:r>
          </a:p>
          <a:p>
            <a:r>
              <a:rPr lang="en-US" altLang="ko-KR" dirty="0" err="1"/>
              <a:t>GradientDescent</a:t>
            </a:r>
            <a:r>
              <a:rPr lang="en-US" altLang="ko-KR" dirty="0"/>
              <a:t> Regressor</a:t>
            </a:r>
          </a:p>
          <a:p>
            <a:r>
              <a:rPr lang="en-US" altLang="ko-KR" dirty="0" err="1"/>
              <a:t>RandomForest</a:t>
            </a:r>
            <a:r>
              <a:rPr lang="en-US" altLang="ko-KR" dirty="0"/>
              <a:t> Regressor</a:t>
            </a:r>
          </a:p>
          <a:p>
            <a:r>
              <a:rPr lang="en-US" altLang="ko-KR" dirty="0"/>
              <a:t>Support Vector Regressor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CE357-03DD-450B-BABD-B7698E70286A}"/>
              </a:ext>
            </a:extLst>
          </p:cNvPr>
          <p:cNvSpPr txBox="1"/>
          <p:nvPr/>
        </p:nvSpPr>
        <p:spPr>
          <a:xfrm>
            <a:off x="479884" y="4302229"/>
            <a:ext cx="201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/ test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190C0C-D3F3-4494-85B7-DD60B0149324}"/>
              </a:ext>
            </a:extLst>
          </p:cNvPr>
          <p:cNvSpPr txBox="1"/>
          <p:nvPr/>
        </p:nvSpPr>
        <p:spPr>
          <a:xfrm>
            <a:off x="9200472" y="4117563"/>
            <a:ext cx="291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GridSearchCV</a:t>
            </a:r>
            <a:endParaRPr lang="en-US" altLang="ko-KR" dirty="0"/>
          </a:p>
          <a:p>
            <a:r>
              <a:rPr lang="en-US" altLang="ko-KR" dirty="0"/>
              <a:t>Hyper Parameter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CECD1-12A8-42DC-868A-4B359DC5903D}"/>
              </a:ext>
            </a:extLst>
          </p:cNvPr>
          <p:cNvSpPr txBox="1"/>
          <p:nvPr/>
        </p:nvSpPr>
        <p:spPr>
          <a:xfrm>
            <a:off x="7638934" y="481692"/>
            <a:ext cx="3205168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영택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482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와이드스크린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맑은 고딕</vt:lpstr>
      <vt:lpstr>조선일보명조</vt:lpstr>
      <vt:lpstr>Arial</vt:lpstr>
      <vt:lpstr>Impact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Jiyoung</dc:creator>
  <cp:lastModifiedBy>Song Jiyoung</cp:lastModifiedBy>
  <cp:revision>1</cp:revision>
  <dcterms:created xsi:type="dcterms:W3CDTF">2020-01-23T01:18:50Z</dcterms:created>
  <dcterms:modified xsi:type="dcterms:W3CDTF">2020-01-23T01:19:07Z</dcterms:modified>
</cp:coreProperties>
</file>