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3640C-8566-4391-AFD3-165425970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2545C0-C4D7-498F-A162-DC821059D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9E196-7CB6-437E-8B1C-1FA4CD87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4E9E-3687-474A-950F-B6C08B3DD0E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380BE-4687-451C-A7E6-D1CF8A5C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5F818-C430-4A9B-8933-DB6F340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BB13-41FF-4479-A62F-A0FE72849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4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88911-8E90-4B78-98FE-57069EDC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89518-42B8-458A-9EAB-288AF776A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6FE91-8EB3-448C-8BBC-9359D234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4E9E-3687-474A-950F-B6C08B3DD0E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7CCB6-5BB9-4997-A535-541CEF39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ED3E2-4E10-405F-BB55-85BA25F2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BB13-41FF-4479-A62F-A0FE72849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61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6A6C5E-80F5-4EE2-9663-8B433B697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A615B-13F1-4A99-A52E-77CA34377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2C45A-5688-45AC-8BF6-6182FC67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4E9E-3687-474A-950F-B6C08B3DD0E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5C2E9-4F82-409D-B06B-4115C509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0C0D7-AFDB-44A8-90A4-CAAE0812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BB13-41FF-4479-A62F-A0FE72849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25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D2EE8-0E66-4F0E-8558-AEABD0E7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80FA8-C8FD-4932-B754-39FAE37A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003FA-5FB9-49D7-86B4-35A9730A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4E9E-3687-474A-950F-B6C08B3DD0E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3A81D-CC71-40CB-9D2C-DEA1D832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DC442-BE8B-456B-9896-5DE8948E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BB13-41FF-4479-A62F-A0FE72849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60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BAE18-ACE3-4CA0-872A-81FAAAD9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4DB9BE-D1FE-47EB-A5FE-A20E438F7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33467-419A-4AE9-BFD5-67B02873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4E9E-3687-474A-950F-B6C08B3DD0E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7EAEB-ED7C-4213-BBF1-BAA41F59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A0915-1C66-4ED5-B831-A645A4D9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BB13-41FF-4479-A62F-A0FE72849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64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446B9-A5DE-44F5-B2BD-2A0EF64E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439AB-36DD-4F58-80FB-42835E2D6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00C1EA-5087-40DD-BF31-6A1CB7835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41200D-7BC6-4955-8573-01455D51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4E9E-3687-474A-950F-B6C08B3DD0E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46291A-6319-4FDA-A462-7BA12048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96FFF7-AC71-485A-8492-B7FCD376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BB13-41FF-4479-A62F-A0FE72849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34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94269-9B12-48D5-A66C-A891F34C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3049A5-3545-437B-BADA-336B0E21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E3DC15-26D9-4D48-AA20-19BF0A82C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EC72AD-F67D-49E0-8631-7BBC78E8E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4BBE33-1F1D-4B98-B0B5-A8E3A0F6F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E597C4-67CF-48DA-9D11-5FF483E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4E9E-3687-474A-950F-B6C08B3DD0E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610220-54F0-41C4-A322-03D957D18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166883-4A82-4382-B265-F7CCD195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BB13-41FF-4479-A62F-A0FE72849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92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1A622-9C33-4D2D-96F8-C536312C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22FA6C-4352-4D98-B115-6ED77F06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4E9E-3687-474A-950F-B6C08B3DD0E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59286D-20EE-44B0-A2DE-37D4D47E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F5329E-766E-47AB-8C48-45D4CBF9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BB13-41FF-4479-A62F-A0FE72849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62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F01D47-B538-4862-A7F1-984FD6E1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4E9E-3687-474A-950F-B6C08B3DD0E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3E63F7-7117-4BA0-BABB-205F6BE7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4028F5-9A4B-4652-A220-58AD4FC9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BB13-41FF-4479-A62F-A0FE72849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83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ED402-1904-450E-88BE-CD330D9A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B1057-477E-491A-9FA9-90ADC2E2A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D7FC93-FEFC-4209-9174-A705D9CBD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5E39EA-5455-4BD6-9381-91B82ABB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4E9E-3687-474A-950F-B6C08B3DD0E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ACF24-6518-4B8B-AEEE-FF350E9D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6D4442-DF37-46E8-8547-9C2F0C72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BB13-41FF-4479-A62F-A0FE72849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92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63D3F-0A7E-4EAF-BABE-04702764E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FE7DE6-6B1A-4DF5-AD18-B805D45E7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49A0AB-1C8E-49A2-BB81-78DC418A1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2CA9AB-F618-4A12-980D-D6145DFA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4E9E-3687-474A-950F-B6C08B3DD0E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1D0F75-F418-430A-B6BD-6F92E339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9D52-44E8-4847-AD68-4375FD9D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BB13-41FF-4479-A62F-A0FE72849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04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C18889-0EB9-4D36-B4ED-BE0D90A0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DA36D4-A039-4E01-A478-6205A37ED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D76F0C-DDC4-42C0-B42F-57CB68FDE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74E9E-3687-474A-950F-B6C08B3DD0E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991EF-BF5B-48D9-866F-31D1FC941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A479C-21B5-4655-A99E-C59D1C2FE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BB13-41FF-4479-A62F-A0FE72849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20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42170-C757-43B6-BF99-817484F0D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8BB90E-9FB6-4C04-9ED4-5811DD2D0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68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15BF50-4338-4977-89E7-B9BD3F735145}"/>
              </a:ext>
            </a:extLst>
          </p:cNvPr>
          <p:cNvGrpSpPr/>
          <p:nvPr/>
        </p:nvGrpSpPr>
        <p:grpSpPr>
          <a:xfrm>
            <a:off x="406401" y="-38000"/>
            <a:ext cx="7895934" cy="1862048"/>
            <a:chOff x="43544" y="-114790"/>
            <a:chExt cx="7895934" cy="186204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746785D-357E-45F8-9D01-C3ED5DD3C81A}"/>
                </a:ext>
              </a:extLst>
            </p:cNvPr>
            <p:cNvGrpSpPr/>
            <p:nvPr/>
          </p:nvGrpSpPr>
          <p:grpSpPr>
            <a:xfrm>
              <a:off x="43544" y="1290207"/>
              <a:ext cx="1611086" cy="277336"/>
              <a:chOff x="101600" y="1867251"/>
              <a:chExt cx="1759045" cy="215728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24003B5-35E3-4B2E-9E5C-8781DF1B928F}"/>
                  </a:ext>
                </a:extLst>
              </p:cNvPr>
              <p:cNvSpPr/>
              <p:nvPr/>
            </p:nvSpPr>
            <p:spPr>
              <a:xfrm>
                <a:off x="218520" y="1900860"/>
                <a:ext cx="1642125" cy="182119"/>
              </a:xfrm>
              <a:prstGeom prst="rect">
                <a:avLst/>
              </a:prstGeom>
              <a:solidFill>
                <a:srgbClr val="FF660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4D38D40-E6C8-469F-A884-8C56F583AAB5}"/>
                  </a:ext>
                </a:extLst>
              </p:cNvPr>
              <p:cNvSpPr/>
              <p:nvPr/>
            </p:nvSpPr>
            <p:spPr>
              <a:xfrm>
                <a:off x="101600" y="1867251"/>
                <a:ext cx="1643485" cy="149819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E966ACF-61E7-4F0C-B336-24790316C4C1}"/>
                </a:ext>
              </a:extLst>
            </p:cNvPr>
            <p:cNvGrpSpPr/>
            <p:nvPr/>
          </p:nvGrpSpPr>
          <p:grpSpPr>
            <a:xfrm>
              <a:off x="101600" y="-114790"/>
              <a:ext cx="7837878" cy="1862048"/>
              <a:chOff x="170551" y="-79634"/>
              <a:chExt cx="7837878" cy="186204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AA4E5B-E24F-4C79-B0FE-6194BFBCAEF1}"/>
                  </a:ext>
                </a:extLst>
              </p:cNvPr>
              <p:cNvSpPr txBox="1"/>
              <p:nvPr/>
            </p:nvSpPr>
            <p:spPr>
              <a:xfrm>
                <a:off x="170551" y="-79634"/>
                <a:ext cx="2195280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5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04</a:t>
                </a:r>
                <a:endParaRPr lang="ko-KR" altLang="en-US" sz="1150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0DAB750B-1B41-47D3-A9CE-32554D957298}"/>
                  </a:ext>
                </a:extLst>
              </p:cNvPr>
              <p:cNvGrpSpPr/>
              <p:nvPr/>
            </p:nvGrpSpPr>
            <p:grpSpPr>
              <a:xfrm>
                <a:off x="1738086" y="305207"/>
                <a:ext cx="6270343" cy="1025011"/>
                <a:chOff x="1738086" y="305207"/>
                <a:chExt cx="6270343" cy="102501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442EA1C-89D2-42AC-99D3-E530F6849972}"/>
                    </a:ext>
                  </a:extLst>
                </p:cNvPr>
                <p:cNvSpPr txBox="1"/>
                <p:nvPr/>
              </p:nvSpPr>
              <p:spPr>
                <a:xfrm>
                  <a:off x="1738090" y="305207"/>
                  <a:ext cx="304800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dirty="0">
                      <a:ln>
                        <a:solidFill>
                          <a:schemeClr val="tx1">
                            <a:lumMod val="75000"/>
                            <a:lumOff val="25000"/>
                            <a:alpha val="7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Impact" panose="020B0806030902050204" pitchFamily="34" charset="0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분석결론</a:t>
                  </a:r>
                  <a:endParaRPr lang="en-US" altLang="ko-KR" sz="40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E7B5614-1317-4453-9623-220F138F3B1E}"/>
                    </a:ext>
                  </a:extLst>
                </p:cNvPr>
                <p:cNvSpPr txBox="1"/>
                <p:nvPr/>
              </p:nvSpPr>
              <p:spPr>
                <a:xfrm>
                  <a:off x="1738086" y="926005"/>
                  <a:ext cx="6270343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16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4CCC4A5-CC9F-4F57-84DD-E48B05365CB0}"/>
              </a:ext>
            </a:extLst>
          </p:cNvPr>
          <p:cNvSpPr txBox="1"/>
          <p:nvPr/>
        </p:nvSpPr>
        <p:spPr>
          <a:xfrm>
            <a:off x="2031993" y="967639"/>
            <a:ext cx="5330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분석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차별점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 및 한계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DCB27B-B923-FF4A-BCBE-A75C4E291B12}"/>
              </a:ext>
            </a:extLst>
          </p:cNvPr>
          <p:cNvSpPr txBox="1"/>
          <p:nvPr/>
        </p:nvSpPr>
        <p:spPr>
          <a:xfrm>
            <a:off x="3314546" y="7343972"/>
            <a:ext cx="3205168" cy="369331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모델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OLS</a:t>
            </a:r>
          </a:p>
          <a:p>
            <a:pPr marL="342900" indent="-342900" algn="ctr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Linear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Regression</a:t>
            </a:r>
          </a:p>
          <a:p>
            <a:pPr marL="342900" indent="-342900" algn="ctr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LR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with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regul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  <a:p>
            <a:pPr marL="342900" indent="-342900" algn="ctr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SVR</a:t>
            </a:r>
          </a:p>
          <a:p>
            <a:pPr marL="342900" indent="-342900" algn="ctr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Random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Forest</a:t>
            </a:r>
          </a:p>
          <a:p>
            <a:pPr marL="285750" indent="-285750" algn="ctr">
              <a:buFontTx/>
              <a:buChar char="-"/>
            </a:pPr>
            <a:r>
              <a:rPr lang="en-US" altLang="ko-KR" b="1" dirty="0">
                <a:solidFill>
                  <a:schemeClr val="bg1"/>
                </a:solidFill>
              </a:rPr>
              <a:t>Pipeline</a:t>
            </a:r>
            <a:r>
              <a:rPr lang="ko-KR" altLang="en-US" b="1" dirty="0">
                <a:solidFill>
                  <a:schemeClr val="bg1"/>
                </a:solidFill>
              </a:rPr>
              <a:t> 사용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ko-KR" altLang="en-US" b="1" dirty="0">
                <a:solidFill>
                  <a:schemeClr val="bg1"/>
                </a:solidFill>
              </a:rPr>
              <a:t> 데이터표준화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b="1" dirty="0">
                <a:solidFill>
                  <a:schemeClr val="bg1"/>
                </a:solidFill>
              </a:rPr>
              <a:t>Train/test set 	</a:t>
            </a:r>
            <a:r>
              <a:rPr lang="ko-KR" altLang="en-US" b="1" dirty="0">
                <a:solidFill>
                  <a:schemeClr val="bg1"/>
                </a:solidFill>
              </a:rPr>
              <a:t>분리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</a:p>
          <a:p>
            <a:pPr marL="285750" indent="-285750" algn="ctr">
              <a:buFontTx/>
              <a:buChar char="-"/>
            </a:pPr>
            <a:r>
              <a:rPr lang="en-US" altLang="ko-KR" b="1" dirty="0" err="1">
                <a:solidFill>
                  <a:schemeClr val="bg1"/>
                </a:solidFill>
              </a:rPr>
              <a:t>gridsearchCV</a:t>
            </a:r>
            <a:r>
              <a:rPr lang="ko-KR" altLang="en-US" b="1" dirty="0">
                <a:solidFill>
                  <a:schemeClr val="bg1"/>
                </a:solidFill>
              </a:rPr>
              <a:t> 통한 최적의 </a:t>
            </a:r>
            <a:r>
              <a:rPr lang="ko-KR" altLang="en-US" b="1" dirty="0" err="1">
                <a:solidFill>
                  <a:schemeClr val="bg1"/>
                </a:solidFill>
              </a:rPr>
              <a:t>하이퍼</a:t>
            </a:r>
            <a:r>
              <a:rPr lang="ko-KR" altLang="en-US" b="1" dirty="0">
                <a:solidFill>
                  <a:schemeClr val="bg1"/>
                </a:solidFill>
              </a:rPr>
              <a:t> 파라미터 </a:t>
            </a:r>
            <a:r>
              <a:rPr lang="ko-KR" altLang="en-US" b="1" dirty="0" err="1">
                <a:solidFill>
                  <a:schemeClr val="bg1"/>
                </a:solidFill>
              </a:rPr>
              <a:t>서치</a:t>
            </a:r>
            <a:endParaRPr lang="ko-KR" altLang="en-US" b="1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테스트 결과 </a:t>
            </a:r>
            <a:r>
              <a:rPr lang="en-US" altLang="ko-KR" b="1" dirty="0">
                <a:solidFill>
                  <a:schemeClr val="bg1"/>
                </a:solidFill>
              </a:rPr>
              <a:t>(r2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score) </a:t>
            </a:r>
            <a:r>
              <a:rPr lang="ko-KR" altLang="en-US" b="1" dirty="0">
                <a:solidFill>
                  <a:schemeClr val="bg1"/>
                </a:solidFill>
              </a:rPr>
              <a:t>시각화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3CF0F-8E33-FE47-84BE-F8AFAC2FB1E9}"/>
              </a:ext>
            </a:extLst>
          </p:cNvPr>
          <p:cNvSpPr txBox="1"/>
          <p:nvPr/>
        </p:nvSpPr>
        <p:spPr>
          <a:xfrm>
            <a:off x="4856223" y="230180"/>
            <a:ext cx="4463623" cy="120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R2  Score </a:t>
            </a:r>
            <a:r>
              <a:rPr lang="ko-KR" altLang="en-US" b="1" dirty="0">
                <a:solidFill>
                  <a:schemeClr val="tx1"/>
                </a:solidFill>
              </a:rPr>
              <a:t>란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R-squared</a:t>
            </a:r>
            <a:r>
              <a:rPr lang="ko-KR" altLang="en-US" dirty="0">
                <a:solidFill>
                  <a:schemeClr val="tx1"/>
                </a:solidFill>
              </a:rPr>
              <a:t>는 연구에 사용된 독립변수가 얼마나 적합한지 판단할 때 사용하는 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85D5DA-2B5F-4BBA-B30C-36C75E2E9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40" y="1925065"/>
            <a:ext cx="10923475" cy="45860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76B10B0-88C0-4070-B71E-B473E0DB7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421" y="1480394"/>
            <a:ext cx="1876425" cy="4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230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15BF50-4338-4977-89E7-B9BD3F735145}"/>
              </a:ext>
            </a:extLst>
          </p:cNvPr>
          <p:cNvGrpSpPr/>
          <p:nvPr/>
        </p:nvGrpSpPr>
        <p:grpSpPr>
          <a:xfrm>
            <a:off x="406401" y="-38000"/>
            <a:ext cx="7895934" cy="1862048"/>
            <a:chOff x="43544" y="-114790"/>
            <a:chExt cx="7895934" cy="186204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746785D-357E-45F8-9D01-C3ED5DD3C81A}"/>
                </a:ext>
              </a:extLst>
            </p:cNvPr>
            <p:cNvGrpSpPr/>
            <p:nvPr/>
          </p:nvGrpSpPr>
          <p:grpSpPr>
            <a:xfrm>
              <a:off x="43544" y="1290207"/>
              <a:ext cx="1611086" cy="277336"/>
              <a:chOff x="101600" y="1867251"/>
              <a:chExt cx="1759045" cy="215728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24003B5-35E3-4B2E-9E5C-8781DF1B928F}"/>
                  </a:ext>
                </a:extLst>
              </p:cNvPr>
              <p:cNvSpPr/>
              <p:nvPr/>
            </p:nvSpPr>
            <p:spPr>
              <a:xfrm>
                <a:off x="218520" y="1900860"/>
                <a:ext cx="1642125" cy="182119"/>
              </a:xfrm>
              <a:prstGeom prst="rect">
                <a:avLst/>
              </a:prstGeom>
              <a:solidFill>
                <a:srgbClr val="FF660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4D38D40-E6C8-469F-A884-8C56F583AAB5}"/>
                  </a:ext>
                </a:extLst>
              </p:cNvPr>
              <p:cNvSpPr/>
              <p:nvPr/>
            </p:nvSpPr>
            <p:spPr>
              <a:xfrm>
                <a:off x="101600" y="1867251"/>
                <a:ext cx="1643485" cy="149819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E966ACF-61E7-4F0C-B336-24790316C4C1}"/>
                </a:ext>
              </a:extLst>
            </p:cNvPr>
            <p:cNvGrpSpPr/>
            <p:nvPr/>
          </p:nvGrpSpPr>
          <p:grpSpPr>
            <a:xfrm>
              <a:off x="101600" y="-114790"/>
              <a:ext cx="7837878" cy="1862048"/>
              <a:chOff x="170551" y="-79634"/>
              <a:chExt cx="7837878" cy="186204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AA4E5B-E24F-4C79-B0FE-6194BFBCAEF1}"/>
                  </a:ext>
                </a:extLst>
              </p:cNvPr>
              <p:cNvSpPr txBox="1"/>
              <p:nvPr/>
            </p:nvSpPr>
            <p:spPr>
              <a:xfrm>
                <a:off x="170551" y="-79634"/>
                <a:ext cx="2195280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5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04</a:t>
                </a:r>
                <a:endParaRPr lang="ko-KR" altLang="en-US" sz="1150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0DAB750B-1B41-47D3-A9CE-32554D957298}"/>
                  </a:ext>
                </a:extLst>
              </p:cNvPr>
              <p:cNvGrpSpPr/>
              <p:nvPr/>
            </p:nvGrpSpPr>
            <p:grpSpPr>
              <a:xfrm>
                <a:off x="1738086" y="305207"/>
                <a:ext cx="6270343" cy="1025011"/>
                <a:chOff x="1738086" y="305207"/>
                <a:chExt cx="6270343" cy="102501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442EA1C-89D2-42AC-99D3-E530F6849972}"/>
                    </a:ext>
                  </a:extLst>
                </p:cNvPr>
                <p:cNvSpPr txBox="1"/>
                <p:nvPr/>
              </p:nvSpPr>
              <p:spPr>
                <a:xfrm>
                  <a:off x="1738090" y="305207"/>
                  <a:ext cx="304800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dirty="0">
                      <a:ln>
                        <a:solidFill>
                          <a:schemeClr val="tx1">
                            <a:lumMod val="75000"/>
                            <a:lumOff val="25000"/>
                            <a:alpha val="7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Impact" panose="020B0806030902050204" pitchFamily="34" charset="0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분석결론</a:t>
                  </a:r>
                  <a:endParaRPr lang="en-US" altLang="ko-KR" sz="40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E7B5614-1317-4453-9623-220F138F3B1E}"/>
                    </a:ext>
                  </a:extLst>
                </p:cNvPr>
                <p:cNvSpPr txBox="1"/>
                <p:nvPr/>
              </p:nvSpPr>
              <p:spPr>
                <a:xfrm>
                  <a:off x="1738086" y="926005"/>
                  <a:ext cx="6270343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16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4CCC4A5-CC9F-4F57-84DD-E48B05365CB0}"/>
              </a:ext>
            </a:extLst>
          </p:cNvPr>
          <p:cNvSpPr txBox="1"/>
          <p:nvPr/>
        </p:nvSpPr>
        <p:spPr>
          <a:xfrm>
            <a:off x="2031993" y="967639"/>
            <a:ext cx="5330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분석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차별점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 및 한계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DCB27B-B923-FF4A-BCBE-A75C4E291B12}"/>
              </a:ext>
            </a:extLst>
          </p:cNvPr>
          <p:cNvSpPr txBox="1"/>
          <p:nvPr/>
        </p:nvSpPr>
        <p:spPr>
          <a:xfrm>
            <a:off x="1874832" y="2654742"/>
            <a:ext cx="3205168" cy="369331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모델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OLS</a:t>
            </a:r>
          </a:p>
          <a:p>
            <a:pPr marL="342900" indent="-342900" algn="ctr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Linear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Regression</a:t>
            </a:r>
          </a:p>
          <a:p>
            <a:pPr marL="342900" indent="-342900" algn="ctr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LR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with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regul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  <a:p>
            <a:pPr marL="342900" indent="-342900" algn="ctr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SVR</a:t>
            </a:r>
          </a:p>
          <a:p>
            <a:pPr marL="342900" indent="-342900" algn="ctr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Random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Forest</a:t>
            </a:r>
          </a:p>
          <a:p>
            <a:pPr marL="285750" indent="-285750" algn="ctr">
              <a:buFontTx/>
              <a:buChar char="-"/>
            </a:pPr>
            <a:r>
              <a:rPr lang="en-US" altLang="ko-KR" b="1" dirty="0">
                <a:solidFill>
                  <a:schemeClr val="bg1"/>
                </a:solidFill>
              </a:rPr>
              <a:t>Pipeline</a:t>
            </a:r>
            <a:r>
              <a:rPr lang="ko-KR" altLang="en-US" b="1" dirty="0">
                <a:solidFill>
                  <a:schemeClr val="bg1"/>
                </a:solidFill>
              </a:rPr>
              <a:t> 사용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ko-KR" altLang="en-US" b="1" dirty="0">
                <a:solidFill>
                  <a:schemeClr val="bg1"/>
                </a:solidFill>
              </a:rPr>
              <a:t> 데이터표준화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b="1" dirty="0">
                <a:solidFill>
                  <a:schemeClr val="bg1"/>
                </a:solidFill>
              </a:rPr>
              <a:t>Train/test set 	</a:t>
            </a:r>
            <a:r>
              <a:rPr lang="ko-KR" altLang="en-US" b="1" dirty="0">
                <a:solidFill>
                  <a:schemeClr val="bg1"/>
                </a:solidFill>
              </a:rPr>
              <a:t>분리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</a:p>
          <a:p>
            <a:pPr marL="285750" indent="-285750" algn="ctr">
              <a:buFontTx/>
              <a:buChar char="-"/>
            </a:pPr>
            <a:r>
              <a:rPr lang="en-US" altLang="ko-KR" b="1" dirty="0" err="1">
                <a:solidFill>
                  <a:schemeClr val="bg1"/>
                </a:solidFill>
              </a:rPr>
              <a:t>gridsearchCV</a:t>
            </a:r>
            <a:r>
              <a:rPr lang="ko-KR" altLang="en-US" b="1" dirty="0">
                <a:solidFill>
                  <a:schemeClr val="bg1"/>
                </a:solidFill>
              </a:rPr>
              <a:t> 통한 최적의 </a:t>
            </a:r>
            <a:r>
              <a:rPr lang="ko-KR" altLang="en-US" b="1" dirty="0" err="1">
                <a:solidFill>
                  <a:schemeClr val="bg1"/>
                </a:solidFill>
              </a:rPr>
              <a:t>하이퍼</a:t>
            </a:r>
            <a:r>
              <a:rPr lang="ko-KR" altLang="en-US" b="1" dirty="0">
                <a:solidFill>
                  <a:schemeClr val="bg1"/>
                </a:solidFill>
              </a:rPr>
              <a:t> 파라미터 </a:t>
            </a:r>
            <a:r>
              <a:rPr lang="ko-KR" altLang="en-US" b="1" dirty="0" err="1">
                <a:solidFill>
                  <a:schemeClr val="bg1"/>
                </a:solidFill>
              </a:rPr>
              <a:t>서치</a:t>
            </a:r>
            <a:endParaRPr lang="ko-KR" altLang="en-US" b="1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테스트 결과 </a:t>
            </a:r>
            <a:r>
              <a:rPr lang="en-US" altLang="ko-KR" b="1" dirty="0">
                <a:solidFill>
                  <a:schemeClr val="bg1"/>
                </a:solidFill>
              </a:rPr>
              <a:t>(r2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score) </a:t>
            </a:r>
            <a:r>
              <a:rPr lang="ko-KR" altLang="en-US" b="1" dirty="0">
                <a:solidFill>
                  <a:schemeClr val="bg1"/>
                </a:solidFill>
              </a:rPr>
              <a:t>시각화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3CF0F-8E33-FE47-84BE-F8AFAC2FB1E9}"/>
              </a:ext>
            </a:extLst>
          </p:cNvPr>
          <p:cNvSpPr txBox="1"/>
          <p:nvPr/>
        </p:nvSpPr>
        <p:spPr>
          <a:xfrm>
            <a:off x="7698584" y="4866378"/>
            <a:ext cx="3205168" cy="120032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R2  Score </a:t>
            </a:r>
            <a:r>
              <a:rPr lang="ko-KR" altLang="en-US" b="1" dirty="0">
                <a:solidFill>
                  <a:schemeClr val="bg1"/>
                </a:solidFill>
              </a:rPr>
              <a:t>란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</a:p>
          <a:p>
            <a:pPr algn="ctr"/>
            <a:r>
              <a:rPr lang="en-US" altLang="ko-KR" dirty="0"/>
              <a:t>R-squared</a:t>
            </a:r>
            <a:r>
              <a:rPr lang="ko-KR" altLang="en-US" dirty="0"/>
              <a:t>는 연구에 사용된 독립변수가 얼마나 적합한지 판단할 때 사용하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8832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109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HY견고딕</vt:lpstr>
      <vt:lpstr>맑은 고딕</vt:lpstr>
      <vt:lpstr>조선일보명조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ICT01_14</dc:creator>
  <cp:lastModifiedBy>ICT01_14</cp:lastModifiedBy>
  <cp:revision>4</cp:revision>
  <dcterms:created xsi:type="dcterms:W3CDTF">2020-01-23T00:44:37Z</dcterms:created>
  <dcterms:modified xsi:type="dcterms:W3CDTF">2020-01-23T01:22:16Z</dcterms:modified>
</cp:coreProperties>
</file>