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5" r:id="rId2"/>
    <p:sldId id="307" r:id="rId3"/>
    <p:sldId id="306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14" initials="I" lastIdx="1" clrIdx="0">
    <p:extLst>
      <p:ext uri="{19B8F6BF-5375-455C-9EA6-DF929625EA0E}">
        <p15:presenceInfo xmlns:p15="http://schemas.microsoft.com/office/powerpoint/2012/main" userId="ICT01_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44EC7-7A8D-4450-B216-D3D952D1929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F4D1A-54DC-47AC-914D-350E2EF09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5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F42D-ED76-492B-A214-1873406FBE1C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F42D-ED76-492B-A214-1873406FBE1C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1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DE5F6-BFDE-46B8-9A37-5B640E9C2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B0F3E3-1D8E-47E4-9C1B-5B43ACF60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C6071-64A6-4931-830B-CBF0918A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9AA51-0ED0-4503-8F5D-A6B6E305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D8ADB-F149-4E4B-A863-35F1B01C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7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CBFA-7E20-4C27-988D-09D2BEDA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E2E6D-FADB-4570-B626-04F5F533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7E323-5EA4-47E0-9A3E-36AE1EBD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15A96-8C84-4119-A092-67385C1B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EA689-E873-4108-A1EA-954637F8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8C8170-469E-4A76-A86E-008949D9A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A2222-C478-4369-9CAB-943FB63B4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949E9-0F03-4754-91D0-4581CC9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5F806-7678-4996-81D2-DB8EE358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EE60B-7BF3-4F36-BBBB-42D8D757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8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98DDC-EAF9-46B0-8D0D-CF910FFE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2ED38-EF85-452C-B2C1-9FD720A3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99D10-B575-4597-8735-753658FC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3834A-7E0E-4700-9A05-CD008E66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02D59-07A1-4A20-B42E-6C65CC36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3BE8F-FF98-43A9-8304-22784062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A13EB-7B09-4EAF-A5ED-4D1CFC40D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630F7-CBDF-47E8-B545-698BF641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0FB51-FCC2-487D-87F1-21DB7DCF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D6E82-10CA-4AAD-800B-AA76C44B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70AC1-E2D8-4A6C-AE04-EB4EB78E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3D31D-15DC-4B1E-809C-EE1B1D8CB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055D6-C574-4A4D-801D-AD0E64DED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AF865-7F4D-426D-8D89-7A145156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5787B-DB98-4EE9-BEC0-8DC9B629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A1DB3-5E86-4F22-8C32-5E900D2A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22D08-F431-43A9-A94D-4D5AFF32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06C06-46C3-4006-AC5C-20373FBF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E4EBEF-A75D-4ADC-8BB1-C376B983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047A9E-550B-4304-90FF-30521DC27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C6CAD-7F5E-4B2A-A1B1-90A11CFA5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201BC7-DAA2-403A-8BEC-799BFB89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699C20-4E1D-4406-89B9-1745E441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10B07E-6DC3-4688-AD19-C1C536D7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0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64F65-C362-46B6-8275-FAB2495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0994C-8E49-47A2-A728-DCA1BE56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958A8-4688-4685-95E7-36ABE99C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9A41E-D843-4C07-BE47-ECB6B49E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7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11BA9F-90E6-45C2-A090-4C4FED1B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D3514-6AA6-4209-B46D-BC86D16A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91F0C3-5A38-4CB6-A99D-18C497D6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4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FC540-7F16-46CC-86A6-F8652564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8342A-0CA3-42DA-9600-99226867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33782-71AC-4D0D-8E6B-CEAAC4CC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45C39-E0CF-4035-9DD6-D532394C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31D98-1D8C-46FB-84C4-0528C213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A8550-6641-4B5E-B6FF-10D20AF2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97CAF-E9A3-4FAF-93C3-5CBDC84B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5FAE53-2207-4379-BD07-06AAD6997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F342E1-530D-494B-A54C-73F7D9E42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BAEF8-3CDE-45E6-B196-47480792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0D427-9E36-4DA4-8941-F1C0C553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36EC9-ACBE-467D-9371-8D65863C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BCA18A-1599-43EE-B3C7-70FFC182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91598-9714-424A-BBAD-AF8D46916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092F7-A240-44AE-95F8-BB498061B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0C0B5-EEE6-4353-9646-A8A1F3E69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3908E-981C-418C-A689-19DD0245D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0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03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분석과정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변수 선택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EF0BA-F2AB-4DFF-BADD-34E65177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99" y="1714500"/>
            <a:ext cx="5201998" cy="51501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79951E-6564-438A-91A1-D9965E5E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990" y="1714500"/>
            <a:ext cx="5789010" cy="51705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291665-A818-4A71-9EEC-9FC666BE1A1B}"/>
              </a:ext>
            </a:extLst>
          </p:cNvPr>
          <p:cNvSpPr txBox="1"/>
          <p:nvPr/>
        </p:nvSpPr>
        <p:spPr>
          <a:xfrm>
            <a:off x="5759777" y="-1536515"/>
            <a:ext cx="3205168" cy="230832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총 </a:t>
            </a:r>
            <a:r>
              <a:rPr lang="en-US" altLang="ko-KR" b="1" dirty="0">
                <a:solidFill>
                  <a:schemeClr val="bg1"/>
                </a:solidFill>
              </a:rPr>
              <a:t>13</a:t>
            </a:r>
            <a:r>
              <a:rPr lang="ko-KR" altLang="en-US" b="1" dirty="0">
                <a:solidFill>
                  <a:schemeClr val="bg1"/>
                </a:solidFill>
              </a:rPr>
              <a:t>개중 </a:t>
            </a:r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ko-KR" altLang="en-US" b="1" dirty="0">
                <a:solidFill>
                  <a:schemeClr val="bg1"/>
                </a:solidFill>
              </a:rPr>
              <a:t>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인당 과일 소비량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인당 수입 과일 소비량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err="1">
                <a:solidFill>
                  <a:schemeClr val="bg1"/>
                </a:solidFill>
              </a:rPr>
              <a:t>인가구</a:t>
            </a:r>
            <a:r>
              <a:rPr lang="ko-KR" altLang="en-US" b="1" dirty="0">
                <a:solidFill>
                  <a:schemeClr val="bg1"/>
                </a:solidFill>
              </a:rPr>
              <a:t> 비율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수입 개방화율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신선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수입 개방화율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가공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감귤 도매가격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오렌지 도매가격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807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03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분석과정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변수 선택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5A90B-8F2F-464A-8A4B-21CE145375FE}"/>
              </a:ext>
            </a:extLst>
          </p:cNvPr>
          <p:cNvSpPr txBox="1"/>
          <p:nvPr/>
        </p:nvSpPr>
        <p:spPr>
          <a:xfrm>
            <a:off x="5567536" y="905332"/>
            <a:ext cx="2571459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2. VIF </a:t>
            </a:r>
            <a:r>
              <a:rPr lang="ko-KR" altLang="en-US" b="1" dirty="0">
                <a:solidFill>
                  <a:schemeClr val="bg1"/>
                </a:solidFill>
              </a:rPr>
              <a:t>지수 확인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이거는 코드 돌려서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캡쳐해서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넣어죠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291665-A818-4A71-9EEC-9FC666BE1A1B}"/>
              </a:ext>
            </a:extLst>
          </p:cNvPr>
          <p:cNvSpPr txBox="1"/>
          <p:nvPr/>
        </p:nvSpPr>
        <p:spPr>
          <a:xfrm>
            <a:off x="4524398" y="4356685"/>
            <a:ext cx="4053005" cy="230832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총 </a:t>
            </a:r>
            <a:r>
              <a:rPr lang="en-US" altLang="ko-KR" b="1" dirty="0">
                <a:solidFill>
                  <a:schemeClr val="bg1"/>
                </a:solidFill>
              </a:rPr>
              <a:t>13</a:t>
            </a:r>
            <a:r>
              <a:rPr lang="ko-KR" altLang="en-US" b="1" dirty="0">
                <a:solidFill>
                  <a:schemeClr val="bg1"/>
                </a:solidFill>
              </a:rPr>
              <a:t>개중 </a:t>
            </a:r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ko-KR" altLang="en-US" b="1" dirty="0">
                <a:solidFill>
                  <a:schemeClr val="bg1"/>
                </a:solidFill>
              </a:rPr>
              <a:t>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인당 과일 소비량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인당 수입 과일 소비량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err="1">
                <a:solidFill>
                  <a:schemeClr val="bg1"/>
                </a:solidFill>
              </a:rPr>
              <a:t>인가구</a:t>
            </a:r>
            <a:r>
              <a:rPr lang="ko-KR" altLang="en-US" b="1" dirty="0">
                <a:solidFill>
                  <a:schemeClr val="bg1"/>
                </a:solidFill>
              </a:rPr>
              <a:t> 비율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수입 개방화율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신선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수입 개방화율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가공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감귤 도매가격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오렌지 도매가격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DD0CDC-9CD6-4B5D-AD8E-2B5342D3DA9B}"/>
              </a:ext>
            </a:extLst>
          </p:cNvPr>
          <p:cNvSpPr txBox="1"/>
          <p:nvPr/>
        </p:nvSpPr>
        <p:spPr>
          <a:xfrm>
            <a:off x="1057153" y="2684640"/>
            <a:ext cx="320516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3.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RFE</a:t>
            </a:r>
            <a:r>
              <a:rPr lang="ko-KR" altLang="en-US" b="1" dirty="0">
                <a:solidFill>
                  <a:schemeClr val="bg1"/>
                </a:solidFill>
              </a:rPr>
              <a:t>로 주요 변수 추출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A48CF-ACBE-4D05-9895-B829E2135784}"/>
              </a:ext>
            </a:extLst>
          </p:cNvPr>
          <p:cNvSpPr txBox="1"/>
          <p:nvPr/>
        </p:nvSpPr>
        <p:spPr>
          <a:xfrm>
            <a:off x="464457" y="6862603"/>
            <a:ext cx="1008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VIF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이 넘으면 다중 공선성 있다고 판단하며 </a:t>
            </a:r>
            <a:r>
              <a:rPr lang="en-US" altLang="ko-KR" dirty="0"/>
              <a:t>5</a:t>
            </a:r>
            <a:r>
              <a:rPr lang="ko-KR" altLang="en-US" dirty="0"/>
              <a:t>가 넘으면 주의할 필요가 있는 것으로 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독립 변수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서로 상관 관계가 있다고 했을 때 두 변수 모두 </a:t>
            </a:r>
            <a:r>
              <a:rPr lang="en-US" altLang="ko-KR" dirty="0"/>
              <a:t>VIF</a:t>
            </a:r>
            <a:r>
              <a:rPr lang="ko-KR" altLang="en-US" dirty="0"/>
              <a:t>가 높습니다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어느 하나만 </a:t>
            </a:r>
            <a:r>
              <a:rPr lang="en-US" altLang="ko-KR" dirty="0"/>
              <a:t>VIF</a:t>
            </a:r>
            <a:r>
              <a:rPr lang="ko-KR" altLang="en-US" dirty="0"/>
              <a:t>가 높은 경우는 없습니다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박수도 오른손과 왼손이 있어야 칠 수 있듯이 서로 연관 있는 변수끼리 </a:t>
            </a:r>
            <a:r>
              <a:rPr lang="en-US" altLang="ko-KR" dirty="0"/>
              <a:t>VIF</a:t>
            </a:r>
            <a:r>
              <a:rPr lang="ko-KR" altLang="en-US" dirty="0"/>
              <a:t>가 높습니다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BF244-7F66-4CFC-9D94-94B57A159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403" y="2534435"/>
            <a:ext cx="2722803" cy="41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43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03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분석과정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모델링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5A90B-8F2F-464A-8A4B-21CE145375FE}"/>
              </a:ext>
            </a:extLst>
          </p:cNvPr>
          <p:cNvSpPr txBox="1"/>
          <p:nvPr/>
        </p:nvSpPr>
        <p:spPr>
          <a:xfrm>
            <a:off x="4327134" y="2995136"/>
            <a:ext cx="320516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파이프라인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126ED-1C7C-4C03-B7EE-E3CC80D41CDC}"/>
              </a:ext>
            </a:extLst>
          </p:cNvPr>
          <p:cNvSpPr txBox="1"/>
          <p:nvPr/>
        </p:nvSpPr>
        <p:spPr>
          <a:xfrm>
            <a:off x="2719690" y="4302229"/>
            <a:ext cx="219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Standard</a:t>
            </a:r>
            <a:r>
              <a:rPr lang="ko-KR" altLang="en-US" dirty="0"/>
              <a:t> </a:t>
            </a:r>
            <a:r>
              <a:rPr lang="en-US" altLang="ko-KR" dirty="0"/>
              <a:t>Scaling</a:t>
            </a:r>
          </a:p>
          <a:p>
            <a:r>
              <a:rPr lang="en-US" altLang="ko-KR" dirty="0" err="1"/>
              <a:t>MinMax</a:t>
            </a:r>
            <a:r>
              <a:rPr lang="en-US" altLang="ko-KR" dirty="0"/>
              <a:t> Scaling</a:t>
            </a:r>
          </a:p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16990-1991-4C0D-BBCC-A5E2EC989E1C}"/>
              </a:ext>
            </a:extLst>
          </p:cNvPr>
          <p:cNvSpPr txBox="1"/>
          <p:nvPr/>
        </p:nvSpPr>
        <p:spPr>
          <a:xfrm>
            <a:off x="5406637" y="3748231"/>
            <a:ext cx="3972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Regression</a:t>
            </a:r>
          </a:p>
          <a:p>
            <a:r>
              <a:rPr lang="en-US" altLang="ko-KR" dirty="0"/>
              <a:t>Polynomial LR Lasso</a:t>
            </a:r>
          </a:p>
          <a:p>
            <a:r>
              <a:rPr lang="en-US" altLang="ko-KR" dirty="0"/>
              <a:t>Polynomial LR Ridge</a:t>
            </a:r>
          </a:p>
          <a:p>
            <a:r>
              <a:rPr lang="en-US" altLang="ko-KR" dirty="0" err="1"/>
              <a:t>GradientDescent</a:t>
            </a:r>
            <a:r>
              <a:rPr lang="en-US" altLang="ko-KR" dirty="0"/>
              <a:t> Regressor</a:t>
            </a:r>
          </a:p>
          <a:p>
            <a:r>
              <a:rPr lang="en-US" altLang="ko-KR" dirty="0" err="1"/>
              <a:t>RandomForest</a:t>
            </a:r>
            <a:r>
              <a:rPr lang="en-US" altLang="ko-KR" dirty="0"/>
              <a:t> Regressor</a:t>
            </a:r>
          </a:p>
          <a:p>
            <a:r>
              <a:rPr lang="en-US" altLang="ko-KR" dirty="0"/>
              <a:t>Support Vector Regressor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CE357-03DD-450B-BABD-B7698E70286A}"/>
              </a:ext>
            </a:extLst>
          </p:cNvPr>
          <p:cNvSpPr txBox="1"/>
          <p:nvPr/>
        </p:nvSpPr>
        <p:spPr>
          <a:xfrm>
            <a:off x="479884" y="4302229"/>
            <a:ext cx="201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/ Test 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190C0C-D3F3-4494-85B7-DD60B0149324}"/>
              </a:ext>
            </a:extLst>
          </p:cNvPr>
          <p:cNvSpPr txBox="1"/>
          <p:nvPr/>
        </p:nvSpPr>
        <p:spPr>
          <a:xfrm>
            <a:off x="9200472" y="4117563"/>
            <a:ext cx="291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GridSearchCV</a:t>
            </a:r>
            <a:endParaRPr lang="en-US" altLang="ko-KR" dirty="0"/>
          </a:p>
          <a:p>
            <a:r>
              <a:rPr lang="en-US" altLang="ko-KR" dirty="0"/>
              <a:t>Hyper Parameter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CECD1-12A8-42DC-868A-4B359DC5903D}"/>
              </a:ext>
            </a:extLst>
          </p:cNvPr>
          <p:cNvSpPr txBox="1"/>
          <p:nvPr/>
        </p:nvSpPr>
        <p:spPr>
          <a:xfrm>
            <a:off x="7638934" y="481692"/>
            <a:ext cx="320516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영택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482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04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분석결론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분석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차별점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 및 한계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CB27B-B923-FF4A-BCBE-A75C4E291B12}"/>
              </a:ext>
            </a:extLst>
          </p:cNvPr>
          <p:cNvSpPr txBox="1"/>
          <p:nvPr/>
        </p:nvSpPr>
        <p:spPr>
          <a:xfrm>
            <a:off x="3314546" y="7343972"/>
            <a:ext cx="3205168" cy="369331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OLS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Linear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Regression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LR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with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regul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SVR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Random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Forest</a:t>
            </a: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Pipeline</a:t>
            </a:r>
            <a:r>
              <a:rPr lang="ko-KR" altLang="en-US" b="1" dirty="0">
                <a:solidFill>
                  <a:schemeClr val="bg1"/>
                </a:solidFill>
              </a:rPr>
              <a:t> 사용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데이터표준화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Train/test set 	</a:t>
            </a:r>
            <a:r>
              <a:rPr lang="ko-KR" altLang="en-US" b="1" dirty="0">
                <a:solidFill>
                  <a:schemeClr val="bg1"/>
                </a:solidFill>
              </a:rPr>
              <a:t>분리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pPr marL="285750" indent="-285750" algn="ctr">
              <a:buFontTx/>
              <a:buChar char="-"/>
            </a:pPr>
            <a:r>
              <a:rPr lang="en-US" altLang="ko-KR" b="1" dirty="0" err="1">
                <a:solidFill>
                  <a:schemeClr val="bg1"/>
                </a:solidFill>
              </a:rPr>
              <a:t>gridsearchCV</a:t>
            </a:r>
            <a:r>
              <a:rPr lang="ko-KR" altLang="en-US" b="1" dirty="0">
                <a:solidFill>
                  <a:schemeClr val="bg1"/>
                </a:solidFill>
              </a:rPr>
              <a:t> 통한 최적의 </a:t>
            </a:r>
            <a:r>
              <a:rPr lang="ko-KR" altLang="en-US" b="1" dirty="0" err="1">
                <a:solidFill>
                  <a:schemeClr val="bg1"/>
                </a:solidFill>
              </a:rPr>
              <a:t>하이퍼</a:t>
            </a:r>
            <a:r>
              <a:rPr lang="ko-KR" altLang="en-US" b="1" dirty="0">
                <a:solidFill>
                  <a:schemeClr val="bg1"/>
                </a:solidFill>
              </a:rPr>
              <a:t> 파라미터 </a:t>
            </a:r>
            <a:r>
              <a:rPr lang="ko-KR" altLang="en-US" b="1" dirty="0" err="1">
                <a:solidFill>
                  <a:schemeClr val="bg1"/>
                </a:solidFill>
              </a:rPr>
              <a:t>서치</a:t>
            </a:r>
            <a:endParaRPr lang="ko-KR" altLang="en-US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테스트 결과 </a:t>
            </a:r>
            <a:r>
              <a:rPr lang="en-US" altLang="ko-KR" b="1" dirty="0">
                <a:solidFill>
                  <a:schemeClr val="bg1"/>
                </a:solidFill>
              </a:rPr>
              <a:t>(r2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score) </a:t>
            </a:r>
            <a:r>
              <a:rPr lang="ko-KR" altLang="en-US" b="1" dirty="0">
                <a:solidFill>
                  <a:schemeClr val="bg1"/>
                </a:solidFill>
              </a:rPr>
              <a:t>시각화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3CF0F-8E33-FE47-84BE-F8AFAC2FB1E9}"/>
              </a:ext>
            </a:extLst>
          </p:cNvPr>
          <p:cNvSpPr txBox="1"/>
          <p:nvPr/>
        </p:nvSpPr>
        <p:spPr>
          <a:xfrm>
            <a:off x="4856223" y="230180"/>
            <a:ext cx="4463623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R2  Score </a:t>
            </a:r>
            <a:r>
              <a:rPr lang="ko-KR" altLang="en-US" b="1" dirty="0">
                <a:solidFill>
                  <a:schemeClr val="tx1"/>
                </a:solidFill>
              </a:rPr>
              <a:t>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R-squared</a:t>
            </a:r>
            <a:r>
              <a:rPr lang="ko-KR" altLang="en-US" dirty="0">
                <a:solidFill>
                  <a:schemeClr val="tx1"/>
                </a:solidFill>
              </a:rPr>
              <a:t>는 연구에 사용된 독립변수가 얼마나 적합한지 판단할 때 사용하는 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5D5DA-2B5F-4BBA-B30C-36C75E2E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0" y="1925065"/>
            <a:ext cx="10923475" cy="45860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6B10B0-88C0-4070-B71E-B473E0DB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21" y="1480394"/>
            <a:ext cx="1876425" cy="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30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235</Words>
  <Application>Microsoft Office PowerPoint</Application>
  <PresentationFormat>와이드스크린</PresentationFormat>
  <Paragraphs>63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맑은 고딕</vt:lpstr>
      <vt:lpstr>조선일보명조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Jiyoung</dc:creator>
  <cp:lastModifiedBy>ICT01_14</cp:lastModifiedBy>
  <cp:revision>5</cp:revision>
  <dcterms:created xsi:type="dcterms:W3CDTF">2020-01-23T01:18:50Z</dcterms:created>
  <dcterms:modified xsi:type="dcterms:W3CDTF">2020-01-23T01:42:21Z</dcterms:modified>
</cp:coreProperties>
</file>