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5" r:id="rId2"/>
    <p:sldId id="306" r:id="rId3"/>
    <p:sldId id="282" r:id="rId4"/>
    <p:sldId id="307" r:id="rId5"/>
    <p:sldId id="30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CT01_14" initials="I" lastIdx="1" clrIdx="0">
    <p:extLst>
      <p:ext uri="{19B8F6BF-5375-455C-9EA6-DF929625EA0E}">
        <p15:presenceInfo xmlns:p15="http://schemas.microsoft.com/office/powerpoint/2012/main" userId="ICT01_1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9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44EC7-7A8D-4450-B216-D3D952D1929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F4D1A-54DC-47AC-914D-350E2EF09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656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E5CF42D-ED76-492B-A214-1873406FBE1C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5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E5CF42D-ED76-492B-A214-1873406FBE1C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119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E5CF42D-ED76-492B-A214-1873406FBE1C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295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DE5F6-BFDE-46B8-9A37-5B640E9C2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B0F3E3-1D8E-47E4-9C1B-5B43ACF60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C6071-64A6-4931-830B-CBF0918A8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97D0-3CC6-456E-B60B-788AE878AC1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9AA51-0ED0-4503-8F5D-A6B6E305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D8ADB-F149-4E4B-A863-35F1B01C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4BF-2B61-4B32-9D18-BDB483AAA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67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4CBFA-7E20-4C27-988D-09D2BEDAF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E2E6D-FADB-4570-B626-04F5F533A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7E323-5EA4-47E0-9A3E-36AE1EBD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97D0-3CC6-456E-B60B-788AE878AC1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A15A96-8C84-4119-A092-67385C1B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5EA689-E873-4108-A1EA-954637F8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4BF-2B61-4B32-9D18-BDB483AAA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35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8C8170-469E-4A76-A86E-008949D9A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3A2222-C478-4369-9CAB-943FB63B4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949E9-0F03-4754-91D0-4581CC968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97D0-3CC6-456E-B60B-788AE878AC1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C5F806-7678-4996-81D2-DB8EE358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EE60B-7BF3-4F36-BBBB-42D8D757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4BF-2B61-4B32-9D18-BDB483AAA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38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98DDC-EAF9-46B0-8D0D-CF910FFE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2ED38-EF85-452C-B2C1-9FD720A32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E99D10-B575-4597-8735-753658FC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97D0-3CC6-456E-B60B-788AE878AC1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3834A-7E0E-4700-9A05-CD008E66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802D59-07A1-4A20-B42E-6C65CC369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4BF-2B61-4B32-9D18-BDB483AAA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93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3BE8F-FF98-43A9-8304-22784062F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A13EB-7B09-4EAF-A5ED-4D1CFC40D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D630F7-CBDF-47E8-B545-698BF641E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97D0-3CC6-456E-B60B-788AE878AC1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0FB51-FCC2-487D-87F1-21DB7DCF1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8D6E82-10CA-4AAD-800B-AA76C44B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4BF-2B61-4B32-9D18-BDB483AAA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09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70AC1-E2D8-4A6C-AE04-EB4EB78E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3D31D-15DC-4B1E-809C-EE1B1D8CB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4055D6-C574-4A4D-801D-AD0E64DED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BAF865-7F4D-426D-8D89-7A1451564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97D0-3CC6-456E-B60B-788AE878AC1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95787B-DB98-4EE9-BEC0-8DC9B629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0A1DB3-5E86-4F22-8C32-5E900D2A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4BF-2B61-4B32-9D18-BDB483AAA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2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22D08-F431-43A9-A94D-4D5AFF32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906C06-46C3-4006-AC5C-20373FBF7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E4EBEF-A75D-4ADC-8BB1-C376B9833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047A9E-550B-4304-90FF-30521DC27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AC6CAD-7F5E-4B2A-A1B1-90A11CFA5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201BC7-DAA2-403A-8BEC-799BFB89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97D0-3CC6-456E-B60B-788AE878AC1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699C20-4E1D-4406-89B9-1745E441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10B07E-6DC3-4688-AD19-C1C536D7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4BF-2B61-4B32-9D18-BDB483AAA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90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64F65-C362-46B6-8275-FAB24951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30994C-8E49-47A2-A728-DCA1BE566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97D0-3CC6-456E-B60B-788AE878AC1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2958A8-4688-4685-95E7-36ABE99C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79A41E-D843-4C07-BE47-ECB6B49E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4BF-2B61-4B32-9D18-BDB483AAA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77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11BA9F-90E6-45C2-A090-4C4FED1B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97D0-3CC6-456E-B60B-788AE878AC1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0D3514-6AA6-4209-B46D-BC86D16A7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91F0C3-5A38-4CB6-A99D-18C497D6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4BF-2B61-4B32-9D18-BDB483AAA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74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FC540-7F16-46CC-86A6-F86525646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E8342A-0CA3-42DA-9600-992268677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F33782-71AC-4D0D-8E6B-CEAAC4CC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E45C39-E0CF-4035-9DD6-D532394C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97D0-3CC6-456E-B60B-788AE878AC1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431D98-1D8C-46FB-84C4-0528C2138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A8550-6641-4B5E-B6FF-10D20AF2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4BF-2B61-4B32-9D18-BDB483AAA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1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97CAF-E9A3-4FAF-93C3-5CBDC84BE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5FAE53-2207-4379-BD07-06AAD6997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F342E1-530D-494B-A54C-73F7D9E42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2BAEF8-3CDE-45E6-B196-47480792A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97D0-3CC6-456E-B60B-788AE878AC1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90D427-9E36-4DA4-8941-F1C0C553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436EC9-ACBE-467D-9371-8D65863C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4BF-2B61-4B32-9D18-BDB483AAA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6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BCA18A-1599-43EE-B3C7-70FFC182A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391598-9714-424A-BBAD-AF8D46916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092F7-A240-44AE-95F8-BB498061B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697D0-3CC6-456E-B60B-788AE878AC1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60C0B5-EEE6-4353-9646-A8A1F3E69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3908E-981C-418C-A689-19DD0245D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344BF-2B61-4B32-9D18-BDB483AAA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30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scikit-learn.org/stable/modules/generated/sklearn.feature_selection.RFE.html#sklearn.feature_selection.RFE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http://scikit-learn.org/stable/modules/generated/sklearn.feature_selection.RFE.html#sklearn.feature_selection.RF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415BF50-4338-4977-89E7-B9BD3F735145}"/>
              </a:ext>
            </a:extLst>
          </p:cNvPr>
          <p:cNvGrpSpPr/>
          <p:nvPr/>
        </p:nvGrpSpPr>
        <p:grpSpPr>
          <a:xfrm>
            <a:off x="406401" y="-38000"/>
            <a:ext cx="7895934" cy="1862048"/>
            <a:chOff x="43544" y="-114790"/>
            <a:chExt cx="7895934" cy="1862048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746785D-357E-45F8-9D01-C3ED5DD3C81A}"/>
                </a:ext>
              </a:extLst>
            </p:cNvPr>
            <p:cNvGrpSpPr/>
            <p:nvPr/>
          </p:nvGrpSpPr>
          <p:grpSpPr>
            <a:xfrm>
              <a:off x="43544" y="1290207"/>
              <a:ext cx="1611086" cy="277336"/>
              <a:chOff x="101600" y="1867251"/>
              <a:chExt cx="1759045" cy="215728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24003B5-35E3-4B2E-9E5C-8781DF1B928F}"/>
                  </a:ext>
                </a:extLst>
              </p:cNvPr>
              <p:cNvSpPr/>
              <p:nvPr/>
            </p:nvSpPr>
            <p:spPr>
              <a:xfrm>
                <a:off x="218520" y="1900860"/>
                <a:ext cx="1642125" cy="182119"/>
              </a:xfrm>
              <a:prstGeom prst="rect">
                <a:avLst/>
              </a:prstGeom>
              <a:solidFill>
                <a:srgbClr val="FF6600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Impact" panose="020B0806030902050204" pitchFamily="34" charset="0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44D38D40-E6C8-469F-A884-8C56F583AAB5}"/>
                  </a:ext>
                </a:extLst>
              </p:cNvPr>
              <p:cNvSpPr/>
              <p:nvPr/>
            </p:nvSpPr>
            <p:spPr>
              <a:xfrm>
                <a:off x="101600" y="1867251"/>
                <a:ext cx="1643485" cy="149819"/>
              </a:xfrm>
              <a:prstGeom prst="rect">
                <a:avLst/>
              </a:prstGeom>
              <a:solidFill>
                <a:srgbClr val="FF660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E966ACF-61E7-4F0C-B336-24790316C4C1}"/>
                </a:ext>
              </a:extLst>
            </p:cNvPr>
            <p:cNvGrpSpPr/>
            <p:nvPr/>
          </p:nvGrpSpPr>
          <p:grpSpPr>
            <a:xfrm>
              <a:off x="101600" y="-114790"/>
              <a:ext cx="7837878" cy="1862048"/>
              <a:chOff x="170551" y="-79634"/>
              <a:chExt cx="7837878" cy="186204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2AA4E5B-E24F-4C79-B0FE-6194BFBCAEF1}"/>
                  </a:ext>
                </a:extLst>
              </p:cNvPr>
              <p:cNvSpPr txBox="1"/>
              <p:nvPr/>
            </p:nvSpPr>
            <p:spPr>
              <a:xfrm>
                <a:off x="170551" y="-79634"/>
                <a:ext cx="2195280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5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mpact" panose="020B0806030902050204" pitchFamily="34" charset="0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03</a:t>
                </a:r>
                <a:endParaRPr lang="ko-KR" altLang="en-US" sz="11500" dirty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0DAB750B-1B41-47D3-A9CE-32554D957298}"/>
                  </a:ext>
                </a:extLst>
              </p:cNvPr>
              <p:cNvGrpSpPr/>
              <p:nvPr/>
            </p:nvGrpSpPr>
            <p:grpSpPr>
              <a:xfrm>
                <a:off x="1738086" y="305207"/>
                <a:ext cx="6270343" cy="1025011"/>
                <a:chOff x="1738086" y="305207"/>
                <a:chExt cx="6270343" cy="1025011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442EA1C-89D2-42AC-99D3-E530F6849972}"/>
                    </a:ext>
                  </a:extLst>
                </p:cNvPr>
                <p:cNvSpPr txBox="1"/>
                <p:nvPr/>
              </p:nvSpPr>
              <p:spPr>
                <a:xfrm>
                  <a:off x="1738090" y="305207"/>
                  <a:ext cx="304800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000" dirty="0">
                      <a:ln>
                        <a:solidFill>
                          <a:schemeClr val="tx1">
                            <a:lumMod val="75000"/>
                            <a:lumOff val="25000"/>
                            <a:alpha val="7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Impact" panose="020B0806030902050204" pitchFamily="34" charset="0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분석과정</a:t>
                  </a:r>
                  <a:endParaRPr lang="en-US" altLang="ko-KR" sz="40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mpact" panose="020B0806030902050204" pitchFamily="34" charset="0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E7B5614-1317-4453-9623-220F138F3B1E}"/>
                    </a:ext>
                  </a:extLst>
                </p:cNvPr>
                <p:cNvSpPr txBox="1"/>
                <p:nvPr/>
              </p:nvSpPr>
              <p:spPr>
                <a:xfrm>
                  <a:off x="1738086" y="926005"/>
                  <a:ext cx="6270343" cy="404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endParaRPr lang="en-US" altLang="ko-KR" sz="16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4CCC4A5-CC9F-4F57-84DD-E48B05365CB0}"/>
              </a:ext>
            </a:extLst>
          </p:cNvPr>
          <p:cNvSpPr txBox="1"/>
          <p:nvPr/>
        </p:nvSpPr>
        <p:spPr>
          <a:xfrm>
            <a:off x="2031993" y="967639"/>
            <a:ext cx="5330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변수 선택과정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조선일보명조" panose="02030304000000000000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AB13672-C180-4C1D-AD02-383B37398C78}"/>
              </a:ext>
            </a:extLst>
          </p:cNvPr>
          <p:cNvGrpSpPr/>
          <p:nvPr/>
        </p:nvGrpSpPr>
        <p:grpSpPr>
          <a:xfrm>
            <a:off x="2344202" y="1644333"/>
            <a:ext cx="7988518" cy="4342354"/>
            <a:chOff x="261258" y="2255773"/>
            <a:chExt cx="5509709" cy="310845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73EF0BA-F2AB-4DFF-BADD-34E65177A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258" y="2936925"/>
              <a:ext cx="2712066" cy="242730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079951E-6564-438A-91A1-D9965E5E5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7287" y="2868679"/>
              <a:ext cx="2773680" cy="249555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291665-A818-4A71-9EEC-9FC666BE1A1B}"/>
                </a:ext>
              </a:extLst>
            </p:cNvPr>
            <p:cNvSpPr txBox="1"/>
            <p:nvPr/>
          </p:nvSpPr>
          <p:spPr>
            <a:xfrm>
              <a:off x="261258" y="2255773"/>
              <a:ext cx="5316583" cy="646331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각 독립변수들 의 상관관계를 </a:t>
              </a:r>
              <a:endParaRPr lang="en-US" altLang="ko-KR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Pair plot / Heat map </a:t>
              </a:r>
              <a:r>
                <a:rPr lang="ko-KR" altLang="en-US" b="1" dirty="0">
                  <a:solidFill>
                    <a:schemeClr val="bg1"/>
                  </a:solidFill>
                </a:rPr>
                <a:t>으로 확인한 결과입니다</a:t>
              </a:r>
              <a:r>
                <a:rPr lang="en-US" altLang="ko-KR" b="1" dirty="0">
                  <a:solidFill>
                    <a:schemeClr val="bg1"/>
                  </a:solidFill>
                </a:rPr>
                <a:t>.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5A9C611-04EB-4659-99EE-5A01CF21F406}"/>
              </a:ext>
            </a:extLst>
          </p:cNvPr>
          <p:cNvGrpSpPr/>
          <p:nvPr/>
        </p:nvGrpSpPr>
        <p:grpSpPr>
          <a:xfrm>
            <a:off x="12258257" y="1527268"/>
            <a:ext cx="6994829" cy="4328032"/>
            <a:chOff x="12226588" y="1648512"/>
            <a:chExt cx="6994829" cy="43280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DE42C0-4442-48D0-96BF-7C9A2C90C901}"/>
                </a:ext>
              </a:extLst>
            </p:cNvPr>
            <p:cNvSpPr txBox="1"/>
            <p:nvPr/>
          </p:nvSpPr>
          <p:spPr>
            <a:xfrm>
              <a:off x="14949391" y="3920443"/>
              <a:ext cx="4272026" cy="64633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총 </a:t>
              </a:r>
              <a:r>
                <a:rPr lang="en-US" altLang="ko-KR" b="1" dirty="0">
                  <a:solidFill>
                    <a:schemeClr val="tx1"/>
                  </a:solidFill>
                </a:rPr>
                <a:t>14</a:t>
              </a:r>
              <a:r>
                <a:rPr lang="ko-KR" altLang="en-US" b="1" dirty="0">
                  <a:solidFill>
                    <a:schemeClr val="tx1"/>
                  </a:solidFill>
                </a:rPr>
                <a:t>개중 </a:t>
              </a:r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r>
                <a:rPr lang="ko-KR" altLang="en-US" b="1" dirty="0">
                  <a:solidFill>
                    <a:schemeClr val="tx1"/>
                  </a:solidFill>
                </a:rPr>
                <a:t>개만 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VIF</a:t>
              </a:r>
              <a:r>
                <a:rPr lang="ko-KR" altLang="en-US" b="1" dirty="0">
                  <a:solidFill>
                    <a:schemeClr val="tx1"/>
                  </a:solidFill>
                </a:rPr>
                <a:t>지수가 높은 것 으로 확인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41F9573C-5E4F-474B-B393-1E653BB04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226588" y="1648512"/>
              <a:ext cx="2722803" cy="432803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F2FFA3-D91B-47B5-8FD3-D052424F62C3}"/>
                </a:ext>
              </a:extLst>
            </p:cNvPr>
            <p:cNvSpPr txBox="1"/>
            <p:nvPr/>
          </p:nvSpPr>
          <p:spPr>
            <a:xfrm>
              <a:off x="14949391" y="1706791"/>
              <a:ext cx="375275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VIF </a:t>
              </a:r>
              <a:r>
                <a:rPr lang="ko-KR" altLang="en-US" dirty="0"/>
                <a:t>란</a:t>
              </a:r>
              <a:r>
                <a:rPr lang="en-US" altLang="ko-KR" dirty="0"/>
                <a:t>?</a:t>
              </a:r>
            </a:p>
            <a:p>
              <a:r>
                <a:rPr lang="en-US" altLang="ko-KR" dirty="0"/>
                <a:t>Variation Inflation Factor</a:t>
              </a:r>
              <a:r>
                <a:rPr lang="ko-KR" altLang="en-US" dirty="0"/>
                <a:t>의 약자로</a:t>
              </a:r>
              <a:endParaRPr lang="en-US" altLang="ko-KR" dirty="0"/>
            </a:p>
            <a:p>
              <a:r>
                <a:rPr lang="ko-KR" altLang="en-US" dirty="0"/>
                <a:t>다중 공선성을 확인하는 절차</a:t>
              </a:r>
              <a:endParaRPr lang="en-US" altLang="ko-KR" dirty="0"/>
            </a:p>
            <a:p>
              <a:r>
                <a:rPr lang="ko-KR" altLang="en-US" dirty="0"/>
                <a:t>한글로는 </a:t>
              </a:r>
              <a:r>
                <a:rPr lang="en-US" altLang="ko-KR" dirty="0"/>
                <a:t>'</a:t>
              </a:r>
              <a:r>
                <a:rPr lang="ko-KR" altLang="en-US" dirty="0"/>
                <a:t>분산 확대 인자</a:t>
              </a:r>
              <a:r>
                <a:rPr lang="en-US" altLang="ko-KR" dirty="0"/>
                <a:t>' </a:t>
              </a:r>
              <a:r>
                <a:rPr lang="ko-KR" altLang="en-US" dirty="0"/>
                <a:t>또는 </a:t>
              </a:r>
              <a:endParaRPr lang="en-US" altLang="ko-KR" dirty="0"/>
            </a:p>
            <a:p>
              <a:r>
                <a:rPr lang="en-US" altLang="ko-KR" dirty="0"/>
                <a:t>'</a:t>
              </a:r>
              <a:r>
                <a:rPr lang="ko-KR" altLang="en-US" dirty="0"/>
                <a:t>분산 팽창 계수</a:t>
              </a:r>
              <a:r>
                <a:rPr lang="en-US" altLang="ko-KR" dirty="0"/>
                <a:t>' </a:t>
              </a:r>
              <a:r>
                <a:rPr lang="ko-KR" altLang="en-US" dirty="0"/>
                <a:t>또는 </a:t>
              </a:r>
              <a:endParaRPr lang="en-US" altLang="ko-KR" dirty="0"/>
            </a:p>
            <a:p>
              <a:r>
                <a:rPr lang="en-US" altLang="ko-KR" dirty="0"/>
                <a:t>'</a:t>
              </a:r>
              <a:r>
                <a:rPr lang="ko-KR" altLang="en-US" dirty="0"/>
                <a:t>분산 팽창 요인</a:t>
              </a:r>
              <a:r>
                <a:rPr lang="en-US" altLang="ko-KR" dirty="0"/>
                <a:t>' </a:t>
              </a:r>
              <a:r>
                <a:rPr lang="ko-KR" altLang="en-US" dirty="0"/>
                <a:t>등으로 불린다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49961BA-5D1C-4A8F-9B8D-003D412FC3E6}"/>
              </a:ext>
            </a:extLst>
          </p:cNvPr>
          <p:cNvGrpSpPr/>
          <p:nvPr/>
        </p:nvGrpSpPr>
        <p:grpSpPr>
          <a:xfrm>
            <a:off x="17397573" y="1824048"/>
            <a:ext cx="8462862" cy="3747535"/>
            <a:chOff x="183321" y="3131456"/>
            <a:chExt cx="8462862" cy="374753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05FCD0F-AC6A-47EA-803B-4D9C7FF3CCBD}"/>
                </a:ext>
              </a:extLst>
            </p:cNvPr>
            <p:cNvSpPr txBox="1"/>
            <p:nvPr/>
          </p:nvSpPr>
          <p:spPr>
            <a:xfrm>
              <a:off x="4524398" y="4356685"/>
              <a:ext cx="4053005" cy="2308324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총 </a:t>
              </a:r>
              <a:r>
                <a:rPr lang="en-US" altLang="ko-KR" b="1" dirty="0">
                  <a:solidFill>
                    <a:schemeClr val="tx1"/>
                  </a:solidFill>
                </a:rPr>
                <a:t>13</a:t>
              </a:r>
              <a:r>
                <a:rPr lang="ko-KR" altLang="en-US" b="1" dirty="0">
                  <a:solidFill>
                    <a:schemeClr val="tx1"/>
                  </a:solidFill>
                </a:rPr>
                <a:t>개중 </a:t>
              </a:r>
              <a:r>
                <a:rPr lang="en-US" altLang="ko-KR" b="1" dirty="0">
                  <a:solidFill>
                    <a:schemeClr val="tx1"/>
                  </a:solidFill>
                </a:rPr>
                <a:t>7</a:t>
              </a:r>
              <a:r>
                <a:rPr lang="ko-KR" altLang="en-US" b="1" dirty="0">
                  <a:solidFill>
                    <a:schemeClr val="tx1"/>
                  </a:solidFill>
                </a:rPr>
                <a:t>개의 변수를 추출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- </a:t>
              </a:r>
              <a:r>
                <a:rPr lang="ko-KR" altLang="en-US" b="1" dirty="0">
                  <a:solidFill>
                    <a:schemeClr val="tx1"/>
                  </a:solidFill>
                </a:rPr>
                <a:t>인당 과일 소비량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b="1" dirty="0">
                  <a:solidFill>
                    <a:schemeClr val="tx1"/>
                  </a:solidFill>
                </a:rPr>
                <a:t>인당 수입 과일 소비량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인가구</a:t>
              </a:r>
              <a:r>
                <a:rPr lang="ko-KR" altLang="en-US" b="1" dirty="0">
                  <a:solidFill>
                    <a:schemeClr val="tx1"/>
                  </a:solidFill>
                </a:rPr>
                <a:t> 비율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b="1" dirty="0">
                  <a:solidFill>
                    <a:schemeClr val="tx1"/>
                  </a:solidFill>
                </a:rPr>
                <a:t>수입 개방화율</a:t>
              </a:r>
              <a:r>
                <a:rPr lang="en-US" altLang="ko-KR" b="1" dirty="0">
                  <a:solidFill>
                    <a:schemeClr val="tx1"/>
                  </a:solidFill>
                </a:rPr>
                <a:t>(</a:t>
              </a:r>
              <a:r>
                <a:rPr lang="ko-KR" altLang="en-US" b="1" dirty="0">
                  <a:solidFill>
                    <a:schemeClr val="tx1"/>
                  </a:solidFill>
                </a:rPr>
                <a:t>신선</a:t>
              </a:r>
              <a:r>
                <a:rPr lang="en-US" altLang="ko-KR" b="1" dirty="0">
                  <a:solidFill>
                    <a:schemeClr val="tx1"/>
                  </a:solidFill>
                </a:rPr>
                <a:t>)</a:t>
              </a:r>
            </a:p>
            <a:p>
              <a:pPr marL="285750" indent="-285750" algn="ctr">
                <a:buFontTx/>
                <a:buChar char="-"/>
              </a:pPr>
              <a:r>
                <a:rPr lang="ko-KR" altLang="en-US" b="1" dirty="0">
                  <a:solidFill>
                    <a:schemeClr val="tx1"/>
                  </a:solidFill>
                </a:rPr>
                <a:t>수입 개방화율</a:t>
              </a:r>
              <a:r>
                <a:rPr lang="en-US" altLang="ko-KR" b="1" dirty="0">
                  <a:solidFill>
                    <a:schemeClr val="tx1"/>
                  </a:solidFill>
                </a:rPr>
                <a:t>(</a:t>
              </a:r>
              <a:r>
                <a:rPr lang="ko-KR" altLang="en-US" b="1" dirty="0">
                  <a:solidFill>
                    <a:schemeClr val="tx1"/>
                  </a:solidFill>
                </a:rPr>
                <a:t>가공</a:t>
              </a:r>
              <a:r>
                <a:rPr lang="en-US" altLang="ko-KR" b="1" dirty="0">
                  <a:solidFill>
                    <a:schemeClr val="tx1"/>
                  </a:solidFill>
                </a:rPr>
                <a:t>)</a:t>
              </a:r>
            </a:p>
            <a:p>
              <a:pPr marL="285750" indent="-285750" algn="ctr">
                <a:buFontTx/>
                <a:buChar char="-"/>
              </a:pPr>
              <a:r>
                <a:rPr lang="ko-KR" altLang="en-US" b="1" dirty="0">
                  <a:solidFill>
                    <a:schemeClr val="tx1"/>
                  </a:solidFill>
                </a:rPr>
                <a:t>감귤 도매가격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b="1" dirty="0">
                  <a:solidFill>
                    <a:schemeClr val="tx1"/>
                  </a:solidFill>
                </a:rPr>
                <a:t>오렌지 도매가격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41F9B8A-D88B-48C3-B7FA-625D37E48137}"/>
                </a:ext>
              </a:extLst>
            </p:cNvPr>
            <p:cNvSpPr txBox="1"/>
            <p:nvPr/>
          </p:nvSpPr>
          <p:spPr>
            <a:xfrm>
              <a:off x="1911647" y="3131456"/>
              <a:ext cx="673453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RFE </a:t>
              </a:r>
              <a:r>
                <a:rPr lang="ko-KR" altLang="en-US" dirty="0"/>
                <a:t>란</a:t>
              </a:r>
              <a:r>
                <a:rPr lang="en-US" altLang="ko-KR" dirty="0"/>
                <a:t>?</a:t>
              </a:r>
            </a:p>
            <a:p>
              <a:r>
                <a:rPr lang="en-US" altLang="ko-KR" dirty="0">
                  <a:hlinkClick r:id="rId6"/>
                </a:rPr>
                <a:t>RFE (recursive feature elimination)</a:t>
              </a:r>
              <a:r>
                <a:rPr lang="ko-KR" altLang="en-US" dirty="0"/>
                <a:t>는 </a:t>
              </a:r>
              <a:r>
                <a:rPr lang="en-US" altLang="ko-KR" dirty="0"/>
                <a:t>Backward </a:t>
              </a:r>
              <a:r>
                <a:rPr lang="ko-KR" altLang="en-US" dirty="0" err="1"/>
                <a:t>방식중</a:t>
              </a:r>
              <a:r>
                <a:rPr lang="ko-KR" altLang="en-US" dirty="0"/>
                <a:t> 하나로</a:t>
              </a:r>
              <a:r>
                <a:rPr lang="en-US" altLang="ko-KR" dirty="0"/>
                <a:t>, </a:t>
              </a:r>
            </a:p>
            <a:p>
              <a:r>
                <a:rPr lang="ko-KR" altLang="en-US" dirty="0"/>
                <a:t>모든 변수를 우선 다 포함시킨 후 반복해서 학습을 진행하면서 </a:t>
              </a:r>
              <a:endParaRPr lang="en-US" altLang="ko-KR" dirty="0"/>
            </a:p>
            <a:p>
              <a:r>
                <a:rPr lang="ko-KR" altLang="en-US" dirty="0"/>
                <a:t>중요도가 낮은 변수를 하나씩 제거하는 방식이다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7C3B755A-AC0F-4362-8E57-00E552318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3321" y="4354866"/>
              <a:ext cx="4629150" cy="2524125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73E7A00-CBF8-4EBA-8737-9949996CED44}"/>
              </a:ext>
            </a:extLst>
          </p:cNvPr>
          <p:cNvSpPr txBox="1"/>
          <p:nvPr/>
        </p:nvSpPr>
        <p:spPr>
          <a:xfrm>
            <a:off x="5357898" y="983513"/>
            <a:ext cx="5330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상관관계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/ VIF / RFE </a:t>
            </a:r>
          </a:p>
        </p:txBody>
      </p:sp>
    </p:spTree>
    <p:extLst>
      <p:ext uri="{BB962C8B-B14F-4D97-AF65-F5344CB8AC3E}">
        <p14:creationId xmlns:p14="http://schemas.microsoft.com/office/powerpoint/2010/main" val="1672580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0 L -0.82617 -0.007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924" y="-3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L -0.78021 0.0180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80" y="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L 2.29167E-6 0.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2 -0.01759 L -0.48711 0.016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49" y="106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-1.26185 0.0171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956" y="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415BF50-4338-4977-89E7-B9BD3F735145}"/>
              </a:ext>
            </a:extLst>
          </p:cNvPr>
          <p:cNvGrpSpPr/>
          <p:nvPr/>
        </p:nvGrpSpPr>
        <p:grpSpPr>
          <a:xfrm>
            <a:off x="406401" y="-38000"/>
            <a:ext cx="7895934" cy="1862048"/>
            <a:chOff x="43544" y="-114790"/>
            <a:chExt cx="7895934" cy="1862048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746785D-357E-45F8-9D01-C3ED5DD3C81A}"/>
                </a:ext>
              </a:extLst>
            </p:cNvPr>
            <p:cNvGrpSpPr/>
            <p:nvPr/>
          </p:nvGrpSpPr>
          <p:grpSpPr>
            <a:xfrm>
              <a:off x="43544" y="1290207"/>
              <a:ext cx="1611086" cy="277336"/>
              <a:chOff x="101600" y="1867251"/>
              <a:chExt cx="1759045" cy="215728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24003B5-35E3-4B2E-9E5C-8781DF1B928F}"/>
                  </a:ext>
                </a:extLst>
              </p:cNvPr>
              <p:cNvSpPr/>
              <p:nvPr/>
            </p:nvSpPr>
            <p:spPr>
              <a:xfrm>
                <a:off x="218520" y="1900860"/>
                <a:ext cx="1642125" cy="182119"/>
              </a:xfrm>
              <a:prstGeom prst="rect">
                <a:avLst/>
              </a:prstGeom>
              <a:solidFill>
                <a:srgbClr val="FF6600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Impact" panose="020B0806030902050204" pitchFamily="34" charset="0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44D38D40-E6C8-469F-A884-8C56F583AAB5}"/>
                  </a:ext>
                </a:extLst>
              </p:cNvPr>
              <p:cNvSpPr/>
              <p:nvPr/>
            </p:nvSpPr>
            <p:spPr>
              <a:xfrm>
                <a:off x="101600" y="1867251"/>
                <a:ext cx="1643485" cy="149819"/>
              </a:xfrm>
              <a:prstGeom prst="rect">
                <a:avLst/>
              </a:prstGeom>
              <a:solidFill>
                <a:srgbClr val="FF660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E966ACF-61E7-4F0C-B336-24790316C4C1}"/>
                </a:ext>
              </a:extLst>
            </p:cNvPr>
            <p:cNvGrpSpPr/>
            <p:nvPr/>
          </p:nvGrpSpPr>
          <p:grpSpPr>
            <a:xfrm>
              <a:off x="101600" y="-114790"/>
              <a:ext cx="7837878" cy="1862048"/>
              <a:chOff x="170551" y="-79634"/>
              <a:chExt cx="7837878" cy="186204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2AA4E5B-E24F-4C79-B0FE-6194BFBCAEF1}"/>
                  </a:ext>
                </a:extLst>
              </p:cNvPr>
              <p:cNvSpPr txBox="1"/>
              <p:nvPr/>
            </p:nvSpPr>
            <p:spPr>
              <a:xfrm>
                <a:off x="170551" y="-79634"/>
                <a:ext cx="2195280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5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mpact" panose="020B0806030902050204" pitchFamily="34" charset="0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03</a:t>
                </a:r>
                <a:endParaRPr lang="ko-KR" altLang="en-US" sz="11500" dirty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0DAB750B-1B41-47D3-A9CE-32554D957298}"/>
                  </a:ext>
                </a:extLst>
              </p:cNvPr>
              <p:cNvGrpSpPr/>
              <p:nvPr/>
            </p:nvGrpSpPr>
            <p:grpSpPr>
              <a:xfrm>
                <a:off x="1738086" y="305207"/>
                <a:ext cx="6270343" cy="1025011"/>
                <a:chOff x="1738086" y="305207"/>
                <a:chExt cx="6270343" cy="1025011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442EA1C-89D2-42AC-99D3-E530F6849972}"/>
                    </a:ext>
                  </a:extLst>
                </p:cNvPr>
                <p:cNvSpPr txBox="1"/>
                <p:nvPr/>
              </p:nvSpPr>
              <p:spPr>
                <a:xfrm>
                  <a:off x="1738090" y="305207"/>
                  <a:ext cx="304800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000" dirty="0">
                      <a:ln>
                        <a:solidFill>
                          <a:schemeClr val="tx1">
                            <a:lumMod val="75000"/>
                            <a:lumOff val="25000"/>
                            <a:alpha val="7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Impact" panose="020B0806030902050204" pitchFamily="34" charset="0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분석과정</a:t>
                  </a:r>
                  <a:endParaRPr lang="en-US" altLang="ko-KR" sz="40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mpact" panose="020B0806030902050204" pitchFamily="34" charset="0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E7B5614-1317-4453-9623-220F138F3B1E}"/>
                    </a:ext>
                  </a:extLst>
                </p:cNvPr>
                <p:cNvSpPr txBox="1"/>
                <p:nvPr/>
              </p:nvSpPr>
              <p:spPr>
                <a:xfrm>
                  <a:off x="1738086" y="926005"/>
                  <a:ext cx="6270343" cy="404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endParaRPr lang="en-US" altLang="ko-KR" sz="16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4CCC4A5-CC9F-4F57-84DD-E48B05365CB0}"/>
              </a:ext>
            </a:extLst>
          </p:cNvPr>
          <p:cNvSpPr txBox="1"/>
          <p:nvPr/>
        </p:nvSpPr>
        <p:spPr>
          <a:xfrm>
            <a:off x="2031993" y="967639"/>
            <a:ext cx="5330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모델링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C5A90B-8F2F-464A-8A4B-21CE145375FE}"/>
              </a:ext>
            </a:extLst>
          </p:cNvPr>
          <p:cNvSpPr txBox="1"/>
          <p:nvPr/>
        </p:nvSpPr>
        <p:spPr>
          <a:xfrm>
            <a:off x="3673193" y="1875580"/>
            <a:ext cx="4288134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Pipe Line</a:t>
            </a:r>
          </a:p>
        </p:txBody>
      </p:sp>
      <p:pic>
        <p:nvPicPr>
          <p:cNvPr id="1026" name="Picture 2" descr="pipe에 대한 이미지 검색결과">
            <a:extLst>
              <a:ext uri="{FF2B5EF4-FFF2-40B4-BE49-F238E27FC236}">
                <a16:creationId xmlns:a16="http://schemas.microsoft.com/office/drawing/2014/main" id="{CD926215-BE21-4DDD-AFD1-29FE6CBF9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594" y="1824048"/>
            <a:ext cx="2195281" cy="142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D999F88F-36BE-4168-AEC4-8C1533C97F33}"/>
              </a:ext>
            </a:extLst>
          </p:cNvPr>
          <p:cNvGrpSpPr/>
          <p:nvPr/>
        </p:nvGrpSpPr>
        <p:grpSpPr>
          <a:xfrm>
            <a:off x="349890" y="4199464"/>
            <a:ext cx="11687917" cy="1757110"/>
            <a:chOff x="306860" y="3500215"/>
            <a:chExt cx="11687917" cy="175711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931A2083-961C-474E-9618-8280388BC4BE}"/>
                </a:ext>
              </a:extLst>
            </p:cNvPr>
            <p:cNvSpPr/>
            <p:nvPr/>
          </p:nvSpPr>
          <p:spPr>
            <a:xfrm>
              <a:off x="306860" y="3502999"/>
              <a:ext cx="1917251" cy="1754326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Train / Test set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4E68F04-BA67-496F-A323-2079A64CC8DB}"/>
                </a:ext>
              </a:extLst>
            </p:cNvPr>
            <p:cNvSpPr/>
            <p:nvPr/>
          </p:nvSpPr>
          <p:spPr>
            <a:xfrm>
              <a:off x="2903122" y="3500215"/>
              <a:ext cx="2195280" cy="1754326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Standard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Scaling</a:t>
              </a:r>
            </a:p>
            <a:p>
              <a:r>
                <a:rPr lang="en-US" altLang="ko-KR" dirty="0" err="1">
                  <a:solidFill>
                    <a:schemeClr val="tx1"/>
                  </a:solidFill>
                </a:rPr>
                <a:t>MinMax</a:t>
              </a:r>
              <a:r>
                <a:rPr lang="en-US" altLang="ko-KR" dirty="0">
                  <a:solidFill>
                    <a:schemeClr val="tx1"/>
                  </a:solidFill>
                </a:rPr>
                <a:t> Scaling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F452FBBB-3150-4739-BC92-73A5EEAEC5EC}"/>
                </a:ext>
              </a:extLst>
            </p:cNvPr>
            <p:cNvSpPr/>
            <p:nvPr/>
          </p:nvSpPr>
          <p:spPr>
            <a:xfrm>
              <a:off x="5679404" y="3500215"/>
              <a:ext cx="3365914" cy="1754326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Linear Regression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Polynomial LR Lasso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Polynomial LR Ridge</a:t>
              </a:r>
            </a:p>
            <a:p>
              <a:r>
                <a:rPr lang="en-US" altLang="ko-KR" dirty="0" err="1">
                  <a:solidFill>
                    <a:schemeClr val="tx1"/>
                  </a:solidFill>
                </a:rPr>
                <a:t>GradientDescent</a:t>
              </a:r>
              <a:r>
                <a:rPr lang="en-US" altLang="ko-KR" dirty="0">
                  <a:solidFill>
                    <a:schemeClr val="tx1"/>
                  </a:solidFill>
                </a:rPr>
                <a:t> Regressor</a:t>
              </a:r>
            </a:p>
            <a:p>
              <a:r>
                <a:rPr lang="en-US" altLang="ko-KR" dirty="0" err="1">
                  <a:solidFill>
                    <a:schemeClr val="tx1"/>
                  </a:solidFill>
                </a:rPr>
                <a:t>RandomForest</a:t>
              </a:r>
              <a:r>
                <a:rPr lang="en-US" altLang="ko-KR" dirty="0">
                  <a:solidFill>
                    <a:schemeClr val="tx1"/>
                  </a:solidFill>
                </a:rPr>
                <a:t> Regressor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Support Vector Regressor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9502A34-FC38-491F-8993-029118659898}"/>
                </a:ext>
              </a:extLst>
            </p:cNvPr>
            <p:cNvSpPr/>
            <p:nvPr/>
          </p:nvSpPr>
          <p:spPr>
            <a:xfrm>
              <a:off x="9522205" y="3500215"/>
              <a:ext cx="2472572" cy="1754326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err="1">
                  <a:solidFill>
                    <a:schemeClr val="tx1"/>
                  </a:solidFill>
                </a:rPr>
                <a:t>GridSearchCV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</a:rPr>
                <a:t>Hyper Parameter</a:t>
              </a:r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1DCAED88-544C-4742-8D45-2CE6C9EC254C}"/>
                </a:ext>
              </a:extLst>
            </p:cNvPr>
            <p:cNvCxnSpPr>
              <a:stCxn id="2" idx="3"/>
              <a:endCxn id="22" idx="1"/>
            </p:cNvCxnSpPr>
            <p:nvPr/>
          </p:nvCxnSpPr>
          <p:spPr>
            <a:xfrm flipV="1">
              <a:off x="2224111" y="4377378"/>
              <a:ext cx="679011" cy="27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C780EC8-CDF6-4F76-9247-730F91E25A5C}"/>
                </a:ext>
              </a:extLst>
            </p:cNvPr>
            <p:cNvCxnSpPr>
              <a:cxnSpLocks/>
            </p:cNvCxnSpPr>
            <p:nvPr/>
          </p:nvCxnSpPr>
          <p:spPr>
            <a:xfrm>
              <a:off x="5098402" y="4377378"/>
              <a:ext cx="675828" cy="140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CB386B25-F8D4-4207-A927-634925FBC871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9048951" y="4377378"/>
              <a:ext cx="4732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D24A86B-0656-4120-9D72-169BBD66F269}"/>
              </a:ext>
            </a:extLst>
          </p:cNvPr>
          <p:cNvSpPr txBox="1"/>
          <p:nvPr/>
        </p:nvSpPr>
        <p:spPr>
          <a:xfrm>
            <a:off x="862074" y="3653201"/>
            <a:ext cx="79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1 SET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4176DB-C447-4D03-81B7-4DB28216DE93}"/>
              </a:ext>
            </a:extLst>
          </p:cNvPr>
          <p:cNvSpPr txBox="1"/>
          <p:nvPr/>
        </p:nvSpPr>
        <p:spPr>
          <a:xfrm>
            <a:off x="3646490" y="3653201"/>
            <a:ext cx="79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2 SET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7C1E04-A4F5-45C2-81F0-687E66D0813B}"/>
              </a:ext>
            </a:extLst>
          </p:cNvPr>
          <p:cNvSpPr txBox="1"/>
          <p:nvPr/>
        </p:nvSpPr>
        <p:spPr>
          <a:xfrm>
            <a:off x="7008278" y="3653201"/>
            <a:ext cx="79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3 SET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F2A2C5-61C5-460A-8714-E3BAE65E5B69}"/>
              </a:ext>
            </a:extLst>
          </p:cNvPr>
          <p:cNvSpPr txBox="1"/>
          <p:nvPr/>
        </p:nvSpPr>
        <p:spPr>
          <a:xfrm>
            <a:off x="10404219" y="3653201"/>
            <a:ext cx="79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4 SET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D6D99B2-F1D6-4CDB-8223-D2C6C1B31155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267141" y="4911962"/>
            <a:ext cx="675378" cy="16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09DE9EE-535A-4863-9339-0EA4E533830D}"/>
              </a:ext>
            </a:extLst>
          </p:cNvPr>
          <p:cNvCxnSpPr>
            <a:cxnSpLocks/>
          </p:cNvCxnSpPr>
          <p:nvPr/>
        </p:nvCxnSpPr>
        <p:spPr>
          <a:xfrm flipV="1">
            <a:off x="5126731" y="4410635"/>
            <a:ext cx="690529" cy="67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4C88366-8566-4ED5-99AD-C5F9B7C45DE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5141432" y="4668819"/>
            <a:ext cx="675828" cy="40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EF2553F-DA01-4F00-A998-F7711A450576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5141432" y="4995686"/>
            <a:ext cx="675828" cy="8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91851CE-1AAA-41FC-BE34-1C8EAA5204A7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5141432" y="5076627"/>
            <a:ext cx="675828" cy="44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E1CD7EA-CFF4-49F1-BFA1-285614B33857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5141432" y="5076627"/>
            <a:ext cx="675828" cy="647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2482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415BF50-4338-4977-89E7-B9BD3F735145}"/>
              </a:ext>
            </a:extLst>
          </p:cNvPr>
          <p:cNvGrpSpPr/>
          <p:nvPr/>
        </p:nvGrpSpPr>
        <p:grpSpPr>
          <a:xfrm>
            <a:off x="406401" y="-38000"/>
            <a:ext cx="7895934" cy="1862048"/>
            <a:chOff x="43544" y="-114790"/>
            <a:chExt cx="7895934" cy="1862048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746785D-357E-45F8-9D01-C3ED5DD3C81A}"/>
                </a:ext>
              </a:extLst>
            </p:cNvPr>
            <p:cNvGrpSpPr/>
            <p:nvPr/>
          </p:nvGrpSpPr>
          <p:grpSpPr>
            <a:xfrm>
              <a:off x="43544" y="1290207"/>
              <a:ext cx="1611086" cy="277336"/>
              <a:chOff x="101600" y="1867251"/>
              <a:chExt cx="1759045" cy="215728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24003B5-35E3-4B2E-9E5C-8781DF1B928F}"/>
                  </a:ext>
                </a:extLst>
              </p:cNvPr>
              <p:cNvSpPr/>
              <p:nvPr/>
            </p:nvSpPr>
            <p:spPr>
              <a:xfrm>
                <a:off x="218520" y="1900860"/>
                <a:ext cx="1642125" cy="182119"/>
              </a:xfrm>
              <a:prstGeom prst="rect">
                <a:avLst/>
              </a:prstGeom>
              <a:solidFill>
                <a:srgbClr val="FF6600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Impact" panose="020B0806030902050204" pitchFamily="34" charset="0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44D38D40-E6C8-469F-A884-8C56F583AAB5}"/>
                  </a:ext>
                </a:extLst>
              </p:cNvPr>
              <p:cNvSpPr/>
              <p:nvPr/>
            </p:nvSpPr>
            <p:spPr>
              <a:xfrm>
                <a:off x="101600" y="1867251"/>
                <a:ext cx="1643485" cy="149819"/>
              </a:xfrm>
              <a:prstGeom prst="rect">
                <a:avLst/>
              </a:prstGeom>
              <a:solidFill>
                <a:srgbClr val="FF660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E966ACF-61E7-4F0C-B336-24790316C4C1}"/>
                </a:ext>
              </a:extLst>
            </p:cNvPr>
            <p:cNvGrpSpPr/>
            <p:nvPr/>
          </p:nvGrpSpPr>
          <p:grpSpPr>
            <a:xfrm>
              <a:off x="101600" y="-114790"/>
              <a:ext cx="7837878" cy="1862048"/>
              <a:chOff x="170551" y="-79634"/>
              <a:chExt cx="7837878" cy="186204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2AA4E5B-E24F-4C79-B0FE-6194BFBCAEF1}"/>
                  </a:ext>
                </a:extLst>
              </p:cNvPr>
              <p:cNvSpPr txBox="1"/>
              <p:nvPr/>
            </p:nvSpPr>
            <p:spPr>
              <a:xfrm>
                <a:off x="170551" y="-79634"/>
                <a:ext cx="2195280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5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mpact" panose="020B0806030902050204" pitchFamily="34" charset="0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04</a:t>
                </a:r>
                <a:endParaRPr lang="ko-KR" altLang="en-US" sz="11500" dirty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0DAB750B-1B41-47D3-A9CE-32554D957298}"/>
                  </a:ext>
                </a:extLst>
              </p:cNvPr>
              <p:cNvGrpSpPr/>
              <p:nvPr/>
            </p:nvGrpSpPr>
            <p:grpSpPr>
              <a:xfrm>
                <a:off x="1738086" y="305207"/>
                <a:ext cx="6270343" cy="1025011"/>
                <a:chOff x="1738086" y="305207"/>
                <a:chExt cx="6270343" cy="1025011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442EA1C-89D2-42AC-99D3-E530F6849972}"/>
                    </a:ext>
                  </a:extLst>
                </p:cNvPr>
                <p:cNvSpPr txBox="1"/>
                <p:nvPr/>
              </p:nvSpPr>
              <p:spPr>
                <a:xfrm>
                  <a:off x="1738090" y="305207"/>
                  <a:ext cx="304800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000" dirty="0">
                      <a:ln>
                        <a:solidFill>
                          <a:schemeClr val="tx1">
                            <a:lumMod val="75000"/>
                            <a:lumOff val="25000"/>
                            <a:alpha val="7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Impact" panose="020B0806030902050204" pitchFamily="34" charset="0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분석결론</a:t>
                  </a:r>
                  <a:endParaRPr lang="en-US" altLang="ko-KR" sz="40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mpact" panose="020B0806030902050204" pitchFamily="34" charset="0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E7B5614-1317-4453-9623-220F138F3B1E}"/>
                    </a:ext>
                  </a:extLst>
                </p:cNvPr>
                <p:cNvSpPr txBox="1"/>
                <p:nvPr/>
              </p:nvSpPr>
              <p:spPr>
                <a:xfrm>
                  <a:off x="1738086" y="926005"/>
                  <a:ext cx="6270343" cy="404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endParaRPr lang="en-US" altLang="ko-KR" sz="16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4CCC4A5-CC9F-4F57-84DD-E48B05365CB0}"/>
              </a:ext>
            </a:extLst>
          </p:cNvPr>
          <p:cNvSpPr txBox="1"/>
          <p:nvPr/>
        </p:nvSpPr>
        <p:spPr>
          <a:xfrm>
            <a:off x="2031993" y="967639"/>
            <a:ext cx="2824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분석 </a:t>
            </a:r>
            <a:r>
              <a:rPr lang="ko-KR" altLang="en-US" sz="2000" dirty="0" err="1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차별점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 및 한계점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DCB27B-B923-FF4A-BCBE-A75C4E291B12}"/>
              </a:ext>
            </a:extLst>
          </p:cNvPr>
          <p:cNvSpPr txBox="1"/>
          <p:nvPr/>
        </p:nvSpPr>
        <p:spPr>
          <a:xfrm>
            <a:off x="3314546" y="7343972"/>
            <a:ext cx="3205168" cy="369331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모델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 algn="ctr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OLS</a:t>
            </a:r>
          </a:p>
          <a:p>
            <a:pPr marL="342900" indent="-342900" algn="ctr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Linear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Regression</a:t>
            </a:r>
          </a:p>
          <a:p>
            <a:pPr marL="342900" indent="-342900" algn="ctr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LR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with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</a:rPr>
              <a:t>regul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  <a:p>
            <a:pPr marL="342900" indent="-342900" algn="ctr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SVR</a:t>
            </a:r>
          </a:p>
          <a:p>
            <a:pPr marL="342900" indent="-342900" algn="ctr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Random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Forest</a:t>
            </a:r>
          </a:p>
          <a:p>
            <a:pPr marL="285750" indent="-285750" algn="ctr">
              <a:buFontTx/>
              <a:buChar char="-"/>
            </a:pPr>
            <a:r>
              <a:rPr lang="en-US" altLang="ko-KR" b="1" dirty="0">
                <a:solidFill>
                  <a:schemeClr val="bg1"/>
                </a:solidFill>
              </a:rPr>
              <a:t>Pipeline</a:t>
            </a:r>
            <a:r>
              <a:rPr lang="ko-KR" altLang="en-US" b="1" dirty="0">
                <a:solidFill>
                  <a:schemeClr val="bg1"/>
                </a:solidFill>
              </a:rPr>
              <a:t> 사용</a:t>
            </a:r>
            <a:r>
              <a:rPr lang="en-US" altLang="ko-KR" b="1" dirty="0">
                <a:solidFill>
                  <a:schemeClr val="bg1"/>
                </a:solidFill>
              </a:rPr>
              <a:t>,</a:t>
            </a:r>
            <a:r>
              <a:rPr lang="ko-KR" altLang="en-US" b="1" dirty="0">
                <a:solidFill>
                  <a:schemeClr val="bg1"/>
                </a:solidFill>
              </a:rPr>
              <a:t> 데이터표준화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altLang="ko-KR" b="1" dirty="0">
                <a:solidFill>
                  <a:schemeClr val="bg1"/>
                </a:solidFill>
              </a:rPr>
              <a:t>Train/test set 	</a:t>
            </a:r>
            <a:r>
              <a:rPr lang="ko-KR" altLang="en-US" b="1" dirty="0">
                <a:solidFill>
                  <a:schemeClr val="bg1"/>
                </a:solidFill>
              </a:rPr>
              <a:t>분리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</a:p>
          <a:p>
            <a:pPr marL="285750" indent="-285750" algn="ctr">
              <a:buFontTx/>
              <a:buChar char="-"/>
            </a:pPr>
            <a:r>
              <a:rPr lang="en-US" altLang="ko-KR" b="1" dirty="0" err="1">
                <a:solidFill>
                  <a:schemeClr val="bg1"/>
                </a:solidFill>
              </a:rPr>
              <a:t>gridsearchCV</a:t>
            </a:r>
            <a:r>
              <a:rPr lang="ko-KR" altLang="en-US" b="1" dirty="0">
                <a:solidFill>
                  <a:schemeClr val="bg1"/>
                </a:solidFill>
              </a:rPr>
              <a:t> 통한 최적의 </a:t>
            </a:r>
            <a:r>
              <a:rPr lang="ko-KR" altLang="en-US" b="1" dirty="0" err="1">
                <a:solidFill>
                  <a:schemeClr val="bg1"/>
                </a:solidFill>
              </a:rPr>
              <a:t>하이퍼</a:t>
            </a:r>
            <a:r>
              <a:rPr lang="ko-KR" altLang="en-US" b="1" dirty="0">
                <a:solidFill>
                  <a:schemeClr val="bg1"/>
                </a:solidFill>
              </a:rPr>
              <a:t> 파라미터 </a:t>
            </a:r>
            <a:r>
              <a:rPr lang="ko-KR" altLang="en-US" b="1" dirty="0" err="1">
                <a:solidFill>
                  <a:schemeClr val="bg1"/>
                </a:solidFill>
              </a:rPr>
              <a:t>서치</a:t>
            </a:r>
            <a:endParaRPr lang="ko-KR" altLang="en-US" b="1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</a:rPr>
              <a:t>테스트 결과 </a:t>
            </a:r>
            <a:r>
              <a:rPr lang="en-US" altLang="ko-KR" b="1" dirty="0">
                <a:solidFill>
                  <a:schemeClr val="bg1"/>
                </a:solidFill>
              </a:rPr>
              <a:t>(r2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score) </a:t>
            </a:r>
            <a:r>
              <a:rPr lang="ko-KR" altLang="en-US" b="1" dirty="0">
                <a:solidFill>
                  <a:schemeClr val="bg1"/>
                </a:solidFill>
              </a:rPr>
              <a:t>시각화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23CF0F-8E33-FE47-84BE-F8AFAC2FB1E9}"/>
              </a:ext>
            </a:extLst>
          </p:cNvPr>
          <p:cNvSpPr txBox="1"/>
          <p:nvPr/>
        </p:nvSpPr>
        <p:spPr>
          <a:xfrm>
            <a:off x="4856223" y="230180"/>
            <a:ext cx="4463623" cy="120032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R2  Score </a:t>
            </a:r>
            <a:r>
              <a:rPr lang="ko-KR" altLang="en-US" b="1" dirty="0">
                <a:solidFill>
                  <a:schemeClr val="tx1"/>
                </a:solidFill>
              </a:rPr>
              <a:t>란</a:t>
            </a:r>
            <a:r>
              <a:rPr lang="en-US" altLang="ko-KR" b="1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R-squared</a:t>
            </a:r>
            <a:r>
              <a:rPr lang="ko-KR" altLang="en-US" dirty="0">
                <a:solidFill>
                  <a:schemeClr val="tx1"/>
                </a:solidFill>
              </a:rPr>
              <a:t>는 연구에 사용된 독립변수가 얼마나 적합한지 판단할 때 사용하는 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85D5DA-2B5F-4BBA-B30C-36C75E2E9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40" y="1925065"/>
            <a:ext cx="10923475" cy="45860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76B10B0-88C0-4070-B71E-B473E0DB7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421" y="1480394"/>
            <a:ext cx="1876425" cy="44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2305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415BF50-4338-4977-89E7-B9BD3F735145}"/>
              </a:ext>
            </a:extLst>
          </p:cNvPr>
          <p:cNvGrpSpPr/>
          <p:nvPr/>
        </p:nvGrpSpPr>
        <p:grpSpPr>
          <a:xfrm>
            <a:off x="406401" y="-38000"/>
            <a:ext cx="7895934" cy="1862048"/>
            <a:chOff x="43544" y="-114790"/>
            <a:chExt cx="7895934" cy="1862048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746785D-357E-45F8-9D01-C3ED5DD3C81A}"/>
                </a:ext>
              </a:extLst>
            </p:cNvPr>
            <p:cNvGrpSpPr/>
            <p:nvPr/>
          </p:nvGrpSpPr>
          <p:grpSpPr>
            <a:xfrm>
              <a:off x="43544" y="1290207"/>
              <a:ext cx="1611086" cy="277336"/>
              <a:chOff x="101600" y="1867251"/>
              <a:chExt cx="1759045" cy="215728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24003B5-35E3-4B2E-9E5C-8781DF1B928F}"/>
                  </a:ext>
                </a:extLst>
              </p:cNvPr>
              <p:cNvSpPr/>
              <p:nvPr/>
            </p:nvSpPr>
            <p:spPr>
              <a:xfrm>
                <a:off x="218520" y="1900860"/>
                <a:ext cx="1642125" cy="182119"/>
              </a:xfrm>
              <a:prstGeom prst="rect">
                <a:avLst/>
              </a:prstGeom>
              <a:solidFill>
                <a:srgbClr val="FF6600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Impact" panose="020B0806030902050204" pitchFamily="34" charset="0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44D38D40-E6C8-469F-A884-8C56F583AAB5}"/>
                  </a:ext>
                </a:extLst>
              </p:cNvPr>
              <p:cNvSpPr/>
              <p:nvPr/>
            </p:nvSpPr>
            <p:spPr>
              <a:xfrm>
                <a:off x="101600" y="1867251"/>
                <a:ext cx="1643485" cy="149819"/>
              </a:xfrm>
              <a:prstGeom prst="rect">
                <a:avLst/>
              </a:prstGeom>
              <a:solidFill>
                <a:srgbClr val="FF660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E966ACF-61E7-4F0C-B336-24790316C4C1}"/>
                </a:ext>
              </a:extLst>
            </p:cNvPr>
            <p:cNvGrpSpPr/>
            <p:nvPr/>
          </p:nvGrpSpPr>
          <p:grpSpPr>
            <a:xfrm>
              <a:off x="101600" y="-114790"/>
              <a:ext cx="7837878" cy="1862048"/>
              <a:chOff x="170551" y="-79634"/>
              <a:chExt cx="7837878" cy="186204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2AA4E5B-E24F-4C79-B0FE-6194BFBCAEF1}"/>
                  </a:ext>
                </a:extLst>
              </p:cNvPr>
              <p:cNvSpPr txBox="1"/>
              <p:nvPr/>
            </p:nvSpPr>
            <p:spPr>
              <a:xfrm>
                <a:off x="170551" y="-79634"/>
                <a:ext cx="2195280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5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mpact" panose="020B0806030902050204" pitchFamily="34" charset="0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03</a:t>
                </a:r>
                <a:endParaRPr lang="ko-KR" altLang="en-US" sz="11500" dirty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0DAB750B-1B41-47D3-A9CE-32554D957298}"/>
                  </a:ext>
                </a:extLst>
              </p:cNvPr>
              <p:cNvGrpSpPr/>
              <p:nvPr/>
            </p:nvGrpSpPr>
            <p:grpSpPr>
              <a:xfrm>
                <a:off x="1738086" y="305207"/>
                <a:ext cx="6270343" cy="1025011"/>
                <a:chOff x="1738086" y="305207"/>
                <a:chExt cx="6270343" cy="1025011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442EA1C-89D2-42AC-99D3-E530F6849972}"/>
                    </a:ext>
                  </a:extLst>
                </p:cNvPr>
                <p:cNvSpPr txBox="1"/>
                <p:nvPr/>
              </p:nvSpPr>
              <p:spPr>
                <a:xfrm>
                  <a:off x="1738090" y="305207"/>
                  <a:ext cx="304800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000" dirty="0">
                      <a:ln>
                        <a:solidFill>
                          <a:schemeClr val="tx1">
                            <a:lumMod val="75000"/>
                            <a:lumOff val="25000"/>
                            <a:alpha val="7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Impact" panose="020B0806030902050204" pitchFamily="34" charset="0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분석과정</a:t>
                  </a:r>
                  <a:endParaRPr lang="en-US" altLang="ko-KR" sz="40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mpact" panose="020B0806030902050204" pitchFamily="34" charset="0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E7B5614-1317-4453-9623-220F138F3B1E}"/>
                    </a:ext>
                  </a:extLst>
                </p:cNvPr>
                <p:cNvSpPr txBox="1"/>
                <p:nvPr/>
              </p:nvSpPr>
              <p:spPr>
                <a:xfrm>
                  <a:off x="1738086" y="926005"/>
                  <a:ext cx="6270343" cy="404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endParaRPr lang="en-US" altLang="ko-KR" sz="16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4CCC4A5-CC9F-4F57-84DD-E48B05365CB0}"/>
              </a:ext>
            </a:extLst>
          </p:cNvPr>
          <p:cNvSpPr txBox="1"/>
          <p:nvPr/>
        </p:nvSpPr>
        <p:spPr>
          <a:xfrm>
            <a:off x="2031993" y="967639"/>
            <a:ext cx="5330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변수 선택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C5A90B-8F2F-464A-8A4B-21CE145375FE}"/>
              </a:ext>
            </a:extLst>
          </p:cNvPr>
          <p:cNvSpPr txBox="1"/>
          <p:nvPr/>
        </p:nvSpPr>
        <p:spPr>
          <a:xfrm>
            <a:off x="406401" y="1723698"/>
            <a:ext cx="2571459" cy="92333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2. VIF </a:t>
            </a:r>
            <a:r>
              <a:rPr lang="ko-KR" altLang="en-US" b="1" dirty="0">
                <a:solidFill>
                  <a:schemeClr val="bg1"/>
                </a:solidFill>
              </a:rPr>
              <a:t>지수 확인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이거는 코드 돌려서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캡쳐해서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넣어죠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DD0CDC-9CD6-4B5D-AD8E-2B5342D3DA9B}"/>
              </a:ext>
            </a:extLst>
          </p:cNvPr>
          <p:cNvSpPr txBox="1"/>
          <p:nvPr/>
        </p:nvSpPr>
        <p:spPr>
          <a:xfrm>
            <a:off x="1057153" y="2684640"/>
            <a:ext cx="3205168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3.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RFE</a:t>
            </a:r>
            <a:r>
              <a:rPr lang="ko-KR" altLang="en-US" b="1" dirty="0">
                <a:solidFill>
                  <a:schemeClr val="bg1"/>
                </a:solidFill>
              </a:rPr>
              <a:t>로 주요 변수 추출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4A48CF-ACBE-4D05-9895-B829E2135784}"/>
              </a:ext>
            </a:extLst>
          </p:cNvPr>
          <p:cNvSpPr txBox="1"/>
          <p:nvPr/>
        </p:nvSpPr>
        <p:spPr>
          <a:xfrm>
            <a:off x="464457" y="6862603"/>
            <a:ext cx="100816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VIF</a:t>
            </a:r>
            <a:r>
              <a:rPr lang="ko-KR" altLang="en-US" dirty="0"/>
              <a:t>가 </a:t>
            </a:r>
            <a:r>
              <a:rPr lang="en-US" altLang="ko-KR" dirty="0"/>
              <a:t>10</a:t>
            </a:r>
            <a:r>
              <a:rPr lang="ko-KR" altLang="en-US" dirty="0"/>
              <a:t>이 넘으면 다중 공선성 있다고 판단하며 </a:t>
            </a:r>
            <a:r>
              <a:rPr lang="en-US" altLang="ko-KR" dirty="0"/>
              <a:t>5</a:t>
            </a:r>
            <a:r>
              <a:rPr lang="ko-KR" altLang="en-US" dirty="0"/>
              <a:t>가 넘으면 주의할 필요가 있는 것으로 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독립 변수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서로 상관 관계가 있다고 했을 때 두 변수 모두 </a:t>
            </a:r>
            <a:r>
              <a:rPr lang="en-US" altLang="ko-KR" dirty="0"/>
              <a:t>VIF</a:t>
            </a:r>
            <a:r>
              <a:rPr lang="ko-KR" altLang="en-US" dirty="0"/>
              <a:t>가 높습니다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어느 하나만 </a:t>
            </a:r>
            <a:r>
              <a:rPr lang="en-US" altLang="ko-KR" dirty="0"/>
              <a:t>VIF</a:t>
            </a:r>
            <a:r>
              <a:rPr lang="ko-KR" altLang="en-US" dirty="0"/>
              <a:t>가 높은 경우는 없습니다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박수도 오른손과 왼손이 있어야 칠 수 있듯이 서로 연관 있는 변수끼리 </a:t>
            </a:r>
            <a:r>
              <a:rPr lang="en-US" altLang="ko-KR" dirty="0"/>
              <a:t>VIF</a:t>
            </a:r>
            <a:r>
              <a:rPr lang="ko-KR" altLang="en-US" dirty="0"/>
              <a:t>가 높습니다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1B7311-32BA-4009-A1E2-A67CB6301230}"/>
              </a:ext>
            </a:extLst>
          </p:cNvPr>
          <p:cNvGrpSpPr/>
          <p:nvPr/>
        </p:nvGrpSpPr>
        <p:grpSpPr>
          <a:xfrm>
            <a:off x="2977860" y="2325941"/>
            <a:ext cx="6994829" cy="4130574"/>
            <a:chOff x="2977860" y="2325941"/>
            <a:chExt cx="6994829" cy="413057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291665-A818-4A71-9EEC-9FC666BE1A1B}"/>
                </a:ext>
              </a:extLst>
            </p:cNvPr>
            <p:cNvSpPr txBox="1"/>
            <p:nvPr/>
          </p:nvSpPr>
          <p:spPr>
            <a:xfrm>
              <a:off x="5700663" y="3527127"/>
              <a:ext cx="4272026" cy="286232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총 </a:t>
              </a:r>
              <a:r>
                <a:rPr lang="en-US" altLang="ko-KR" b="1" dirty="0">
                  <a:solidFill>
                    <a:schemeClr val="tx1"/>
                  </a:solidFill>
                </a:rPr>
                <a:t>13</a:t>
              </a:r>
              <a:r>
                <a:rPr lang="ko-KR" altLang="en-US" b="1" dirty="0">
                  <a:solidFill>
                    <a:schemeClr val="tx1"/>
                  </a:solidFill>
                </a:rPr>
                <a:t>개중 </a:t>
              </a:r>
              <a:r>
                <a:rPr lang="en-US" altLang="ko-KR" b="1" dirty="0">
                  <a:solidFill>
                    <a:schemeClr val="tx1"/>
                  </a:solidFill>
                </a:rPr>
                <a:t>7</a:t>
              </a:r>
              <a:r>
                <a:rPr lang="ko-KR" altLang="en-US" b="1" dirty="0">
                  <a:solidFill>
                    <a:schemeClr val="tx1"/>
                  </a:solidFill>
                </a:rPr>
                <a:t>개만 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VIF</a:t>
              </a:r>
              <a:r>
                <a:rPr lang="ko-KR" altLang="en-US" b="1" dirty="0">
                  <a:solidFill>
                    <a:schemeClr val="tx1"/>
                  </a:solidFill>
                </a:rPr>
                <a:t>지수가 낮은 것 으로 확인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- </a:t>
              </a:r>
              <a:r>
                <a:rPr lang="ko-KR" altLang="en-US" b="1" dirty="0">
                  <a:solidFill>
                    <a:schemeClr val="tx1"/>
                  </a:solidFill>
                </a:rPr>
                <a:t>인당 과일 소비량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b="1" dirty="0">
                  <a:solidFill>
                    <a:schemeClr val="tx1"/>
                  </a:solidFill>
                </a:rPr>
                <a:t>인당 수입 과일 소비량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r>
                <a:rPr lang="ko-KR" altLang="en-US" b="1" dirty="0">
                  <a:solidFill>
                    <a:schemeClr val="tx1"/>
                  </a:solidFill>
                </a:rPr>
                <a:t>인 가구 비율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b="1" dirty="0">
                  <a:solidFill>
                    <a:schemeClr val="tx1"/>
                  </a:solidFill>
                </a:rPr>
                <a:t>수입 개방화율</a:t>
              </a:r>
              <a:r>
                <a:rPr lang="en-US" altLang="ko-KR" b="1" dirty="0">
                  <a:solidFill>
                    <a:schemeClr val="tx1"/>
                  </a:solidFill>
                </a:rPr>
                <a:t>(</a:t>
              </a:r>
              <a:r>
                <a:rPr lang="ko-KR" altLang="en-US" b="1" dirty="0">
                  <a:solidFill>
                    <a:schemeClr val="tx1"/>
                  </a:solidFill>
                </a:rPr>
                <a:t>신선</a:t>
              </a:r>
              <a:r>
                <a:rPr lang="en-US" altLang="ko-KR" b="1" dirty="0">
                  <a:solidFill>
                    <a:schemeClr val="tx1"/>
                  </a:solidFill>
                </a:rPr>
                <a:t>)</a:t>
              </a:r>
            </a:p>
            <a:p>
              <a:pPr marL="285750" indent="-285750" algn="ctr">
                <a:buFontTx/>
                <a:buChar char="-"/>
              </a:pPr>
              <a:r>
                <a:rPr lang="ko-KR" altLang="en-US" b="1" dirty="0">
                  <a:solidFill>
                    <a:schemeClr val="tx1"/>
                  </a:solidFill>
                </a:rPr>
                <a:t>수입 개방화율</a:t>
              </a:r>
              <a:r>
                <a:rPr lang="en-US" altLang="ko-KR" b="1" dirty="0">
                  <a:solidFill>
                    <a:schemeClr val="tx1"/>
                  </a:solidFill>
                </a:rPr>
                <a:t>(</a:t>
              </a:r>
              <a:r>
                <a:rPr lang="ko-KR" altLang="en-US" b="1" dirty="0">
                  <a:solidFill>
                    <a:schemeClr val="tx1"/>
                  </a:solidFill>
                </a:rPr>
                <a:t>가공</a:t>
              </a:r>
              <a:r>
                <a:rPr lang="en-US" altLang="ko-KR" b="1" dirty="0">
                  <a:solidFill>
                    <a:schemeClr val="tx1"/>
                  </a:solidFill>
                </a:rPr>
                <a:t>)</a:t>
              </a:r>
            </a:p>
            <a:p>
              <a:pPr marL="285750" indent="-285750" algn="ctr">
                <a:buFontTx/>
                <a:buChar char="-"/>
              </a:pPr>
              <a:r>
                <a:rPr lang="ko-KR" altLang="en-US" b="1" dirty="0">
                  <a:solidFill>
                    <a:schemeClr val="tx1"/>
                  </a:solidFill>
                </a:rPr>
                <a:t>감귤 도매가격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b="1" dirty="0">
                  <a:solidFill>
                    <a:schemeClr val="tx1"/>
                  </a:solidFill>
                </a:rPr>
                <a:t>오렌지 도매가격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39BF244-7F66-4CFC-9D94-94B57A159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7860" y="2325941"/>
              <a:ext cx="2722803" cy="41305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324350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415BF50-4338-4977-89E7-B9BD3F735145}"/>
              </a:ext>
            </a:extLst>
          </p:cNvPr>
          <p:cNvGrpSpPr/>
          <p:nvPr/>
        </p:nvGrpSpPr>
        <p:grpSpPr>
          <a:xfrm>
            <a:off x="406401" y="-38000"/>
            <a:ext cx="7895934" cy="1862048"/>
            <a:chOff x="43544" y="-114790"/>
            <a:chExt cx="7895934" cy="1862048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746785D-357E-45F8-9D01-C3ED5DD3C81A}"/>
                </a:ext>
              </a:extLst>
            </p:cNvPr>
            <p:cNvGrpSpPr/>
            <p:nvPr/>
          </p:nvGrpSpPr>
          <p:grpSpPr>
            <a:xfrm>
              <a:off x="43544" y="1290207"/>
              <a:ext cx="1611086" cy="277336"/>
              <a:chOff x="101600" y="1867251"/>
              <a:chExt cx="1759045" cy="215728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24003B5-35E3-4B2E-9E5C-8781DF1B928F}"/>
                  </a:ext>
                </a:extLst>
              </p:cNvPr>
              <p:cNvSpPr/>
              <p:nvPr/>
            </p:nvSpPr>
            <p:spPr>
              <a:xfrm>
                <a:off x="218520" y="1900860"/>
                <a:ext cx="1642125" cy="182119"/>
              </a:xfrm>
              <a:prstGeom prst="rect">
                <a:avLst/>
              </a:prstGeom>
              <a:solidFill>
                <a:srgbClr val="FF6600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Impact" panose="020B0806030902050204" pitchFamily="34" charset="0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44D38D40-E6C8-469F-A884-8C56F583AAB5}"/>
                  </a:ext>
                </a:extLst>
              </p:cNvPr>
              <p:cNvSpPr/>
              <p:nvPr/>
            </p:nvSpPr>
            <p:spPr>
              <a:xfrm>
                <a:off x="101600" y="1867251"/>
                <a:ext cx="1643485" cy="149819"/>
              </a:xfrm>
              <a:prstGeom prst="rect">
                <a:avLst/>
              </a:prstGeom>
              <a:solidFill>
                <a:srgbClr val="FF660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E966ACF-61E7-4F0C-B336-24790316C4C1}"/>
                </a:ext>
              </a:extLst>
            </p:cNvPr>
            <p:cNvGrpSpPr/>
            <p:nvPr/>
          </p:nvGrpSpPr>
          <p:grpSpPr>
            <a:xfrm>
              <a:off x="101600" y="-114790"/>
              <a:ext cx="7837878" cy="1862048"/>
              <a:chOff x="170551" y="-79634"/>
              <a:chExt cx="7837878" cy="186204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2AA4E5B-E24F-4C79-B0FE-6194BFBCAEF1}"/>
                  </a:ext>
                </a:extLst>
              </p:cNvPr>
              <p:cNvSpPr txBox="1"/>
              <p:nvPr/>
            </p:nvSpPr>
            <p:spPr>
              <a:xfrm>
                <a:off x="170551" y="-79634"/>
                <a:ext cx="2195280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5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mpact" panose="020B0806030902050204" pitchFamily="34" charset="0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03</a:t>
                </a:r>
                <a:endParaRPr lang="ko-KR" altLang="en-US" sz="11500" dirty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0DAB750B-1B41-47D3-A9CE-32554D957298}"/>
                  </a:ext>
                </a:extLst>
              </p:cNvPr>
              <p:cNvGrpSpPr/>
              <p:nvPr/>
            </p:nvGrpSpPr>
            <p:grpSpPr>
              <a:xfrm>
                <a:off x="1738086" y="305207"/>
                <a:ext cx="6270343" cy="1025011"/>
                <a:chOff x="1738086" y="305207"/>
                <a:chExt cx="6270343" cy="1025011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442EA1C-89D2-42AC-99D3-E530F6849972}"/>
                    </a:ext>
                  </a:extLst>
                </p:cNvPr>
                <p:cNvSpPr txBox="1"/>
                <p:nvPr/>
              </p:nvSpPr>
              <p:spPr>
                <a:xfrm>
                  <a:off x="1738090" y="305207"/>
                  <a:ext cx="304800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000" dirty="0">
                      <a:ln>
                        <a:solidFill>
                          <a:schemeClr val="tx1">
                            <a:lumMod val="75000"/>
                            <a:lumOff val="25000"/>
                            <a:alpha val="7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Impact" panose="020B0806030902050204" pitchFamily="34" charset="0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분석과정</a:t>
                  </a:r>
                  <a:endParaRPr lang="en-US" altLang="ko-KR" sz="40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mpact" panose="020B0806030902050204" pitchFamily="34" charset="0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E7B5614-1317-4453-9623-220F138F3B1E}"/>
                    </a:ext>
                  </a:extLst>
                </p:cNvPr>
                <p:cNvSpPr txBox="1"/>
                <p:nvPr/>
              </p:nvSpPr>
              <p:spPr>
                <a:xfrm>
                  <a:off x="1738086" y="926005"/>
                  <a:ext cx="6270343" cy="404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endParaRPr lang="en-US" altLang="ko-KR" sz="16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4CCC4A5-CC9F-4F57-84DD-E48B05365CB0}"/>
              </a:ext>
            </a:extLst>
          </p:cNvPr>
          <p:cNvSpPr txBox="1"/>
          <p:nvPr/>
        </p:nvSpPr>
        <p:spPr>
          <a:xfrm>
            <a:off x="2031993" y="967639"/>
            <a:ext cx="5330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변수 선택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C5A90B-8F2F-464A-8A4B-21CE145375FE}"/>
              </a:ext>
            </a:extLst>
          </p:cNvPr>
          <p:cNvSpPr txBox="1"/>
          <p:nvPr/>
        </p:nvSpPr>
        <p:spPr>
          <a:xfrm>
            <a:off x="5567536" y="905332"/>
            <a:ext cx="2571459" cy="92333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2. VIF </a:t>
            </a:r>
            <a:r>
              <a:rPr lang="ko-KR" altLang="en-US" b="1" dirty="0">
                <a:solidFill>
                  <a:schemeClr val="bg1"/>
                </a:solidFill>
              </a:rPr>
              <a:t>지수 확인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이거는 코드 돌려서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캡쳐해서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넣어죠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DD0CDC-9CD6-4B5D-AD8E-2B5342D3DA9B}"/>
              </a:ext>
            </a:extLst>
          </p:cNvPr>
          <p:cNvSpPr txBox="1"/>
          <p:nvPr/>
        </p:nvSpPr>
        <p:spPr>
          <a:xfrm>
            <a:off x="1159024" y="1889002"/>
            <a:ext cx="3205168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3.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RFE</a:t>
            </a:r>
            <a:r>
              <a:rPr lang="ko-KR" altLang="en-US" b="1" dirty="0">
                <a:solidFill>
                  <a:schemeClr val="bg1"/>
                </a:solidFill>
              </a:rPr>
              <a:t>로 주요 변수 추출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4A48CF-ACBE-4D05-9895-B829E2135784}"/>
              </a:ext>
            </a:extLst>
          </p:cNvPr>
          <p:cNvSpPr txBox="1"/>
          <p:nvPr/>
        </p:nvSpPr>
        <p:spPr>
          <a:xfrm>
            <a:off x="464457" y="6862603"/>
            <a:ext cx="100816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VIF</a:t>
            </a:r>
            <a:r>
              <a:rPr lang="ko-KR" altLang="en-US" dirty="0"/>
              <a:t>가 </a:t>
            </a:r>
            <a:r>
              <a:rPr lang="en-US" altLang="ko-KR" dirty="0"/>
              <a:t>10</a:t>
            </a:r>
            <a:r>
              <a:rPr lang="ko-KR" altLang="en-US" dirty="0"/>
              <a:t>이 넘으면 다중 공선성 있다고 판단하며 </a:t>
            </a:r>
            <a:r>
              <a:rPr lang="en-US" altLang="ko-KR" dirty="0"/>
              <a:t>5</a:t>
            </a:r>
            <a:r>
              <a:rPr lang="ko-KR" altLang="en-US" dirty="0"/>
              <a:t>가 넘으면 주의할 필요가 있는 것으로 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독립 변수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서로 상관 관계가 있다고 했을 때 두 변수 모두 </a:t>
            </a:r>
            <a:r>
              <a:rPr lang="en-US" altLang="ko-KR" dirty="0"/>
              <a:t>VIF</a:t>
            </a:r>
            <a:r>
              <a:rPr lang="ko-KR" altLang="en-US" dirty="0"/>
              <a:t>가 높습니다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어느 하나만 </a:t>
            </a:r>
            <a:r>
              <a:rPr lang="en-US" altLang="ko-KR" dirty="0"/>
              <a:t>VIF</a:t>
            </a:r>
            <a:r>
              <a:rPr lang="ko-KR" altLang="en-US" dirty="0"/>
              <a:t>가 높은 경우는 없습니다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박수도 오른손과 왼손이 있어야 칠 수 있듯이 서로 연관 있는 변수끼리 </a:t>
            </a:r>
            <a:r>
              <a:rPr lang="en-US" altLang="ko-KR" dirty="0"/>
              <a:t>VIF</a:t>
            </a:r>
            <a:r>
              <a:rPr lang="ko-KR" altLang="en-US" dirty="0"/>
              <a:t>가 높습니다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9BF244-7F66-4CFC-9D94-94B57A159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403" y="2534435"/>
            <a:ext cx="2722803" cy="4130574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21D79980-7BED-4846-8941-837C26A6C450}"/>
              </a:ext>
            </a:extLst>
          </p:cNvPr>
          <p:cNvGrpSpPr/>
          <p:nvPr/>
        </p:nvGrpSpPr>
        <p:grpSpPr>
          <a:xfrm>
            <a:off x="183321" y="3131456"/>
            <a:ext cx="8462862" cy="3747535"/>
            <a:chOff x="183321" y="3131456"/>
            <a:chExt cx="8462862" cy="374753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291665-A818-4A71-9EEC-9FC666BE1A1B}"/>
                </a:ext>
              </a:extLst>
            </p:cNvPr>
            <p:cNvSpPr txBox="1"/>
            <p:nvPr/>
          </p:nvSpPr>
          <p:spPr>
            <a:xfrm>
              <a:off x="4524398" y="4356685"/>
              <a:ext cx="4053005" cy="2308324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총 </a:t>
              </a:r>
              <a:r>
                <a:rPr lang="en-US" altLang="ko-KR" b="1" dirty="0">
                  <a:solidFill>
                    <a:schemeClr val="tx1"/>
                  </a:solidFill>
                </a:rPr>
                <a:t>13</a:t>
              </a:r>
              <a:r>
                <a:rPr lang="ko-KR" altLang="en-US" b="1" dirty="0">
                  <a:solidFill>
                    <a:schemeClr val="tx1"/>
                  </a:solidFill>
                </a:rPr>
                <a:t>개중 </a:t>
              </a:r>
              <a:r>
                <a:rPr lang="en-US" altLang="ko-KR" b="1" dirty="0">
                  <a:solidFill>
                    <a:schemeClr val="tx1"/>
                  </a:solidFill>
                </a:rPr>
                <a:t>7</a:t>
              </a:r>
              <a:r>
                <a:rPr lang="ko-KR" altLang="en-US" b="1" dirty="0">
                  <a:solidFill>
                    <a:schemeClr val="tx1"/>
                  </a:solidFill>
                </a:rPr>
                <a:t>개의 변수를 추출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- </a:t>
              </a:r>
              <a:r>
                <a:rPr lang="ko-KR" altLang="en-US" b="1" dirty="0">
                  <a:solidFill>
                    <a:schemeClr val="tx1"/>
                  </a:solidFill>
                </a:rPr>
                <a:t>인당 과일 소비량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b="1" dirty="0">
                  <a:solidFill>
                    <a:schemeClr val="tx1"/>
                  </a:solidFill>
                </a:rPr>
                <a:t>인당 수입 과일 소비량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인가구</a:t>
              </a:r>
              <a:r>
                <a:rPr lang="ko-KR" altLang="en-US" b="1" dirty="0">
                  <a:solidFill>
                    <a:schemeClr val="tx1"/>
                  </a:solidFill>
                </a:rPr>
                <a:t> 비율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b="1" dirty="0">
                  <a:solidFill>
                    <a:schemeClr val="tx1"/>
                  </a:solidFill>
                </a:rPr>
                <a:t>수입 개방화율</a:t>
              </a:r>
              <a:r>
                <a:rPr lang="en-US" altLang="ko-KR" b="1" dirty="0">
                  <a:solidFill>
                    <a:schemeClr val="tx1"/>
                  </a:solidFill>
                </a:rPr>
                <a:t>(</a:t>
              </a:r>
              <a:r>
                <a:rPr lang="ko-KR" altLang="en-US" b="1" dirty="0">
                  <a:solidFill>
                    <a:schemeClr val="tx1"/>
                  </a:solidFill>
                </a:rPr>
                <a:t>신선</a:t>
              </a:r>
              <a:r>
                <a:rPr lang="en-US" altLang="ko-KR" b="1" dirty="0">
                  <a:solidFill>
                    <a:schemeClr val="tx1"/>
                  </a:solidFill>
                </a:rPr>
                <a:t>)</a:t>
              </a:r>
            </a:p>
            <a:p>
              <a:pPr marL="285750" indent="-285750" algn="ctr">
                <a:buFontTx/>
                <a:buChar char="-"/>
              </a:pPr>
              <a:r>
                <a:rPr lang="ko-KR" altLang="en-US" b="1" dirty="0">
                  <a:solidFill>
                    <a:schemeClr val="tx1"/>
                  </a:solidFill>
                </a:rPr>
                <a:t>수입 개방화율</a:t>
              </a:r>
              <a:r>
                <a:rPr lang="en-US" altLang="ko-KR" b="1" dirty="0">
                  <a:solidFill>
                    <a:schemeClr val="tx1"/>
                  </a:solidFill>
                </a:rPr>
                <a:t>(</a:t>
              </a:r>
              <a:r>
                <a:rPr lang="ko-KR" altLang="en-US" b="1" dirty="0">
                  <a:solidFill>
                    <a:schemeClr val="tx1"/>
                  </a:solidFill>
                </a:rPr>
                <a:t>가공</a:t>
              </a:r>
              <a:r>
                <a:rPr lang="en-US" altLang="ko-KR" b="1" dirty="0">
                  <a:solidFill>
                    <a:schemeClr val="tx1"/>
                  </a:solidFill>
                </a:rPr>
                <a:t>)</a:t>
              </a:r>
            </a:p>
            <a:p>
              <a:pPr marL="285750" indent="-285750" algn="ctr">
                <a:buFontTx/>
                <a:buChar char="-"/>
              </a:pPr>
              <a:r>
                <a:rPr lang="ko-KR" altLang="en-US" b="1" dirty="0">
                  <a:solidFill>
                    <a:schemeClr val="tx1"/>
                  </a:solidFill>
                </a:rPr>
                <a:t>감귤 도매가격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b="1" dirty="0">
                  <a:solidFill>
                    <a:schemeClr val="tx1"/>
                  </a:solidFill>
                </a:rPr>
                <a:t>오렌지 도매가격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0344ED-73EC-41EA-A0DC-3F5EFED8538F}"/>
                </a:ext>
              </a:extLst>
            </p:cNvPr>
            <p:cNvSpPr txBox="1"/>
            <p:nvPr/>
          </p:nvSpPr>
          <p:spPr>
            <a:xfrm>
              <a:off x="1911647" y="3131456"/>
              <a:ext cx="673453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RFE </a:t>
              </a:r>
              <a:r>
                <a:rPr lang="ko-KR" altLang="en-US" dirty="0"/>
                <a:t>란</a:t>
              </a:r>
              <a:r>
                <a:rPr lang="en-US" altLang="ko-KR" dirty="0"/>
                <a:t>?</a:t>
              </a:r>
            </a:p>
            <a:p>
              <a:r>
                <a:rPr lang="en-US" altLang="ko-KR" dirty="0">
                  <a:hlinkClick r:id="rId4"/>
                </a:rPr>
                <a:t>RFE (recursive feature elimination)</a:t>
              </a:r>
              <a:r>
                <a:rPr lang="ko-KR" altLang="en-US" dirty="0"/>
                <a:t>는 </a:t>
              </a:r>
              <a:r>
                <a:rPr lang="en-US" altLang="ko-KR" dirty="0"/>
                <a:t>Backward </a:t>
              </a:r>
              <a:r>
                <a:rPr lang="ko-KR" altLang="en-US" dirty="0" err="1"/>
                <a:t>방식중</a:t>
              </a:r>
              <a:r>
                <a:rPr lang="ko-KR" altLang="en-US" dirty="0"/>
                <a:t> 하나로</a:t>
              </a:r>
              <a:r>
                <a:rPr lang="en-US" altLang="ko-KR" dirty="0"/>
                <a:t>, </a:t>
              </a:r>
            </a:p>
            <a:p>
              <a:r>
                <a:rPr lang="ko-KR" altLang="en-US" dirty="0"/>
                <a:t>모든 변수를 우선 다 포함시킨 후 반복해서 학습을 진행하면서 </a:t>
              </a:r>
              <a:endParaRPr lang="en-US" altLang="ko-KR" dirty="0"/>
            </a:p>
            <a:p>
              <a:r>
                <a:rPr lang="ko-KR" altLang="en-US" dirty="0"/>
                <a:t>중요도가 낮은 변수를 하나씩 제거하는 방식이다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292F112-80EA-421C-94DB-BE744EB27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3321" y="4354866"/>
              <a:ext cx="4629150" cy="2524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785278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493</Words>
  <Application>Microsoft Office PowerPoint</Application>
  <PresentationFormat>와이드스크린</PresentationFormat>
  <Paragraphs>107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HY견고딕</vt:lpstr>
      <vt:lpstr>맑은 고딕</vt:lpstr>
      <vt:lpstr>조선일보명조</vt:lpstr>
      <vt:lpstr>Arial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 Jiyoung</dc:creator>
  <cp:lastModifiedBy>ICT01_14</cp:lastModifiedBy>
  <cp:revision>19</cp:revision>
  <dcterms:created xsi:type="dcterms:W3CDTF">2020-01-23T01:18:50Z</dcterms:created>
  <dcterms:modified xsi:type="dcterms:W3CDTF">2020-01-23T02:42:39Z</dcterms:modified>
</cp:coreProperties>
</file>