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21"/>
  </p:handoutMasterIdLst>
  <p:sldIdLst>
    <p:sldId id="271" r:id="rId2"/>
    <p:sldId id="274" r:id="rId3"/>
    <p:sldId id="273" r:id="rId4"/>
    <p:sldId id="280" r:id="rId5"/>
    <p:sldId id="276" r:id="rId6"/>
    <p:sldId id="289" r:id="rId7"/>
    <p:sldId id="283" r:id="rId8"/>
    <p:sldId id="258" r:id="rId9"/>
    <p:sldId id="290" r:id="rId10"/>
    <p:sldId id="287" r:id="rId11"/>
    <p:sldId id="291" r:id="rId12"/>
    <p:sldId id="298" r:id="rId13"/>
    <p:sldId id="292" r:id="rId14"/>
    <p:sldId id="297" r:id="rId15"/>
    <p:sldId id="293" r:id="rId16"/>
    <p:sldId id="288" r:id="rId17"/>
    <p:sldId id="296" r:id="rId18"/>
    <p:sldId id="295" r:id="rId19"/>
    <p:sldId id="282" r:id="rId20"/>
  </p:sldIdLst>
  <p:sldSz cx="12192000" cy="6858000"/>
  <p:notesSz cx="6858000" cy="9144000"/>
  <p:embeddedFontLst>
    <p:embeddedFont>
      <p:font typeface="a고운글씨B" panose="02020600000000000000" pitchFamily="18" charset="-127"/>
      <p:regular r:id="rId22"/>
    </p:embeddedFont>
    <p:embeddedFont>
      <p:font typeface="a고운글씨M" panose="02020600000000000000" pitchFamily="18" charset="-127"/>
      <p:regular r:id="rId23"/>
    </p:embeddedFont>
    <p:embeddedFont>
      <p:font typeface="a로케트" panose="02020600000000000000" pitchFamily="18" charset="-127"/>
      <p:regular r:id="rId24"/>
    </p:embeddedFont>
    <p:embeddedFont>
      <p:font typeface="a아시아헤드2" panose="02020600000000000000" pitchFamily="18" charset="-127"/>
      <p:regular r:id="rId25"/>
    </p:embeddedFont>
    <p:embeddedFont>
      <p:font typeface="a옛날사진관3" panose="02020600000000000000" pitchFamily="18" charset="-127"/>
      <p:regular r:id="rId26"/>
    </p:embeddedFont>
    <p:embeddedFont>
      <p:font typeface="나눔명조" panose="02020603020101020101" pitchFamily="18" charset="-127"/>
      <p:regular r:id="rId27"/>
      <p:bold r:id="rId28"/>
    </p:embeddedFont>
    <p:embeddedFont>
      <p:font typeface="나눔바른고딕" panose="020B0603020101020101" pitchFamily="50" charset="-127"/>
      <p:regular r:id="rId29"/>
      <p:bold r:id="rId30"/>
    </p:embeddedFont>
    <p:embeddedFont>
      <p:font typeface="나눔바른고딕 Light" panose="020B0603020101020101" pitchFamily="50" charset="-127"/>
      <p:regular r:id="rId31"/>
    </p:embeddedFont>
    <p:embeddedFont>
      <p:font typeface="나눔스퀘어 Light" panose="020B0600000101010101" pitchFamily="50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T01_09" initials="I" lastIdx="1" clrIdx="0">
    <p:extLst>
      <p:ext uri="{19B8F6BF-5375-455C-9EA6-DF929625EA0E}">
        <p15:presenceInfo xmlns:p15="http://schemas.microsoft.com/office/powerpoint/2012/main" userId="ICT01_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669900"/>
    <a:srgbClr val="FFFFFF"/>
    <a:srgbClr val="CC00FF"/>
    <a:srgbClr val="DBDCDD"/>
    <a:srgbClr val="D8D9E0"/>
    <a:srgbClr val="E6DED2"/>
    <a:srgbClr val="DCE2E8"/>
    <a:srgbClr val="FBFBFB"/>
    <a:srgbClr val="F6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1" autoAdjust="0"/>
    <p:restoredTop sz="96370" autoAdjust="0"/>
  </p:normalViewPr>
  <p:slideViewPr>
    <p:cSldViewPr>
      <p:cViewPr varScale="1">
        <p:scale>
          <a:sx n="92" d="100"/>
          <a:sy n="92" d="100"/>
        </p:scale>
        <p:origin x="102" y="444"/>
      </p:cViewPr>
      <p:guideLst/>
    </p:cSldViewPr>
  </p:slideViewPr>
  <p:outlineViewPr>
    <p:cViewPr>
      <p:scale>
        <a:sx n="100" d="100"/>
        <a:sy n="100" d="100"/>
      </p:scale>
      <p:origin x="0" y="-28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578"/>
    </p:cViewPr>
  </p:sorterViewPr>
  <p:notesViewPr>
    <p:cSldViewPr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CT01_14\Desktop\1&#51312;&#54532;&#47196;&#51229;&#53944;\final_project\LYT\bleu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BLEU </a:t>
            </a:r>
            <a:r>
              <a:rPr lang="ko-KR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점수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bleu!$A$1:$F$1</c:f>
              <c:strCache>
                <c:ptCount val="6"/>
                <c:pt idx="0">
                  <c:v>dropoutX_batch16</c:v>
                </c:pt>
                <c:pt idx="1">
                  <c:v>dropout_batch16</c:v>
                </c:pt>
                <c:pt idx="2">
                  <c:v>dropoutX_batch32</c:v>
                </c:pt>
                <c:pt idx="3">
                  <c:v>dropout_batch32</c:v>
                </c:pt>
                <c:pt idx="4">
                  <c:v>dropoutX_batch64</c:v>
                </c:pt>
                <c:pt idx="5">
                  <c:v>dropout_batch64</c:v>
                </c:pt>
              </c:strCache>
            </c:strRef>
          </c:cat>
          <c:val>
            <c:numRef>
              <c:f>bleu!$A$2:$F$2</c:f>
              <c:numCache>
                <c:formatCode>General</c:formatCode>
                <c:ptCount val="6"/>
                <c:pt idx="0">
                  <c:v>0.79822812399999998</c:v>
                </c:pt>
                <c:pt idx="1">
                  <c:v>0.78395490499999998</c:v>
                </c:pt>
                <c:pt idx="2">
                  <c:v>0.77780523599999996</c:v>
                </c:pt>
                <c:pt idx="3">
                  <c:v>0.70751886500000005</c:v>
                </c:pt>
                <c:pt idx="4">
                  <c:v>0.76403368100000002</c:v>
                </c:pt>
                <c:pt idx="5">
                  <c:v>0.42140060699999998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6B-45D5-9DC2-BD43199ACF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0"/>
        <c:axId val="1452935232"/>
        <c:axId val="1452953696"/>
      </c:barChart>
      <c:catAx>
        <c:axId val="145293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2953696"/>
        <c:crosses val="autoZero"/>
        <c:auto val="1"/>
        <c:lblAlgn val="ctr"/>
        <c:lblOffset val="100"/>
        <c:noMultiLvlLbl val="0"/>
      </c:catAx>
      <c:valAx>
        <c:axId val="145295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293523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8575" cap="flat" cmpd="sng" algn="ctr">
      <a:solidFill>
        <a:schemeClr val="accent2">
          <a:lumMod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9T18:11:56.58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FF7B0E7-B5CA-4FC7-9355-AD2E5F84DB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C10279-B24F-4746-AC7F-A089DB7721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0600-AB00-4E6A-8FF1-646630E86CEB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99039-7C92-4D7C-A4EF-B3639399C1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B748CC-BE18-4C19-9DEE-2A44EDD308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CBD81-58B9-494C-A430-C5F2610A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85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12192600" cy="6858000"/>
            <a:chOff x="0" y="0"/>
            <a:chExt cx="121926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7328" y="0"/>
              <a:ext cx="12145272" cy="6858000"/>
            </a:xfrm>
            <a:custGeom>
              <a:avLst/>
              <a:gdLst>
                <a:gd name="connsiteX0" fmla="*/ 0 w 12145272"/>
                <a:gd name="connsiteY0" fmla="*/ 0 h 6858000"/>
                <a:gd name="connsiteX1" fmla="*/ 12145272 w 12145272"/>
                <a:gd name="connsiteY1" fmla="*/ 0 h 6858000"/>
                <a:gd name="connsiteX2" fmla="*/ 12145272 w 12145272"/>
                <a:gd name="connsiteY2" fmla="*/ 6858000 h 6858000"/>
                <a:gd name="connsiteX3" fmla="*/ 0 w 1214527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5272" h="6858000">
                  <a:moveTo>
                    <a:pt x="0" y="0"/>
                  </a:moveTo>
                  <a:lnTo>
                    <a:pt x="12145272" y="0"/>
                  </a:lnTo>
                  <a:lnTo>
                    <a:pt x="12145272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45719" cy="6858000"/>
            </a:xfrm>
            <a:custGeom>
              <a:avLst/>
              <a:gdLst>
                <a:gd name="connsiteX0" fmla="*/ 0 w 12145272"/>
                <a:gd name="connsiteY0" fmla="*/ 0 h 6858000"/>
                <a:gd name="connsiteX1" fmla="*/ 12145272 w 12145272"/>
                <a:gd name="connsiteY1" fmla="*/ 0 h 6858000"/>
                <a:gd name="connsiteX2" fmla="*/ 12145272 w 12145272"/>
                <a:gd name="connsiteY2" fmla="*/ 6858000 h 6858000"/>
                <a:gd name="connsiteX3" fmla="*/ 0 w 1214527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5272" h="6858000">
                  <a:moveTo>
                    <a:pt x="0" y="0"/>
                  </a:moveTo>
                  <a:lnTo>
                    <a:pt x="12145272" y="0"/>
                  </a:lnTo>
                  <a:lnTo>
                    <a:pt x="12145272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</p:grpSp>
      <p:cxnSp>
        <p:nvCxnSpPr>
          <p:cNvPr id="10" name="직선 연결선 9"/>
          <p:cNvCxnSpPr/>
          <p:nvPr userDrawn="1"/>
        </p:nvCxnSpPr>
        <p:spPr>
          <a:xfrm flipH="1">
            <a:off x="2423592" y="620688"/>
            <a:ext cx="576064" cy="576064"/>
          </a:xfrm>
          <a:prstGeom prst="line">
            <a:avLst/>
          </a:prstGeom>
          <a:ln>
            <a:solidFill>
              <a:srgbClr val="E4EEF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3719736" y="1196752"/>
            <a:ext cx="576064" cy="576064"/>
          </a:xfrm>
          <a:prstGeom prst="line">
            <a:avLst/>
          </a:prstGeom>
          <a:ln>
            <a:solidFill>
              <a:srgbClr val="E4EEF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flipH="1">
            <a:off x="7320136" y="620688"/>
            <a:ext cx="576064" cy="576064"/>
          </a:xfrm>
          <a:prstGeom prst="line">
            <a:avLst/>
          </a:prstGeom>
          <a:ln>
            <a:solidFill>
              <a:srgbClr val="E4EEF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11136560" y="-27384"/>
            <a:ext cx="576064" cy="576064"/>
          </a:xfrm>
          <a:prstGeom prst="line">
            <a:avLst/>
          </a:prstGeom>
          <a:ln>
            <a:solidFill>
              <a:srgbClr val="E4EEF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 flipH="1">
            <a:off x="8256240" y="1628800"/>
            <a:ext cx="576064" cy="576064"/>
          </a:xfrm>
          <a:prstGeom prst="line">
            <a:avLst/>
          </a:prstGeom>
          <a:ln>
            <a:solidFill>
              <a:srgbClr val="E4EEF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H="1">
            <a:off x="0" y="1052736"/>
            <a:ext cx="324000" cy="324000"/>
          </a:xfrm>
          <a:prstGeom prst="line">
            <a:avLst/>
          </a:prstGeom>
          <a:ln>
            <a:solidFill>
              <a:srgbClr val="E4EEF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 userDrawn="1"/>
        </p:nvSpPr>
        <p:spPr>
          <a:xfrm>
            <a:off x="983440" y="1700808"/>
            <a:ext cx="72000" cy="72000"/>
          </a:xfrm>
          <a:prstGeom prst="ellipse">
            <a:avLst/>
          </a:prstGeom>
          <a:solidFill>
            <a:srgbClr val="E4EE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 userDrawn="1"/>
        </p:nvSpPr>
        <p:spPr>
          <a:xfrm>
            <a:off x="4511824" y="620696"/>
            <a:ext cx="72000" cy="72000"/>
          </a:xfrm>
          <a:prstGeom prst="ellipse">
            <a:avLst/>
          </a:prstGeom>
          <a:solidFill>
            <a:srgbClr val="E4EE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 userDrawn="1"/>
        </p:nvSpPr>
        <p:spPr>
          <a:xfrm>
            <a:off x="9696400" y="1124752"/>
            <a:ext cx="72000" cy="72000"/>
          </a:xfrm>
          <a:prstGeom prst="ellipse">
            <a:avLst/>
          </a:prstGeom>
          <a:solidFill>
            <a:srgbClr val="E4EE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 userDrawn="1"/>
        </p:nvSpPr>
        <p:spPr>
          <a:xfrm>
            <a:off x="6960104" y="1772824"/>
            <a:ext cx="72000" cy="72000"/>
          </a:xfrm>
          <a:prstGeom prst="ellipse">
            <a:avLst/>
          </a:prstGeom>
          <a:solidFill>
            <a:srgbClr val="E4EE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 userDrawn="1"/>
        </p:nvSpPr>
        <p:spPr>
          <a:xfrm>
            <a:off x="4223792" y="2204864"/>
            <a:ext cx="72000" cy="72000"/>
          </a:xfrm>
          <a:prstGeom prst="ellipse">
            <a:avLst/>
          </a:prstGeom>
          <a:solidFill>
            <a:srgbClr val="E4EE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10848528" y="2780936"/>
            <a:ext cx="72000" cy="72000"/>
          </a:xfrm>
          <a:prstGeom prst="ellipse">
            <a:avLst/>
          </a:prstGeom>
          <a:solidFill>
            <a:srgbClr val="E4EE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 userDrawn="1"/>
        </p:nvSpPr>
        <p:spPr>
          <a:xfrm>
            <a:off x="11712632" y="476672"/>
            <a:ext cx="72000" cy="72000"/>
          </a:xfrm>
          <a:prstGeom prst="ellipse">
            <a:avLst/>
          </a:prstGeom>
          <a:solidFill>
            <a:srgbClr val="E4EE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 userDrawn="1"/>
        </p:nvSpPr>
        <p:spPr>
          <a:xfrm>
            <a:off x="3647728" y="3356992"/>
            <a:ext cx="72000" cy="72000"/>
          </a:xfrm>
          <a:prstGeom prst="ellipse">
            <a:avLst/>
          </a:prstGeom>
          <a:solidFill>
            <a:srgbClr val="E4EEF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65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03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25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39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5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3935760" y="0"/>
            <a:ext cx="8256240" cy="6858000"/>
            <a:chOff x="3935760" y="0"/>
            <a:chExt cx="825624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5542034" y="0"/>
              <a:ext cx="6649966" cy="6858000"/>
            </a:xfrm>
            <a:prstGeom prst="rect">
              <a:avLst/>
            </a:prstGeom>
            <a:blipFill dpi="0" rotWithShape="1">
              <a:blip r:embed="rId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35760" y="0"/>
              <a:ext cx="1606274" cy="6858000"/>
            </a:xfrm>
            <a:prstGeom prst="rect">
              <a:avLst/>
            </a:prstGeom>
            <a:blipFill dpi="0" rotWithShape="1">
              <a:blip r:embed="rId2" cstate="print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" r="-110042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852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74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4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  <p:sp>
          <p:nvSpPr>
            <p:cNvPr id="5" name="직사각형 4"/>
            <p:cNvSpPr/>
            <p:nvPr/>
          </p:nvSpPr>
          <p:spPr>
            <a:xfrm flipV="1"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3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5746123" y="6165304"/>
            <a:ext cx="699755" cy="246221"/>
            <a:chOff x="211669" y="6381328"/>
            <a:chExt cx="699755" cy="246221"/>
          </a:xfrm>
        </p:grpSpPr>
        <p:pic>
          <p:nvPicPr>
            <p:cNvPr id="7" name="Picture 2" descr="C:\Users\YONSAI\Desktop\bibook.png"/>
            <p:cNvPicPr>
              <a:picLocks noChangeAspect="1" noChangeArrowheads="1"/>
            </p:cNvPicPr>
            <p:nvPr userDrawn="1"/>
          </p:nvPicPr>
          <p:blipFill>
            <a:blip r:embed="rId4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09" y="6444762"/>
              <a:ext cx="446615" cy="11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 userDrawn="1"/>
          </p:nvSpPr>
          <p:spPr>
            <a:xfrm>
              <a:off x="211669" y="6381328"/>
              <a:ext cx="3016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ko-KR" altLang="en-US" sz="1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  <a:alpha val="60000"/>
                    </a:schemeClr>
                  </a:solidFill>
                  <a:latin typeface="나눔스퀘어 Light" pitchFamily="50" charset="-127"/>
                  <a:ea typeface="나눔스퀘어 Light" pitchFamily="50" charset="-127"/>
                </a:rPr>
                <a:t>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31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99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E7E758-019D-4481-BAEA-D71731DA2BB9}"/>
              </a:ext>
            </a:extLst>
          </p:cNvPr>
          <p:cNvGrpSpPr/>
          <p:nvPr/>
        </p:nvGrpSpPr>
        <p:grpSpPr>
          <a:xfrm>
            <a:off x="6073553" y="-7910"/>
            <a:ext cx="6096000" cy="6858000"/>
            <a:chOff x="6096001" y="7605"/>
            <a:chExt cx="6096000" cy="684248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3316D5B-1EE8-48BD-A716-616420DF80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92" r="5910" b="13365"/>
            <a:stretch/>
          </p:blipFill>
          <p:spPr>
            <a:xfrm>
              <a:off x="6096001" y="1737976"/>
              <a:ext cx="6096000" cy="511211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8B7A41-1DE9-455E-A63B-35BD6A9C8C5B}"/>
                </a:ext>
              </a:extLst>
            </p:cNvPr>
            <p:cNvSpPr txBox="1"/>
            <p:nvPr/>
          </p:nvSpPr>
          <p:spPr>
            <a:xfrm>
              <a:off x="7141448" y="7605"/>
              <a:ext cx="5050552" cy="20162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08A9832-DF7F-4228-B0DC-7D1E25785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74" y="-7910"/>
            <a:ext cx="463055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615F3A-C9C2-40A6-A22A-059A37EAC755}"/>
              </a:ext>
            </a:extLst>
          </p:cNvPr>
          <p:cNvSpPr txBox="1"/>
          <p:nvPr/>
        </p:nvSpPr>
        <p:spPr>
          <a:xfrm>
            <a:off x="335360" y="260648"/>
            <a:ext cx="230425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00" dirty="0">
                <a:solidFill>
                  <a:schemeClr val="accent2">
                    <a:lumMod val="50000"/>
                  </a:schemeClr>
                </a:solidFill>
                <a:latin typeface="a고운글씨B" panose="02020600000000000000" pitchFamily="18" charset="-127"/>
                <a:ea typeface="a고운글씨B" panose="02020600000000000000" pitchFamily="18" charset="-127"/>
              </a:rPr>
              <a:t>1 </a:t>
            </a:r>
            <a:r>
              <a:rPr lang="ko-KR" altLang="en-US" sz="4100" dirty="0">
                <a:solidFill>
                  <a:schemeClr val="accent2">
                    <a:lumMod val="50000"/>
                  </a:schemeClr>
                </a:solidFill>
                <a:latin typeface="a고운글씨B" panose="02020600000000000000" pitchFamily="18" charset="-127"/>
                <a:ea typeface="a고운글씨B" panose="02020600000000000000" pitchFamily="18" charset="-127"/>
              </a:rPr>
              <a:t>조</a:t>
            </a:r>
            <a:endParaRPr lang="en-US" altLang="ko-KR" sz="4100" dirty="0">
              <a:solidFill>
                <a:schemeClr val="accent2">
                  <a:lumMod val="50000"/>
                </a:schemeClr>
              </a:solidFill>
              <a:latin typeface="a고운글씨B" panose="02020600000000000000" pitchFamily="18" charset="-127"/>
              <a:ea typeface="a고운글씨B" panose="02020600000000000000" pitchFamily="18" charset="-127"/>
            </a:endParaRPr>
          </a:p>
          <a:p>
            <a:r>
              <a:rPr lang="ko-KR" altLang="en-US" sz="4100" dirty="0" err="1">
                <a:solidFill>
                  <a:schemeClr val="accent2">
                    <a:lumMod val="50000"/>
                  </a:schemeClr>
                </a:solidFill>
                <a:latin typeface="a고운글씨B" panose="02020600000000000000" pitchFamily="18" charset="-127"/>
                <a:ea typeface="a고운글씨B" panose="02020600000000000000" pitchFamily="18" charset="-127"/>
              </a:rPr>
              <a:t>제주어</a:t>
            </a:r>
            <a:r>
              <a:rPr lang="ko-KR" altLang="en-US" sz="4100" dirty="0">
                <a:solidFill>
                  <a:schemeClr val="accent2">
                    <a:lumMod val="50000"/>
                  </a:schemeClr>
                </a:solidFill>
                <a:latin typeface="a고운글씨B" panose="02020600000000000000" pitchFamily="18" charset="-127"/>
                <a:ea typeface="a고운글씨B" panose="02020600000000000000" pitchFamily="18" charset="-127"/>
              </a:rPr>
              <a:t> </a:t>
            </a:r>
            <a:endParaRPr lang="en-US" altLang="ko-KR" sz="4100" dirty="0">
              <a:solidFill>
                <a:schemeClr val="accent2">
                  <a:lumMod val="50000"/>
                </a:schemeClr>
              </a:solidFill>
              <a:latin typeface="a고운글씨B" panose="02020600000000000000" pitchFamily="18" charset="-127"/>
              <a:ea typeface="a고운글씨B" panose="02020600000000000000" pitchFamily="18" charset="-127"/>
            </a:endParaRPr>
          </a:p>
          <a:p>
            <a:r>
              <a:rPr lang="ko-KR" altLang="en-US" sz="4100" dirty="0">
                <a:solidFill>
                  <a:schemeClr val="accent2">
                    <a:lumMod val="50000"/>
                  </a:schemeClr>
                </a:solidFill>
                <a:latin typeface="a고운글씨B" panose="02020600000000000000" pitchFamily="18" charset="-127"/>
                <a:ea typeface="a고운글씨B" panose="02020600000000000000" pitchFamily="18" charset="-127"/>
              </a:rPr>
              <a:t>번역</a:t>
            </a:r>
            <a:endParaRPr lang="en-US" altLang="ko-KR" sz="4100" dirty="0">
              <a:solidFill>
                <a:schemeClr val="accent2">
                  <a:lumMod val="50000"/>
                </a:schemeClr>
              </a:solidFill>
              <a:latin typeface="a고운글씨B" panose="02020600000000000000" pitchFamily="18" charset="-127"/>
              <a:ea typeface="a고운글씨B" panose="02020600000000000000" pitchFamily="18" charset="-127"/>
            </a:endParaRPr>
          </a:p>
          <a:p>
            <a:r>
              <a:rPr lang="ko-KR" altLang="en-US" sz="4100" dirty="0">
                <a:solidFill>
                  <a:schemeClr val="accent2">
                    <a:lumMod val="50000"/>
                  </a:schemeClr>
                </a:solidFill>
                <a:latin typeface="a고운글씨B" panose="02020600000000000000" pitchFamily="18" charset="-127"/>
                <a:ea typeface="a고운글씨B" panose="02020600000000000000" pitchFamily="18" charset="-127"/>
              </a:rPr>
              <a:t>프로젝트</a:t>
            </a:r>
            <a:endParaRPr lang="en-US" altLang="ko-KR" sz="4100" dirty="0">
              <a:solidFill>
                <a:schemeClr val="accent2">
                  <a:lumMod val="50000"/>
                </a:schemeClr>
              </a:solidFill>
              <a:latin typeface="a고운글씨B" panose="02020600000000000000" pitchFamily="18" charset="-127"/>
              <a:ea typeface="a고운글씨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29F32-8160-47F2-BE71-F489A3F139DB}"/>
              </a:ext>
            </a:extLst>
          </p:cNvPr>
          <p:cNvSpPr txBox="1"/>
          <p:nvPr/>
        </p:nvSpPr>
        <p:spPr>
          <a:xfrm>
            <a:off x="10247784" y="648075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1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조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Final Project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a고운글씨M" panose="02020600000000000000" pitchFamily="18" charset="-127"/>
              <a:ea typeface="a고운글씨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095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BEE935-5A2C-43BD-B229-8B55FC30C28A}"/>
              </a:ext>
            </a:extLst>
          </p:cNvPr>
          <p:cNvSpPr/>
          <p:nvPr/>
        </p:nvSpPr>
        <p:spPr>
          <a:xfrm>
            <a:off x="570213" y="2708927"/>
            <a:ext cx="11286427" cy="3532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1424" y="897844"/>
            <a:ext cx="548579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50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Seq2Seq (LSTM)</a:t>
            </a:r>
          </a:p>
        </p:txBody>
      </p:sp>
      <p:pic>
        <p:nvPicPr>
          <p:cNvPr id="9" name="Picture 2" descr="Seq2seq LSTM 이미지 검색결과">
            <a:extLst>
              <a:ext uri="{FF2B5EF4-FFF2-40B4-BE49-F238E27FC236}">
                <a16:creationId xmlns:a16="http://schemas.microsoft.com/office/drawing/2014/main" id="{F9EF07EC-0064-4043-A9AB-59A24FAE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88" y="3068960"/>
            <a:ext cx="10701979" cy="27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75E5403-9DE3-4DE4-BD02-28B1408EED77}"/>
              </a:ext>
            </a:extLst>
          </p:cNvPr>
          <p:cNvCxnSpPr>
            <a:cxnSpLocks/>
          </p:cNvCxnSpPr>
          <p:nvPr/>
        </p:nvCxnSpPr>
        <p:spPr>
          <a:xfrm>
            <a:off x="0" y="1958625"/>
            <a:ext cx="5591944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0C1E44-5AAD-4CC4-9AEB-D418EBA12FA7}"/>
              </a:ext>
            </a:extLst>
          </p:cNvPr>
          <p:cNvGrpSpPr/>
          <p:nvPr/>
        </p:nvGrpSpPr>
        <p:grpSpPr>
          <a:xfrm>
            <a:off x="9365279" y="1348222"/>
            <a:ext cx="2232248" cy="1220806"/>
            <a:chOff x="479376" y="692696"/>
            <a:chExt cx="8438543" cy="4824537"/>
          </a:xfrm>
        </p:grpSpPr>
        <p:pic>
          <p:nvPicPr>
            <p:cNvPr id="13" name="Picture 2" descr="제주 여행 기념품 : 제주 감귤 라이언">
              <a:extLst>
                <a:ext uri="{FF2B5EF4-FFF2-40B4-BE49-F238E27FC236}">
                  <a16:creationId xmlns:a16="http://schemas.microsoft.com/office/drawing/2014/main" id="{B16C69D8-F4D7-4D41-94AF-CA771901E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89" t="15238" r="27911" b="14412"/>
            <a:stretch/>
          </p:blipFill>
          <p:spPr bwMode="auto">
            <a:xfrm>
              <a:off x="479376" y="692696"/>
              <a:ext cx="2880320" cy="482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FD1A9B0-5C98-41AF-BE3A-B4321025F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59696" y="768649"/>
              <a:ext cx="3211694" cy="467263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35FAB99-164B-4A82-B9F3-DCB719DB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62565" y="754129"/>
              <a:ext cx="2355354" cy="4654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12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9416" y="833371"/>
            <a:ext cx="706635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50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LSTM</a:t>
            </a:r>
            <a:r>
              <a:rPr lang="ko-KR" altLang="en-US" sz="50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en-US" altLang="ko-KR" sz="50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with Attention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7225C93-82CA-4F88-BBFD-3AAD37EEA486}"/>
              </a:ext>
            </a:extLst>
          </p:cNvPr>
          <p:cNvCxnSpPr>
            <a:cxnSpLocks/>
          </p:cNvCxnSpPr>
          <p:nvPr/>
        </p:nvCxnSpPr>
        <p:spPr>
          <a:xfrm>
            <a:off x="0" y="1958625"/>
            <a:ext cx="7248128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3F7CFBC-0A78-43D3-9580-80F8B24F7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65" y="2375762"/>
            <a:ext cx="7544155" cy="36317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3EB2BD-2830-4000-A92D-CBDEB97F3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7800" l="9945" r="98343">
                        <a14:foregroundMark x1="82873" y1="69200" x2="68232" y2="72200"/>
                        <a14:foregroundMark x1="68232" y1="72200" x2="69061" y2="83800"/>
                        <a14:foregroundMark x1="69061" y1="83800" x2="71271" y2="83200"/>
                        <a14:foregroundMark x1="82873" y1="72000" x2="86188" y2="83800"/>
                        <a14:foregroundMark x1="86188" y1="83800" x2="72376" y2="87800"/>
                        <a14:foregroundMark x1="72376" y1="87800" x2="61050" y2="80400"/>
                        <a14:foregroundMark x1="61050" y1="80400" x2="60497" y2="78000"/>
                        <a14:foregroundMark x1="54696" y1="87400" x2="58011" y2="90000"/>
                        <a14:foregroundMark x1="56354" y1="85800" x2="58564" y2="90800"/>
                        <a14:foregroundMark x1="54144" y1="87600" x2="58840" y2="90400"/>
                        <a14:foregroundMark x1="67680" y1="92200" x2="71547" y2="91400"/>
                        <a14:foregroundMark x1="87845" y1="69800" x2="88398" y2="73200"/>
                        <a14:foregroundMark x1="90055" y1="67000" x2="89503" y2="73000"/>
                        <a14:foregroundMark x1="92541" y1="64000" x2="92541" y2="71800"/>
                        <a14:foregroundMark x1="88398" y1="84200" x2="98343" y2="87800"/>
                        <a14:foregroundMark x1="65470" y1="92000" x2="68232" y2="97800"/>
                        <a14:foregroundMark x1="88674" y1="84400" x2="93923" y2="8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76803" y="-658813"/>
            <a:ext cx="3456384" cy="4774010"/>
          </a:xfrm>
          <a:prstGeom prst="rect">
            <a:avLst/>
          </a:prstGeom>
          <a:ln w="25400">
            <a:noFill/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022C25C-626E-4B7E-BA45-EB4B91850AF2}"/>
              </a:ext>
            </a:extLst>
          </p:cNvPr>
          <p:cNvGrpSpPr/>
          <p:nvPr/>
        </p:nvGrpSpPr>
        <p:grpSpPr>
          <a:xfrm>
            <a:off x="5879976" y="2134018"/>
            <a:ext cx="5732772" cy="4567551"/>
            <a:chOff x="2855640" y="2060848"/>
            <a:chExt cx="6120680" cy="47971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9364B33-A9C8-4BE7-8B72-88F84B113B8A}"/>
                </a:ext>
              </a:extLst>
            </p:cNvPr>
            <p:cNvSpPr/>
            <p:nvPr/>
          </p:nvSpPr>
          <p:spPr>
            <a:xfrm>
              <a:off x="2855640" y="2060848"/>
              <a:ext cx="6120680" cy="47971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C8A143E-028C-4476-BD77-C73B534DC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672" y="2246441"/>
              <a:ext cx="5544616" cy="4425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16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0F4986E-A1F1-480A-90EF-C13E0BEE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01E1B8-ACEA-4735-B74A-83973112A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39" y="2060848"/>
            <a:ext cx="5159931" cy="4232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668312-E0F6-4102-9134-B415B65C8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59" y="2720663"/>
            <a:ext cx="5129990" cy="35722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69C144-3CDA-41CD-8D60-08A05713FB2C}"/>
              </a:ext>
            </a:extLst>
          </p:cNvPr>
          <p:cNvSpPr txBox="1"/>
          <p:nvPr/>
        </p:nvSpPr>
        <p:spPr>
          <a:xfrm>
            <a:off x="1176670" y="879620"/>
            <a:ext cx="63081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모델 결과 </a:t>
            </a:r>
            <a:r>
              <a:rPr lang="en-US" altLang="ko-KR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ko-KR" altLang="en-US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단어 단위</a:t>
            </a:r>
            <a:r>
              <a:rPr lang="en-US" altLang="ko-KR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endParaRPr lang="ko-KR" altLang="en-US" sz="5000" dirty="0">
              <a:ln>
                <a:solidFill>
                  <a:srgbClr val="19234B">
                    <a:alpha val="0"/>
                  </a:srgbClr>
                </a:solidFill>
              </a:ln>
              <a:solidFill>
                <a:schemeClr val="accent2">
                  <a:lumMod val="50000"/>
                  <a:alpha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F946F1A-F2DF-40D6-BE4F-E00D74B3AF0B}"/>
              </a:ext>
            </a:extLst>
          </p:cNvPr>
          <p:cNvCxnSpPr>
            <a:cxnSpLocks/>
          </p:cNvCxnSpPr>
          <p:nvPr/>
        </p:nvCxnSpPr>
        <p:spPr>
          <a:xfrm>
            <a:off x="0" y="1958625"/>
            <a:ext cx="6240016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2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96A384-5D4B-4D16-9F08-2EA6932C468D}"/>
              </a:ext>
            </a:extLst>
          </p:cNvPr>
          <p:cNvSpPr txBox="1"/>
          <p:nvPr/>
        </p:nvSpPr>
        <p:spPr>
          <a:xfrm>
            <a:off x="839416" y="833371"/>
            <a:ext cx="66521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50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GRU</a:t>
            </a:r>
            <a:r>
              <a:rPr lang="ko-KR" altLang="en-US" sz="50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en-US" altLang="ko-KR" sz="50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with Attention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A0E353-3300-40D0-9830-B5FDE558AB25}"/>
              </a:ext>
            </a:extLst>
          </p:cNvPr>
          <p:cNvCxnSpPr>
            <a:cxnSpLocks/>
          </p:cNvCxnSpPr>
          <p:nvPr/>
        </p:nvCxnSpPr>
        <p:spPr>
          <a:xfrm flipV="1">
            <a:off x="0" y="1958625"/>
            <a:ext cx="6672064" cy="1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222A201-5966-4D90-AF9C-166D6868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6" y="2363701"/>
            <a:ext cx="5449060" cy="3610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6ED7F1-8AF8-4B22-AA9A-4A4347C22358}"/>
              </a:ext>
            </a:extLst>
          </p:cNvPr>
          <p:cNvSpPr txBox="1"/>
          <p:nvPr/>
        </p:nvSpPr>
        <p:spPr>
          <a:xfrm>
            <a:off x="6318252" y="2363701"/>
            <a:ext cx="5928204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3000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Bahdanau</a:t>
            </a:r>
            <a:r>
              <a:rPr lang="en-US" altLang="ko-KR" sz="30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 attention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0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Luong attention (general score)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409E7D5-B001-4BC5-902E-61D4499173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7"/>
          <a:stretch/>
        </p:blipFill>
        <p:spPr>
          <a:xfrm>
            <a:off x="5159896" y="5698118"/>
            <a:ext cx="6900312" cy="7820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CCE3272-45A5-4624-A6A0-5AF760315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4113335"/>
            <a:ext cx="4686954" cy="11431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1D965E-B859-4DFC-97B2-F8732FB0ED09}"/>
              </a:ext>
            </a:extLst>
          </p:cNvPr>
          <p:cNvSpPr txBox="1"/>
          <p:nvPr/>
        </p:nvSpPr>
        <p:spPr>
          <a:xfrm>
            <a:off x="6411438" y="448486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고운글씨B" panose="02020600000000000000" pitchFamily="18" charset="-127"/>
                <a:ea typeface="a고운글씨B" panose="02020600000000000000" pitchFamily="18" charset="-127"/>
              </a:rPr>
              <a:t>Luong</a:t>
            </a:r>
            <a:endParaRPr lang="ko-KR" altLang="en-US" sz="2000" dirty="0">
              <a:latin typeface="a고운글씨B" panose="02020600000000000000" pitchFamily="18" charset="-127"/>
              <a:ea typeface="a고운글씨B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6540525-99C8-47BC-89B8-3084BC0A7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800" l="9945" r="98343">
                        <a14:foregroundMark x1="82873" y1="69200" x2="68232" y2="72200"/>
                        <a14:foregroundMark x1="68232" y1="72200" x2="69061" y2="83800"/>
                        <a14:foregroundMark x1="69061" y1="83800" x2="71271" y2="83200"/>
                        <a14:foregroundMark x1="82873" y1="72000" x2="86188" y2="83800"/>
                        <a14:foregroundMark x1="86188" y1="83800" x2="72376" y2="87800"/>
                        <a14:foregroundMark x1="72376" y1="87800" x2="61050" y2="80400"/>
                        <a14:foregroundMark x1="61050" y1="80400" x2="60497" y2="78000"/>
                        <a14:foregroundMark x1="54696" y1="87400" x2="58011" y2="90000"/>
                        <a14:foregroundMark x1="56354" y1="85800" x2="58564" y2="90800"/>
                        <a14:foregroundMark x1="54144" y1="87600" x2="58840" y2="90400"/>
                        <a14:foregroundMark x1="67680" y1="92200" x2="71547" y2="91400"/>
                        <a14:foregroundMark x1="87845" y1="69800" x2="88398" y2="73200"/>
                        <a14:foregroundMark x1="90055" y1="67000" x2="89503" y2="73000"/>
                        <a14:foregroundMark x1="92541" y1="64000" x2="92541" y2="71800"/>
                        <a14:foregroundMark x1="88398" y1="84200" x2="98343" y2="87800"/>
                        <a14:foregroundMark x1="65470" y1="92000" x2="68232" y2="97800"/>
                        <a14:foregroundMark x1="88674" y1="84400" x2="93923" y2="8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95024" y="-735943"/>
            <a:ext cx="3861034" cy="5332919"/>
          </a:xfrm>
          <a:prstGeom prst="rect">
            <a:avLst/>
          </a:pr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43391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833E69F-5AC8-4CDB-99A8-4D04FFD8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46947-DAA5-499F-BD57-03ECBCAFB334}"/>
              </a:ext>
            </a:extLst>
          </p:cNvPr>
          <p:cNvSpPr txBox="1"/>
          <p:nvPr/>
        </p:nvSpPr>
        <p:spPr>
          <a:xfrm>
            <a:off x="839416" y="833371"/>
            <a:ext cx="587051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모델 결과 </a:t>
            </a:r>
            <a:r>
              <a:rPr lang="en-US" altLang="ko-KR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ko-KR" altLang="en-US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음절단위</a:t>
            </a:r>
            <a:r>
              <a:rPr lang="en-US" altLang="ko-KR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6663C0-6605-4C96-BA43-939882809A0F}"/>
              </a:ext>
            </a:extLst>
          </p:cNvPr>
          <p:cNvCxnSpPr>
            <a:cxnSpLocks/>
          </p:cNvCxnSpPr>
          <p:nvPr/>
        </p:nvCxnSpPr>
        <p:spPr>
          <a:xfrm flipV="1">
            <a:off x="0" y="1958630"/>
            <a:ext cx="5303912" cy="1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4457D6A-8693-4DAB-8213-2D06CD563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0" r="14898" b="26536"/>
          <a:stretch/>
        </p:blipFill>
        <p:spPr>
          <a:xfrm>
            <a:off x="6168008" y="2162986"/>
            <a:ext cx="5754346" cy="43655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90A5D7-26F9-463E-BB68-06E706C8E0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623" r="28985" b="21689"/>
          <a:stretch/>
        </p:blipFill>
        <p:spPr>
          <a:xfrm>
            <a:off x="371897" y="2708920"/>
            <a:ext cx="5522732" cy="34563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015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3FC826-EE8C-4D20-AD8E-DB74B886C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221"/>
          <a:stretch/>
        </p:blipFill>
        <p:spPr>
          <a:xfrm>
            <a:off x="1401120" y="1058324"/>
            <a:ext cx="10777575" cy="5795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B03C57-E6EF-4212-A80E-A53CCAA9BF47}"/>
              </a:ext>
            </a:extLst>
          </p:cNvPr>
          <p:cNvSpPr txBox="1"/>
          <p:nvPr/>
        </p:nvSpPr>
        <p:spPr>
          <a:xfrm>
            <a:off x="623392" y="153461"/>
            <a:ext cx="3183885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* BLEU </a:t>
            </a:r>
            <a:r>
              <a:rPr lang="ko-KR" altLang="en-US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란</a:t>
            </a:r>
            <a:endParaRPr lang="en-US" altLang="ko-KR" sz="48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chemeClr val="accent2">
                  <a:lumMod val="50000"/>
                  <a:alpha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32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833E69F-5AC8-4CDB-99A8-4D04FFD8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872383E-D01A-402E-B9C3-4E7B2F1BB0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648181"/>
              </p:ext>
            </p:extLst>
          </p:nvPr>
        </p:nvGraphicFramePr>
        <p:xfrm>
          <a:off x="6240016" y="2564904"/>
          <a:ext cx="5377451" cy="3359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60F6B9D-3B5C-4091-B364-CB70108A2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7" y="2492896"/>
            <a:ext cx="5437539" cy="3768876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46947-DAA5-499F-BD57-03ECBCAFB334}"/>
              </a:ext>
            </a:extLst>
          </p:cNvPr>
          <p:cNvSpPr txBox="1"/>
          <p:nvPr/>
        </p:nvSpPr>
        <p:spPr>
          <a:xfrm>
            <a:off x="839416" y="833371"/>
            <a:ext cx="460254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BLEU </a:t>
            </a:r>
            <a:r>
              <a:rPr lang="ko-KR" altLang="en-US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모델 검증</a:t>
            </a:r>
            <a:endParaRPr lang="en-US" altLang="ko-KR" sz="48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chemeClr val="accent2">
                  <a:lumMod val="50000"/>
                  <a:alpha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6663C0-6605-4C96-BA43-939882809A0F}"/>
              </a:ext>
            </a:extLst>
          </p:cNvPr>
          <p:cNvCxnSpPr>
            <a:cxnSpLocks/>
          </p:cNvCxnSpPr>
          <p:nvPr/>
        </p:nvCxnSpPr>
        <p:spPr>
          <a:xfrm flipV="1">
            <a:off x="0" y="1958628"/>
            <a:ext cx="4583832" cy="1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8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146947-DAA5-499F-BD57-03ECBCAFB334}"/>
              </a:ext>
            </a:extLst>
          </p:cNvPr>
          <p:cNvSpPr txBox="1"/>
          <p:nvPr/>
        </p:nvSpPr>
        <p:spPr>
          <a:xfrm>
            <a:off x="839416" y="833371"/>
            <a:ext cx="3986989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프로젝트 결론</a:t>
            </a:r>
            <a:endParaRPr lang="en-US" altLang="ko-KR" sz="48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chemeClr val="accent2">
                  <a:lumMod val="50000"/>
                  <a:alpha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6663C0-6605-4C96-BA43-939882809A0F}"/>
              </a:ext>
            </a:extLst>
          </p:cNvPr>
          <p:cNvCxnSpPr>
            <a:cxnSpLocks/>
          </p:cNvCxnSpPr>
          <p:nvPr/>
        </p:nvCxnSpPr>
        <p:spPr>
          <a:xfrm flipV="1">
            <a:off x="0" y="1958630"/>
            <a:ext cx="4079776" cy="1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66A60F-67F0-4E87-B610-FF043AB95AC1}"/>
              </a:ext>
            </a:extLst>
          </p:cNvPr>
          <p:cNvSpPr/>
          <p:nvPr/>
        </p:nvSpPr>
        <p:spPr>
          <a:xfrm>
            <a:off x="1775520" y="2634794"/>
            <a:ext cx="5976664" cy="3607141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2500" dirty="0">
              <a:ln>
                <a:solidFill>
                  <a:srgbClr val="484444">
                    <a:alpha val="0"/>
                  </a:srgbClr>
                </a:solidFill>
              </a:ln>
              <a:solidFill>
                <a:srgbClr val="484444">
                  <a:alpha val="80000"/>
                </a:srgb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500" dirty="0" err="1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제주어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데이터 수집 부족</a:t>
            </a:r>
            <a:endParaRPr lang="en-US" altLang="ko-KR" sz="2500" dirty="0">
              <a:ln>
                <a:solidFill>
                  <a:srgbClr val="484444">
                    <a:alpha val="0"/>
                  </a:srgbClr>
                </a:solidFill>
              </a:ln>
              <a:solidFill>
                <a:schemeClr val="accent2">
                  <a:lumMod val="50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500" dirty="0" err="1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제주어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표기</a:t>
            </a:r>
            <a:r>
              <a:rPr lang="en-US" altLang="ko-KR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컴퓨터에 인식 부족 </a:t>
            </a:r>
            <a:r>
              <a:rPr lang="en-US" altLang="ko-KR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고전어</a:t>
            </a:r>
            <a:r>
              <a:rPr lang="en-US" altLang="ko-KR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ko-KR" altLang="en-US" sz="2500" dirty="0" err="1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제주어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전문지식 부족 </a:t>
            </a:r>
            <a:r>
              <a:rPr lang="en-US" altLang="ko-KR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품사 </a:t>
            </a:r>
            <a:r>
              <a:rPr lang="ko-KR" altLang="en-US" sz="2500" dirty="0" err="1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태깅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미흡</a:t>
            </a:r>
            <a:r>
              <a:rPr lang="en-US" altLang="ko-KR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ko-KR" altLang="en-US" sz="2500" dirty="0" err="1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제주어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번역에 적합한 모델 찾지 못함</a:t>
            </a:r>
            <a:endParaRPr lang="en-US" altLang="ko-KR" sz="2500" dirty="0">
              <a:ln>
                <a:solidFill>
                  <a:srgbClr val="484444">
                    <a:alpha val="0"/>
                  </a:srgbClr>
                </a:solidFill>
              </a:ln>
              <a:solidFill>
                <a:schemeClr val="accent2">
                  <a:lumMod val="50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(Transformer, BERT</a:t>
            </a: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를 </a:t>
            </a:r>
            <a:endParaRPr lang="en-US" altLang="ko-KR" sz="2500" dirty="0">
              <a:ln>
                <a:solidFill>
                  <a:srgbClr val="484444">
                    <a:alpha val="0"/>
                  </a:srgbClr>
                </a:solidFill>
              </a:ln>
              <a:solidFill>
                <a:schemeClr val="accent2">
                  <a:lumMod val="50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시간부족으로 사용하지 못함</a:t>
            </a:r>
            <a:r>
              <a:rPr lang="en-US" altLang="ko-KR" sz="2500" dirty="0">
                <a:ln>
                  <a:solidFill>
                    <a:srgbClr val="484444">
                      <a:alpha val="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  <a:endParaRPr lang="en-US" altLang="ko-KR" sz="2500" dirty="0">
              <a:ln>
                <a:solidFill>
                  <a:srgbClr val="484444">
                    <a:alpha val="0"/>
                  </a:srgbClr>
                </a:solidFill>
              </a:ln>
              <a:solidFill>
                <a:srgbClr val="484444">
                  <a:alpha val="80000"/>
                </a:srgb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endParaRPr lang="en-US" altLang="ko-KR" sz="1600" dirty="0">
              <a:ln>
                <a:solidFill>
                  <a:srgbClr val="484444">
                    <a:alpha val="0"/>
                  </a:srgbClr>
                </a:solidFill>
              </a:ln>
              <a:solidFill>
                <a:srgbClr val="484444">
                  <a:alpha val="80000"/>
                </a:srgb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4C6A9AE-D61F-4970-B92F-46B75E097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65221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833E69F-5AC8-4CDB-99A8-4D04FFD89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46947-DAA5-499F-BD57-03ECBCAFB334}"/>
              </a:ext>
            </a:extLst>
          </p:cNvPr>
          <p:cNvSpPr txBox="1"/>
          <p:nvPr/>
        </p:nvSpPr>
        <p:spPr>
          <a:xfrm>
            <a:off x="839416" y="833371"/>
            <a:ext cx="498245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8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참고 문헌 및 출처</a:t>
            </a:r>
            <a:endParaRPr lang="en-US" altLang="ko-KR" sz="48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chemeClr val="accent2">
                  <a:lumMod val="50000"/>
                  <a:alpha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6663C0-6605-4C96-BA43-939882809A0F}"/>
              </a:ext>
            </a:extLst>
          </p:cNvPr>
          <p:cNvCxnSpPr>
            <a:cxnSpLocks/>
          </p:cNvCxnSpPr>
          <p:nvPr/>
        </p:nvCxnSpPr>
        <p:spPr>
          <a:xfrm flipV="1">
            <a:off x="-24680" y="1945995"/>
            <a:ext cx="5112568" cy="1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09517FE-CAED-428C-A545-1040BD54D3A0}"/>
              </a:ext>
            </a:extLst>
          </p:cNvPr>
          <p:cNvSpPr txBox="1"/>
          <p:nvPr/>
        </p:nvSpPr>
        <p:spPr>
          <a:xfrm>
            <a:off x="767408" y="2087463"/>
            <a:ext cx="7416824" cy="456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“Attention is all you need” (Submitted on 12 Jun 2017 (v1), last revised 6 Dec 2017 (this version, v5))</a:t>
            </a:r>
          </a:p>
          <a:p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	Ashish Vaswani, Noam </a:t>
            </a:r>
            <a:r>
              <a:rPr lang="en-US" altLang="ko-KR" sz="1530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Shazeer</a:t>
            </a:r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, Niki Parmar, Jakob </a:t>
            </a:r>
            <a:r>
              <a:rPr lang="en-US" altLang="ko-KR" sz="1530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Uszkoreit</a:t>
            </a:r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, </a:t>
            </a:r>
          </a:p>
          <a:p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	</a:t>
            </a:r>
            <a:r>
              <a:rPr lang="en-US" altLang="ko-KR" sz="1530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Llion</a:t>
            </a:r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 Jones, Aidan N. Gomez, Lukasz Kaiser, </a:t>
            </a:r>
            <a:r>
              <a:rPr lang="en-US" altLang="ko-KR" sz="1530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Illia</a:t>
            </a:r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 </a:t>
            </a:r>
            <a:r>
              <a:rPr lang="en-US" altLang="ko-KR" sz="1530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Polosukhin</a:t>
            </a:r>
            <a:endParaRPr lang="en-US" altLang="ko-KR" sz="153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endParaRPr lang="en-US" altLang="ko-KR" sz="153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“Effective Approaches to Attention-based Neural Machine Translation ( Luong Attention )”</a:t>
            </a:r>
          </a:p>
          <a:p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	 Luong et al.(2015)</a:t>
            </a:r>
          </a:p>
          <a:p>
            <a:endParaRPr lang="en-US" altLang="ko-KR" sz="153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“LSTM(Long Short Term Memory)” 2014 </a:t>
            </a:r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&amp; </a:t>
            </a:r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“</a:t>
            </a:r>
            <a:r>
              <a:rPr lang="en-US" altLang="ko-KR" sz="1530" b="1" i="1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BiLSTM</a:t>
            </a:r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 with attention” 2016</a:t>
            </a:r>
          </a:p>
          <a:p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      &amp;  “Gated Recurrent Unit(GRU) with attention” </a:t>
            </a:r>
          </a:p>
          <a:p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	Cho et al.</a:t>
            </a:r>
          </a:p>
          <a:p>
            <a:endParaRPr lang="en-US" altLang="ko-KR" sz="153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Neural Machine Translation by Jointly Learning to Align and Translate ( </a:t>
            </a:r>
            <a:r>
              <a:rPr lang="en-US" altLang="ko-KR" sz="1530" b="1" i="1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Bahdanau</a:t>
            </a:r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 Attention) </a:t>
            </a:r>
          </a:p>
          <a:p>
            <a:r>
              <a:rPr lang="en-US" altLang="ko-KR" sz="1530" b="1" i="1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	</a:t>
            </a:r>
            <a:r>
              <a:rPr lang="en-US" altLang="ko-KR" sz="1530" dirty="0" err="1">
                <a:latin typeface="a고운글씨M" panose="02020600000000000000" pitchFamily="18" charset="-127"/>
                <a:ea typeface="a고운글씨M" panose="02020600000000000000" pitchFamily="18" charset="-127"/>
              </a:rPr>
              <a:t>Bahdanau</a:t>
            </a:r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 et al.( 2014)</a:t>
            </a:r>
          </a:p>
          <a:p>
            <a:endParaRPr lang="en-US" altLang="ko-KR" sz="153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제주특별자치도 </a:t>
            </a:r>
            <a:endParaRPr lang="en-US" altLang="ko-KR" sz="153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r>
              <a:rPr lang="en-US" altLang="ko-KR" sz="153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	http://www.jeju.go.kr/</a:t>
            </a:r>
            <a:endParaRPr lang="ko-KR" altLang="en-US" sz="153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966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27864" y="1639833"/>
            <a:ext cx="2536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600" dirty="0">
                <a:ln>
                  <a:solidFill>
                    <a:srgbClr val="F6F3F0">
                      <a:alpha val="0"/>
                    </a:srgbClr>
                  </a:solidFill>
                </a:ln>
                <a:solidFill>
                  <a:srgbClr val="F6F3F0">
                    <a:alpha val="6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부제목을 입력해주세요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6096000" y="2348920"/>
            <a:ext cx="0" cy="360000"/>
          </a:xfrm>
          <a:prstGeom prst="line">
            <a:avLst/>
          </a:prstGeom>
          <a:ln w="12700">
            <a:solidFill>
              <a:srgbClr val="F0EBE4">
                <a:alpha val="60000"/>
              </a:srgbClr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DBBF543-5588-4002-A62D-84FCCB87D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724" y="0"/>
            <a:ext cx="4968552" cy="6862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A677F-5C46-46C7-92FE-B91EAA9EDDFC}"/>
              </a:ext>
            </a:extLst>
          </p:cNvPr>
          <p:cNvSpPr txBox="1"/>
          <p:nvPr/>
        </p:nvSpPr>
        <p:spPr>
          <a:xfrm>
            <a:off x="9624392" y="6093296"/>
            <a:ext cx="244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Thank you</a:t>
            </a:r>
            <a:endParaRPr lang="ko-KR" altLang="en-US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64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58C8A01-0991-4682-97DF-785B7D4D1AC0}"/>
              </a:ext>
            </a:extLst>
          </p:cNvPr>
          <p:cNvSpPr/>
          <p:nvPr/>
        </p:nvSpPr>
        <p:spPr>
          <a:xfrm>
            <a:off x="5962358" y="2365669"/>
            <a:ext cx="2614036" cy="1857043"/>
          </a:xfrm>
          <a:prstGeom prst="homePlat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DFAB492-3741-4665-B58A-8DB02BFBC840}"/>
              </a:ext>
            </a:extLst>
          </p:cNvPr>
          <p:cNvSpPr/>
          <p:nvPr/>
        </p:nvSpPr>
        <p:spPr>
          <a:xfrm>
            <a:off x="4692556" y="4526476"/>
            <a:ext cx="2533613" cy="1877412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658EA2A8-8A4D-47F7-81D5-BCD6A3FF2815}"/>
              </a:ext>
            </a:extLst>
          </p:cNvPr>
          <p:cNvSpPr/>
          <p:nvPr/>
        </p:nvSpPr>
        <p:spPr>
          <a:xfrm>
            <a:off x="3035512" y="2358932"/>
            <a:ext cx="2614036" cy="185704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E944FDFB-53F9-46AB-8177-AD1A02AF3B08}"/>
              </a:ext>
            </a:extLst>
          </p:cNvPr>
          <p:cNvSpPr/>
          <p:nvPr/>
        </p:nvSpPr>
        <p:spPr>
          <a:xfrm>
            <a:off x="1379012" y="4455387"/>
            <a:ext cx="2533613" cy="18672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962ED0C-912E-4854-9D0E-BDE73526C752}"/>
              </a:ext>
            </a:extLst>
          </p:cNvPr>
          <p:cNvSpPr/>
          <p:nvPr/>
        </p:nvSpPr>
        <p:spPr>
          <a:xfrm>
            <a:off x="232312" y="2365669"/>
            <a:ext cx="2431389" cy="1867237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E49C7F-D88D-41F5-8131-0ECC3C49A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0AB02EC-09AE-43F6-8851-B58E42354C66}"/>
              </a:ext>
            </a:extLst>
          </p:cNvPr>
          <p:cNvCxnSpPr>
            <a:cxnSpLocks/>
          </p:cNvCxnSpPr>
          <p:nvPr/>
        </p:nvCxnSpPr>
        <p:spPr>
          <a:xfrm>
            <a:off x="0" y="2132856"/>
            <a:ext cx="4223792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A35EDC-5991-4247-8C33-90FE0C385FB9}"/>
              </a:ext>
            </a:extLst>
          </p:cNvPr>
          <p:cNvGrpSpPr/>
          <p:nvPr/>
        </p:nvGrpSpPr>
        <p:grpSpPr>
          <a:xfrm>
            <a:off x="442908" y="2428542"/>
            <a:ext cx="7301238" cy="3852248"/>
            <a:chOff x="1018972" y="2375167"/>
            <a:chExt cx="7301238" cy="385224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017855F-F4A7-4C1C-84AE-AB96B42629E5}"/>
                </a:ext>
              </a:extLst>
            </p:cNvPr>
            <p:cNvGrpSpPr/>
            <p:nvPr/>
          </p:nvGrpSpPr>
          <p:grpSpPr>
            <a:xfrm>
              <a:off x="1018972" y="2375167"/>
              <a:ext cx="4480502" cy="3742349"/>
              <a:chOff x="1379012" y="1380645"/>
              <a:chExt cx="4480502" cy="374234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9BEA33-288E-4C93-AF27-3E47A9BDEA2E}"/>
                  </a:ext>
                </a:extLst>
              </p:cNvPr>
              <p:cNvSpPr txBox="1"/>
              <p:nvPr/>
            </p:nvSpPr>
            <p:spPr>
              <a:xfrm>
                <a:off x="1379012" y="1423948"/>
                <a:ext cx="1872208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임 영택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프로젝트 매니저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데이터 정제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모델링</a:t>
                </a:r>
                <a:endParaRPr lang="en-US" altLang="ko-KR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FEA4DA-7A27-4198-8EA7-33C9B0B8B531}"/>
                  </a:ext>
                </a:extLst>
              </p:cNvPr>
              <p:cNvSpPr txBox="1"/>
              <p:nvPr/>
            </p:nvSpPr>
            <p:spPr>
              <a:xfrm>
                <a:off x="4203330" y="1380645"/>
                <a:ext cx="1656184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송 지영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자료 수집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데이터 정제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모델링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C7F239-C6C5-4928-920B-4CD46F79B4C2}"/>
                  </a:ext>
                </a:extLst>
              </p:cNvPr>
              <p:cNvSpPr txBox="1"/>
              <p:nvPr/>
            </p:nvSpPr>
            <p:spPr>
              <a:xfrm>
                <a:off x="2446064" y="3491778"/>
                <a:ext cx="1757266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장 하림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자료 수집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데이터 정제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프로젝트 정리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77492E-ABFD-41F1-BE47-DC72EC0DE5C8}"/>
                </a:ext>
              </a:extLst>
            </p:cNvPr>
            <p:cNvSpPr txBox="1"/>
            <p:nvPr/>
          </p:nvSpPr>
          <p:spPr>
            <a:xfrm>
              <a:off x="6816080" y="2470150"/>
              <a:ext cx="1504130" cy="1600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김 주현</a:t>
              </a:r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자료 수집</a:t>
              </a:r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데이터 정제</a:t>
              </a:r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endParaRPr lang="en-US" altLang="ko-KR" dirty="0"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0560B-C0DA-4B13-9F76-4B09AFC520CD}"/>
                </a:ext>
              </a:extLst>
            </p:cNvPr>
            <p:cNvSpPr txBox="1"/>
            <p:nvPr/>
          </p:nvSpPr>
          <p:spPr>
            <a:xfrm>
              <a:off x="5448061" y="4596199"/>
              <a:ext cx="1555102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>
                      <a:lumMod val="85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정 규진</a:t>
              </a:r>
              <a:endParaRPr lang="en-US" altLang="ko-KR" sz="2000" dirty="0">
                <a:solidFill>
                  <a:schemeClr val="bg1">
                    <a:lumMod val="8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endParaRPr lang="en-US" altLang="ko-KR" sz="2000" dirty="0">
                <a:solidFill>
                  <a:schemeClr val="bg1">
                    <a:lumMod val="8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r>
                <a:rPr lang="ko-KR" altLang="en-US" sz="2000" dirty="0">
                  <a:solidFill>
                    <a:schemeClr val="bg1">
                      <a:lumMod val="85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자료 수집</a:t>
              </a:r>
              <a:endParaRPr lang="en-US" altLang="ko-KR" sz="2000" dirty="0">
                <a:solidFill>
                  <a:schemeClr val="bg1">
                    <a:lumMod val="8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r>
                <a:rPr lang="ko-KR" altLang="en-US" sz="2000" dirty="0">
                  <a:solidFill>
                    <a:schemeClr val="bg1">
                      <a:lumMod val="85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데이터 정제</a:t>
              </a:r>
              <a:endParaRPr lang="en-US" altLang="ko-KR" sz="2000" dirty="0">
                <a:solidFill>
                  <a:schemeClr val="bg1">
                    <a:lumMod val="8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r>
                <a:rPr lang="ko-KR" altLang="en-US" sz="2000" dirty="0">
                  <a:solidFill>
                    <a:schemeClr val="bg1">
                      <a:lumMod val="85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사전 만들기</a:t>
              </a:r>
              <a:endParaRPr lang="en-US" altLang="ko-KR" sz="2000" dirty="0">
                <a:solidFill>
                  <a:schemeClr val="bg1">
                    <a:lumMod val="85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48D2705-6460-4BDA-9270-DF88AD2EA062}"/>
              </a:ext>
            </a:extLst>
          </p:cNvPr>
          <p:cNvSpPr txBox="1"/>
          <p:nvPr/>
        </p:nvSpPr>
        <p:spPr>
          <a:xfrm>
            <a:off x="911424" y="836712"/>
            <a:ext cx="48245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introduce</a:t>
            </a:r>
            <a:endParaRPr lang="ko-KR" altLang="en-US" sz="7000" dirty="0">
              <a:solidFill>
                <a:schemeClr val="accent2">
                  <a:lumMod val="5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2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48D2705-6460-4BDA-9270-DF88AD2EA062}"/>
              </a:ext>
            </a:extLst>
          </p:cNvPr>
          <p:cNvSpPr txBox="1"/>
          <p:nvPr/>
        </p:nvSpPr>
        <p:spPr>
          <a:xfrm>
            <a:off x="911424" y="836712"/>
            <a:ext cx="4464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contents</a:t>
            </a:r>
            <a:endParaRPr lang="ko-KR" altLang="en-US" sz="7000" dirty="0">
              <a:solidFill>
                <a:schemeClr val="accent2">
                  <a:lumMod val="5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9267AE-769E-4C94-8DEC-F7AAB8054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2682"/>
            <a:ext cx="3024028" cy="6855318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gradFill>
              <a:gsLst>
                <a:gs pos="0">
                  <a:schemeClr val="accent1">
                    <a:alpha val="9000"/>
                    <a:lumMod val="9000"/>
                    <a:lumOff val="91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DEEE2D3-9CE4-4095-8685-5D23526B4CC3}"/>
              </a:ext>
            </a:extLst>
          </p:cNvPr>
          <p:cNvGrpSpPr/>
          <p:nvPr/>
        </p:nvGrpSpPr>
        <p:grpSpPr>
          <a:xfrm>
            <a:off x="597266" y="2521058"/>
            <a:ext cx="8091022" cy="3789716"/>
            <a:chOff x="597266" y="2521058"/>
            <a:chExt cx="8091022" cy="378971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017855F-F4A7-4C1C-84AE-AB96B42629E5}"/>
                </a:ext>
              </a:extLst>
            </p:cNvPr>
            <p:cNvGrpSpPr/>
            <p:nvPr/>
          </p:nvGrpSpPr>
          <p:grpSpPr>
            <a:xfrm>
              <a:off x="597266" y="2521058"/>
              <a:ext cx="6197259" cy="2895279"/>
              <a:chOff x="1315099" y="1501236"/>
              <a:chExt cx="6339185" cy="290660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9BEA33-288E-4C93-AF27-3E47A9BDEA2E}"/>
                  </a:ext>
                </a:extLst>
              </p:cNvPr>
              <p:cNvSpPr txBox="1"/>
              <p:nvPr/>
            </p:nvSpPr>
            <p:spPr>
              <a:xfrm>
                <a:off x="1315099" y="1501236"/>
                <a:ext cx="1871934" cy="1452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I. </a:t>
                </a:r>
                <a:r>
                  <a:rPr lang="ko-KR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분석 배경</a:t>
                </a:r>
                <a:endParaRPr lang="en-US" altLang="ko-KR" sz="24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endParaRPr lang="en-US" altLang="ko-KR" sz="24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분석 목적 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데이터 설명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FEA4DA-7A27-4198-8EA7-33C9B0B8B531}"/>
                  </a:ext>
                </a:extLst>
              </p:cNvPr>
              <p:cNvSpPr txBox="1"/>
              <p:nvPr/>
            </p:nvSpPr>
            <p:spPr>
              <a:xfrm>
                <a:off x="3180401" y="2268151"/>
                <a:ext cx="2139216" cy="1452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II. </a:t>
                </a:r>
                <a:r>
                  <a:rPr lang="ko-KR" altLang="en-US" sz="24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분석 과정</a:t>
                </a:r>
                <a:endParaRPr lang="en-US" altLang="ko-KR" sz="24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endParaRPr lang="en-US" altLang="ko-KR" sz="24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품사 </a:t>
                </a:r>
                <a:r>
                  <a:rPr lang="ko-KR" altLang="en-US" sz="2000" dirty="0" err="1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태깅</a:t>
                </a:r>
                <a:r>
                  <a:rPr lang="en-US" altLang="ko-KR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 </a:t>
                </a: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모델링 선정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C7F239-C6C5-4928-920B-4CD46F79B4C2}"/>
                  </a:ext>
                </a:extLst>
              </p:cNvPr>
              <p:cNvSpPr txBox="1"/>
              <p:nvPr/>
            </p:nvSpPr>
            <p:spPr>
              <a:xfrm>
                <a:off x="5515067" y="3032878"/>
                <a:ext cx="2139217" cy="1374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III. </a:t>
                </a:r>
                <a:r>
                  <a:rPr lang="ko-KR" altLang="en-US" sz="25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분석 결과</a:t>
                </a:r>
                <a:endParaRPr lang="en-US" altLang="ko-KR" sz="25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endParaRPr lang="en-US" altLang="ko-KR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분석 모형</a:t>
                </a:r>
                <a:endPara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endParaRPr>
              </a:p>
              <a:p>
                <a:r>
                  <a:rPr lang="ko-KR" altLang="en-US" sz="2000" dirty="0">
                    <a:solidFill>
                      <a:schemeClr val="accent2">
                        <a:lumMod val="50000"/>
                      </a:schemeClr>
                    </a:solidFill>
                    <a:latin typeface="a고운글씨M" panose="02020600000000000000" pitchFamily="18" charset="-127"/>
                    <a:ea typeface="a고운글씨M" panose="02020600000000000000" pitchFamily="18" charset="-127"/>
                  </a:rPr>
                  <a:t>한계점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8D9823-B056-4EFD-8C53-D74294BF4832}"/>
                </a:ext>
              </a:extLst>
            </p:cNvPr>
            <p:cNvSpPr txBox="1"/>
            <p:nvPr/>
          </p:nvSpPr>
          <p:spPr>
            <a:xfrm>
              <a:off x="6932178" y="4941168"/>
              <a:ext cx="1756110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IV. </a:t>
              </a:r>
              <a:r>
                <a:rPr lang="ko-KR" altLang="en-US" sz="25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결론</a:t>
              </a:r>
              <a:endParaRPr lang="en-US" altLang="ko-KR" sz="2500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endParaRPr lang="en-US" altLang="ko-KR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프로젝트 결론</a:t>
              </a:r>
              <a:endParaRPr lang="en-US" altLang="ko-KR" sz="2000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참고문헌</a:t>
              </a: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278CB15-5236-46F7-967E-133718C7C55D}"/>
              </a:ext>
            </a:extLst>
          </p:cNvPr>
          <p:cNvCxnSpPr>
            <a:cxnSpLocks/>
          </p:cNvCxnSpPr>
          <p:nvPr/>
        </p:nvCxnSpPr>
        <p:spPr>
          <a:xfrm>
            <a:off x="0" y="2132856"/>
            <a:ext cx="4223792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50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1C3B383-3299-4991-B141-3C362F7B5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403E85-F373-4522-A8EC-6CB6514A07DB}"/>
              </a:ext>
            </a:extLst>
          </p:cNvPr>
          <p:cNvSpPr txBox="1"/>
          <p:nvPr/>
        </p:nvSpPr>
        <p:spPr>
          <a:xfrm>
            <a:off x="1531280" y="4626639"/>
            <a:ext cx="6192688" cy="830997"/>
          </a:xfrm>
          <a:prstGeom prst="rect">
            <a:avLst/>
          </a:prstGeom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제주어는 한글의 제작원리를 보여주는 언어로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,</a:t>
            </a:r>
            <a:b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</a:b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그 특수성과 언어학적 가치를 인정 받았다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036A47-CDAF-4C38-B883-533B07277081}"/>
              </a:ext>
            </a:extLst>
          </p:cNvPr>
          <p:cNvSpPr txBox="1"/>
          <p:nvPr/>
        </p:nvSpPr>
        <p:spPr>
          <a:xfrm>
            <a:off x="1055440" y="743917"/>
            <a:ext cx="3059360" cy="117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300" dirty="0" err="1"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제주어</a:t>
            </a:r>
            <a:r>
              <a:rPr lang="ko-KR" altLang="en-US" sz="5300" dirty="0"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란</a:t>
            </a:r>
            <a:r>
              <a:rPr lang="en-US" altLang="ko-KR" sz="5300" dirty="0"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  <a:endParaRPr lang="ko-KR" altLang="en-US" sz="5300" dirty="0">
              <a:solidFill>
                <a:schemeClr val="accent2">
                  <a:lumMod val="5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628F0D-0DDF-4A79-B03B-56D212195E44}"/>
              </a:ext>
            </a:extLst>
          </p:cNvPr>
          <p:cNvGrpSpPr/>
          <p:nvPr/>
        </p:nvGrpSpPr>
        <p:grpSpPr>
          <a:xfrm>
            <a:off x="363998" y="2852936"/>
            <a:ext cx="8856984" cy="1517610"/>
            <a:chOff x="1667508" y="2518859"/>
            <a:chExt cx="8856984" cy="15176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A6BC1E-F45B-4117-8343-D14295309573}"/>
                </a:ext>
              </a:extLst>
            </p:cNvPr>
            <p:cNvSpPr txBox="1"/>
            <p:nvPr/>
          </p:nvSpPr>
          <p:spPr>
            <a:xfrm>
              <a:off x="2135560" y="2559141"/>
              <a:ext cx="6992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0" dirty="0">
                  <a:solidFill>
                    <a:srgbClr val="3B3B3B">
                      <a:alpha val="40000"/>
                    </a:srgb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endParaRPr lang="ko-KR" altLang="en-US" sz="9000" dirty="0">
                <a:solidFill>
                  <a:srgbClr val="3B3B3B">
                    <a:alpha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870903-E1C4-4066-A28F-7C195D8ADEBC}"/>
                </a:ext>
              </a:extLst>
            </p:cNvPr>
            <p:cNvSpPr txBox="1"/>
            <p:nvPr/>
          </p:nvSpPr>
          <p:spPr>
            <a:xfrm>
              <a:off x="9357210" y="2518859"/>
              <a:ext cx="6992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0" dirty="0">
                  <a:solidFill>
                    <a:srgbClr val="3B3B3B">
                      <a:alpha val="40000"/>
                    </a:srgb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9000" dirty="0">
                <a:solidFill>
                  <a:srgbClr val="3B3B3B">
                    <a:alpha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2861F3-6B90-4D10-A3D4-8DDF6BF175E1}"/>
                </a:ext>
              </a:extLst>
            </p:cNvPr>
            <p:cNvSpPr txBox="1"/>
            <p:nvPr/>
          </p:nvSpPr>
          <p:spPr>
            <a:xfrm>
              <a:off x="1667508" y="2615875"/>
              <a:ext cx="8856984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000" dirty="0">
                  <a:solidFill>
                    <a:srgbClr val="FFC000"/>
                  </a:solidFill>
                  <a:latin typeface="a고운글씨B" panose="02020600000000000000" pitchFamily="18" charset="-127"/>
                  <a:ea typeface="a고운글씨B" panose="02020600000000000000" pitchFamily="18" charset="-127"/>
                </a:rPr>
                <a:t>훈민정음에 가장 가까운</a:t>
              </a:r>
              <a:r>
                <a:rPr lang="en-US" altLang="ko-KR" sz="4000" dirty="0">
                  <a:solidFill>
                    <a:srgbClr val="FFC000"/>
                  </a:solidFill>
                  <a:latin typeface="a고운글씨B" panose="02020600000000000000" pitchFamily="18" charset="-127"/>
                  <a:ea typeface="a고운글씨B" panose="02020600000000000000" pitchFamily="18" charset="-127"/>
                </a:rPr>
                <a:t> </a:t>
              </a:r>
              <a:r>
                <a:rPr lang="ko-KR" altLang="en-US" sz="4000" dirty="0" err="1">
                  <a:solidFill>
                    <a:srgbClr val="FFC000"/>
                  </a:solidFill>
                  <a:latin typeface="a고운글씨B" panose="02020600000000000000" pitchFamily="18" charset="-127"/>
                  <a:ea typeface="a고운글씨B" panose="02020600000000000000" pitchFamily="18" charset="-127"/>
                </a:rPr>
                <a:t>제주어</a:t>
              </a:r>
              <a:r>
                <a:rPr lang="ko-KR" altLang="en-US" sz="4000" dirty="0">
                  <a:solidFill>
                    <a:srgbClr val="FFC000"/>
                  </a:solidFill>
                  <a:latin typeface="a고운글씨B" panose="02020600000000000000" pitchFamily="18" charset="-127"/>
                  <a:ea typeface="a고운글씨B" panose="02020600000000000000" pitchFamily="18" charset="-127"/>
                </a:rPr>
                <a:t> 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0A16F76-4383-4887-BE07-712AAFA278A2}"/>
              </a:ext>
            </a:extLst>
          </p:cNvPr>
          <p:cNvCxnSpPr>
            <a:cxnSpLocks/>
          </p:cNvCxnSpPr>
          <p:nvPr/>
        </p:nvCxnSpPr>
        <p:spPr>
          <a:xfrm>
            <a:off x="0" y="2132856"/>
            <a:ext cx="3359696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7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7B01A6E-9899-4F39-BC6B-9A7C7F701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8D2705-6460-4BDA-9270-DF88AD2EA062}"/>
              </a:ext>
            </a:extLst>
          </p:cNvPr>
          <p:cNvSpPr txBox="1"/>
          <p:nvPr/>
        </p:nvSpPr>
        <p:spPr>
          <a:xfrm>
            <a:off x="983432" y="908720"/>
            <a:ext cx="367240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300" dirty="0"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분석 배경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CF8BEC0-C1A6-450D-80AA-17B7615025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1367" r="558"/>
          <a:stretch/>
        </p:blipFill>
        <p:spPr>
          <a:xfrm>
            <a:off x="695400" y="2169751"/>
            <a:ext cx="6408712" cy="4243789"/>
          </a:xfrm>
          <a:prstGeom prst="rect">
            <a:avLst/>
          </a:prstGeom>
          <a:solidFill>
            <a:srgbClr val="FFFFFF">
              <a:shade val="85000"/>
            </a:srgbClr>
          </a:solidFill>
          <a:ln w="984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C4901A-EE6C-4FF4-9B76-102049CF9B34}"/>
              </a:ext>
            </a:extLst>
          </p:cNvPr>
          <p:cNvSpPr txBox="1"/>
          <p:nvPr/>
        </p:nvSpPr>
        <p:spPr>
          <a:xfrm>
            <a:off x="8256241" y="2371548"/>
            <a:ext cx="3240359" cy="3759106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제주어는 </a:t>
            </a:r>
            <a:r>
              <a:rPr lang="en-US" altLang="ko-KR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2010</a:t>
            </a:r>
            <a:r>
              <a:rPr lang="ko-KR" altLang="en-US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년 </a:t>
            </a:r>
            <a:endParaRPr lang="en-US" altLang="ko-KR" sz="270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유네스코가 지정한 </a:t>
            </a:r>
            <a:endParaRPr lang="en-US" altLang="ko-KR" sz="270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언어 소멸 위험 정도에서 </a:t>
            </a:r>
            <a:r>
              <a:rPr lang="en-US" altLang="ko-KR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4</a:t>
            </a:r>
            <a:r>
              <a:rPr lang="ko-KR" altLang="en-US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단계인 </a:t>
            </a:r>
            <a:endParaRPr lang="en-US" altLang="ko-KR" sz="270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700" dirty="0">
                <a:solidFill>
                  <a:srgbClr val="C00000"/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사멸 직전</a:t>
            </a:r>
            <a:r>
              <a:rPr lang="ko-KR" altLang="en-US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에 위치한다</a:t>
            </a:r>
            <a:r>
              <a:rPr lang="en-US" altLang="ko-KR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7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 </a:t>
            </a:r>
            <a:endParaRPr lang="ko-KR" altLang="en-US" sz="2700" dirty="0">
              <a:latin typeface="a고운글씨M" panose="02020600000000000000" pitchFamily="18" charset="-127"/>
              <a:ea typeface="a고운글씨M" panose="02020600000000000000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9278E47-949D-4834-B878-C38BC93E8D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9167" y1="16583" x2="33667" y2="20917"/>
                        <a14:foregroundMark x1="33667" y1="20917" x2="39750" y2="17000"/>
                        <a14:foregroundMark x1="39750" y1="17000" x2="39750" y2="16583"/>
                        <a14:foregroundMark x1="39750" y1="16583" x2="39750" y2="16583"/>
                        <a14:foregroundMark x1="40583" y1="18083" x2="47000" y2="17667"/>
                        <a14:foregroundMark x1="42333" y1="19833" x2="50250" y2="20167"/>
                        <a14:foregroundMark x1="50250" y1="20167" x2="65083" y2="19417"/>
                        <a14:foregroundMark x1="76750" y1="21917" x2="76167" y2="44250"/>
                        <a14:foregroundMark x1="76167" y1="44250" x2="76333" y2="44917"/>
                        <a14:foregroundMark x1="21917" y1="47333" x2="21500" y2="48167"/>
                        <a14:foregroundMark x1="23167" y1="52417" x2="23000" y2="63833"/>
                        <a14:foregroundMark x1="23417" y1="43500" x2="23333" y2="21000"/>
                        <a14:foregroundMark x1="23333" y1="21000" x2="33667" y2="19167"/>
                        <a14:foregroundMark x1="22500" y1="74583" x2="21917" y2="74583"/>
                        <a14:foregroundMark x1="21667" y1="76167" x2="23250" y2="83000"/>
                        <a14:foregroundMark x1="23250" y1="83000" x2="21083" y2="75583"/>
                        <a14:foregroundMark x1="21083" y1="75583" x2="20000" y2="75333"/>
                        <a14:foregroundMark x1="27083" y1="81250" x2="34500" y2="80083"/>
                        <a14:foregroundMark x1="34500" y1="80083" x2="49083" y2="80833"/>
                        <a14:foregroundMark x1="49083" y1="80833" x2="65250" y2="80000"/>
                        <a14:foregroundMark x1="65250" y1="80000" x2="76250" y2="81250"/>
                        <a14:foregroundMark x1="46417" y1="18083" x2="53667" y2="18750"/>
                        <a14:foregroundMark x1="53667" y1="18750" x2="60667" y2="18250"/>
                        <a14:foregroundMark x1="60667" y1="18250" x2="75417" y2="18833"/>
                        <a14:foregroundMark x1="75417" y1="18833" x2="77750" y2="18667"/>
                        <a14:backgroundMark x1="32250" y1="22583" x2="28583" y2="29750"/>
                        <a14:backgroundMark x1="28583" y1="29750" x2="34417" y2="36000"/>
                        <a14:backgroundMark x1="34417" y1="36000" x2="41083" y2="33750"/>
                        <a14:backgroundMark x1="41083" y1="33750" x2="36667" y2="28083"/>
                        <a14:backgroundMark x1="36667" y1="28083" x2="32833" y2="35917"/>
                        <a14:backgroundMark x1="32833" y1="35917" x2="40417" y2="36000"/>
                        <a14:backgroundMark x1="40417" y1="36000" x2="41250" y2="33917"/>
                        <a14:backgroundMark x1="42083" y1="33167" x2="42083" y2="33167"/>
                        <a14:backgroundMark x1="29917" y1="23417" x2="36750" y2="28500"/>
                        <a14:backgroundMark x1="36750" y1="28500" x2="53833" y2="31333"/>
                        <a14:backgroundMark x1="53833" y1="31333" x2="59250" y2="39750"/>
                        <a14:backgroundMark x1="59250" y1="39750" x2="56583" y2="52667"/>
                        <a14:backgroundMark x1="56583" y1="52667" x2="49917" y2="61000"/>
                        <a14:backgroundMark x1="49917" y1="61000" x2="41167" y2="61833"/>
                        <a14:backgroundMark x1="41167" y1="61833" x2="36500" y2="51417"/>
                        <a14:backgroundMark x1="36500" y1="51417" x2="37083" y2="41333"/>
                        <a14:backgroundMark x1="37083" y1="41333" x2="44000" y2="40000"/>
                        <a14:backgroundMark x1="44000" y1="40000" x2="45500" y2="42333"/>
                        <a14:backgroundMark x1="47500" y1="27250" x2="40917" y2="29917"/>
                        <a14:backgroundMark x1="40917" y1="29917" x2="47750" y2="34500"/>
                        <a14:backgroundMark x1="47750" y1="34500" x2="51583" y2="29667"/>
                        <a14:backgroundMark x1="40833" y1="25000" x2="44833" y2="32500"/>
                        <a14:backgroundMark x1="44833" y1="32500" x2="52583" y2="31500"/>
                        <a14:backgroundMark x1="52583" y1="31500" x2="48750" y2="25500"/>
                        <a14:backgroundMark x1="48750" y1="25500" x2="38500" y2="26833"/>
                        <a14:backgroundMark x1="47750" y1="35000" x2="39083" y2="37750"/>
                        <a14:backgroundMark x1="39083" y1="37750" x2="37500" y2="48833"/>
                        <a14:backgroundMark x1="37500" y1="48833" x2="45417" y2="56000"/>
                        <a14:backgroundMark x1="45417" y1="56000" x2="57667" y2="55333"/>
                        <a14:backgroundMark x1="57667" y1="55333" x2="62667" y2="46917"/>
                        <a14:backgroundMark x1="62667" y1="46917" x2="53333" y2="37667"/>
                        <a14:backgroundMark x1="53333" y1="37667" x2="44917" y2="35500"/>
                        <a14:backgroundMark x1="44250" y1="30500" x2="43500" y2="42500"/>
                        <a14:backgroundMark x1="43500" y1="42500" x2="48083" y2="47917"/>
                        <a14:backgroundMark x1="48083" y1="47917" x2="50667" y2="44500"/>
                        <a14:backgroundMark x1="49583" y1="42417" x2="49250" y2="46500"/>
                        <a14:backgroundMark x1="52667" y1="46250" x2="52167" y2="47083"/>
                        <a14:backgroundMark x1="44417" y1="45583" x2="53417" y2="48750"/>
                        <a14:backgroundMark x1="53417" y1="48750" x2="54167" y2="46500"/>
                        <a14:backgroundMark x1="50500" y1="46000" x2="52167" y2="43667"/>
                        <a14:backgroundMark x1="39917" y1="37000" x2="47583" y2="40083"/>
                        <a14:backgroundMark x1="47583" y1="40083" x2="47667" y2="38250"/>
                        <a14:backgroundMark x1="39083" y1="37250" x2="42750" y2="35667"/>
                        <a14:backgroundMark x1="51333" y1="14000" x2="69833" y2="12000"/>
                        <a14:backgroundMark x1="52833" y1="12500" x2="56333" y2="11417"/>
                        <a14:backgroundMark x1="53750" y1="11333" x2="53333" y2="9833"/>
                        <a14:backgroundMark x1="52500" y1="15500" x2="68000" y2="13750"/>
                        <a14:backgroundMark x1="68000" y1="13750" x2="68583" y2="14667"/>
                        <a14:backgroundMark x1="67750" y1="16500" x2="57167" y2="16500"/>
                        <a14:backgroundMark x1="57750" y1="16500" x2="66667" y2="15167"/>
                        <a14:backgroundMark x1="66667" y1="15167" x2="67333" y2="16583"/>
                        <a14:backgroundMark x1="52000" y1="11417" x2="50667" y2="11333"/>
                        <a14:backgroundMark x1="55417" y1="12917" x2="52917" y2="13083"/>
                        <a14:backgroundMark x1="56500" y1="12417" x2="56500" y2="12417"/>
                        <a14:backgroundMark x1="55917" y1="12417" x2="57000" y2="12667"/>
                        <a14:backgroundMark x1="56500" y1="12250" x2="55917" y2="12250"/>
                        <a14:backgroundMark x1="41500" y1="40417" x2="44750" y2="41083"/>
                        <a14:backgroundMark x1="42083" y1="32083" x2="42083" y2="34667"/>
                        <a14:backgroundMark x1="29250" y1="23167" x2="29917" y2="23167"/>
                        <a14:backgroundMark x1="46833" y1="26833" x2="50083" y2="29500"/>
                        <a14:backgroundMark x1="28750" y1="22833" x2="30083" y2="22583"/>
                        <a14:backgroundMark x1="46500" y1="43917" x2="48250" y2="45333"/>
                        <a14:backgroundMark x1="50917" y1="46750" x2="56417" y2="48083"/>
                        <a14:backgroundMark x1="50667" y1="46417" x2="51167" y2="46917"/>
                        <a14:backgroundMark x1="28333" y1="22167" x2="29500" y2="22333"/>
                        <a14:backgroundMark x1="29500" y1="23583" x2="30250" y2="2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15351" r="18500" b="13250"/>
          <a:stretch/>
        </p:blipFill>
        <p:spPr>
          <a:xfrm>
            <a:off x="7608168" y="1988840"/>
            <a:ext cx="4320480" cy="463322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022FEF9-57CB-4C57-BA0E-0F6A835C0968}"/>
              </a:ext>
            </a:extLst>
          </p:cNvPr>
          <p:cNvCxnSpPr>
            <a:cxnSpLocks/>
          </p:cNvCxnSpPr>
          <p:nvPr/>
        </p:nvCxnSpPr>
        <p:spPr>
          <a:xfrm>
            <a:off x="0" y="1958625"/>
            <a:ext cx="3359696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4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48D2705-6460-4BDA-9270-DF88AD2EA062}"/>
              </a:ext>
            </a:extLst>
          </p:cNvPr>
          <p:cNvSpPr txBox="1"/>
          <p:nvPr/>
        </p:nvSpPr>
        <p:spPr>
          <a:xfrm>
            <a:off x="983432" y="908720"/>
            <a:ext cx="3888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0" dirty="0"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최종 목표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6843B5-6F81-4C8A-8CD1-D7E6B038E791}"/>
              </a:ext>
            </a:extLst>
          </p:cNvPr>
          <p:cNvCxnSpPr>
            <a:cxnSpLocks/>
          </p:cNvCxnSpPr>
          <p:nvPr/>
        </p:nvCxnSpPr>
        <p:spPr>
          <a:xfrm>
            <a:off x="0" y="2132856"/>
            <a:ext cx="3935760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AF78276-5A95-4311-A03A-C7EF8C1AF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8C1E239-2C40-4FE6-9377-B5DF54335127}"/>
              </a:ext>
            </a:extLst>
          </p:cNvPr>
          <p:cNvGrpSpPr/>
          <p:nvPr/>
        </p:nvGrpSpPr>
        <p:grpSpPr>
          <a:xfrm>
            <a:off x="1007637" y="1700808"/>
            <a:ext cx="7803135" cy="5157192"/>
            <a:chOff x="1007637" y="1700808"/>
            <a:chExt cx="7803135" cy="515719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0950C40-F235-4FC0-A1D1-01D167AE4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802" y="2512653"/>
              <a:ext cx="5302373" cy="3976779"/>
            </a:xfrm>
            <a:prstGeom prst="rect">
              <a:avLst/>
            </a:prstGeom>
            <a:ln w="19050">
              <a:solidFill>
                <a:srgbClr val="333333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C4901A-EE6C-4FF4-9B76-102049CF9B34}"/>
                </a:ext>
              </a:extLst>
            </p:cNvPr>
            <p:cNvSpPr txBox="1"/>
            <p:nvPr/>
          </p:nvSpPr>
          <p:spPr>
            <a:xfrm>
              <a:off x="2567608" y="2996952"/>
              <a:ext cx="5040560" cy="313585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700" dirty="0" err="1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제주어</a:t>
              </a:r>
              <a:r>
                <a:rPr lang="ko-KR" altLang="en-US" sz="27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 </a:t>
              </a:r>
              <a:r>
                <a:rPr lang="en-US" altLang="ko-KR" sz="27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-&gt;</a:t>
              </a:r>
              <a:r>
                <a:rPr lang="ko-KR" altLang="en-US" sz="27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 표준어</a:t>
              </a:r>
              <a:endParaRPr lang="en-US" altLang="ko-KR" sz="2700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7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표준어 </a:t>
              </a:r>
              <a:r>
                <a:rPr lang="en-US" altLang="ko-KR" sz="2700" dirty="0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-&gt; </a:t>
              </a:r>
              <a:r>
                <a:rPr lang="ko-KR" altLang="en-US" sz="2700" dirty="0" err="1">
                  <a:solidFill>
                    <a:schemeClr val="accent2">
                      <a:lumMod val="50000"/>
                    </a:schemeClr>
                  </a:solidFill>
                  <a:latin typeface="a고운글씨M" panose="02020600000000000000" pitchFamily="18" charset="-127"/>
                  <a:ea typeface="a고운글씨M" panose="02020600000000000000" pitchFamily="18" charset="-127"/>
                </a:rPr>
                <a:t>제주어</a:t>
              </a:r>
              <a:endParaRPr lang="en-US" altLang="ko-KR" sz="2700" dirty="0">
                <a:solidFill>
                  <a:schemeClr val="accent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700" dirty="0">
                  <a:latin typeface="a고운글씨M" panose="02020600000000000000" pitchFamily="18" charset="-127"/>
                  <a:ea typeface="a고운글씨M" panose="02020600000000000000" pitchFamily="18" charset="-127"/>
                </a:rPr>
                <a:t>로 번역해서 사람들에게</a:t>
              </a:r>
              <a:endParaRPr lang="en-US" altLang="ko-KR" sz="2700" dirty="0"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700" dirty="0">
                  <a:latin typeface="a고운글씨M" panose="02020600000000000000" pitchFamily="18" charset="-127"/>
                  <a:ea typeface="a고운글씨M" panose="02020600000000000000" pitchFamily="18" charset="-127"/>
                </a:rPr>
                <a:t>한층 더 친숙한 언어로 </a:t>
              </a:r>
              <a:endParaRPr lang="en-US" altLang="ko-KR" sz="2700" dirty="0"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700" dirty="0">
                  <a:latin typeface="a고운글씨M" panose="02020600000000000000" pitchFamily="18" charset="-127"/>
                  <a:ea typeface="a고운글씨M" panose="02020600000000000000" pitchFamily="18" charset="-127"/>
                </a:rPr>
                <a:t>자리매김이 최종목표</a:t>
              </a:r>
              <a:endParaRPr lang="en-US" altLang="ko-KR" sz="2700" dirty="0">
                <a:latin typeface="a고운글씨M" panose="02020600000000000000" pitchFamily="18" charset="-127"/>
                <a:ea typeface="a고운글씨M" panose="02020600000000000000" pitchFamily="18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AB90F5A-4EA3-459E-988B-140A310E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7800" l="9945" r="98343">
                          <a14:foregroundMark x1="82873" y1="69200" x2="68232" y2="72200"/>
                          <a14:foregroundMark x1="68232" y1="72200" x2="69061" y2="83800"/>
                          <a14:foregroundMark x1="69061" y1="83800" x2="71271" y2="83200"/>
                          <a14:foregroundMark x1="82873" y1="72000" x2="86188" y2="83800"/>
                          <a14:foregroundMark x1="86188" y1="83800" x2="72376" y2="87800"/>
                          <a14:foregroundMark x1="72376" y1="87800" x2="61050" y2="80400"/>
                          <a14:foregroundMark x1="61050" y1="80400" x2="60497" y2="78000"/>
                          <a14:foregroundMark x1="54696" y1="87400" x2="58011" y2="90000"/>
                          <a14:foregroundMark x1="56354" y1="85800" x2="58564" y2="90800"/>
                          <a14:foregroundMark x1="54144" y1="87600" x2="58840" y2="90400"/>
                          <a14:foregroundMark x1="67680" y1="92200" x2="71547" y2="91400"/>
                          <a14:foregroundMark x1="87845" y1="69800" x2="88398" y2="73200"/>
                          <a14:foregroundMark x1="90055" y1="67000" x2="89503" y2="73000"/>
                          <a14:foregroundMark x1="92541" y1="64000" x2="92541" y2="71800"/>
                          <a14:foregroundMark x1="88398" y1="84200" x2="98343" y2="87800"/>
                          <a14:foregroundMark x1="65470" y1="92000" x2="68232" y2="97800"/>
                          <a14:foregroundMark x1="88674" y1="84400" x2="93923" y2="86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270579" y="973956"/>
              <a:ext cx="3813341" cy="5267045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92FE7FC-FD7B-4840-9EC7-E3F484D9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7800" l="9945" r="98343">
                          <a14:foregroundMark x1="82873" y1="69200" x2="68232" y2="72200"/>
                          <a14:foregroundMark x1="68232" y1="72200" x2="69061" y2="83800"/>
                          <a14:foregroundMark x1="69061" y1="83800" x2="71271" y2="83200"/>
                          <a14:foregroundMark x1="82873" y1="72000" x2="86188" y2="83800"/>
                          <a14:foregroundMark x1="86188" y1="83800" x2="72376" y2="87800"/>
                          <a14:foregroundMark x1="72376" y1="87800" x2="61050" y2="80400"/>
                          <a14:foregroundMark x1="61050" y1="80400" x2="60497" y2="78000"/>
                          <a14:foregroundMark x1="54696" y1="87400" x2="58011" y2="90000"/>
                          <a14:foregroundMark x1="56354" y1="85800" x2="58564" y2="90800"/>
                          <a14:foregroundMark x1="54144" y1="87600" x2="58840" y2="90400"/>
                          <a14:foregroundMark x1="67680" y1="92200" x2="71547" y2="91400"/>
                          <a14:foregroundMark x1="87845" y1="69800" x2="88398" y2="73200"/>
                          <a14:foregroundMark x1="90055" y1="67000" x2="89503" y2="73000"/>
                          <a14:foregroundMark x1="92541" y1="64000" x2="92541" y2="71800"/>
                          <a14:foregroundMark x1="88398" y1="84200" x2="98343" y2="87800"/>
                          <a14:foregroundMark x1="65470" y1="92000" x2="68232" y2="97800"/>
                          <a14:foregroundMark x1="88674" y1="84400" x2="93923" y2="86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734489" y="2317807"/>
              <a:ext cx="3813341" cy="5267045"/>
            </a:xfrm>
            <a:prstGeom prst="rect">
              <a:avLst/>
            </a:prstGeom>
            <a:ln w="254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0877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F3E43B86-F17E-42B5-96F1-CA631E6AB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sp>
        <p:nvSpPr>
          <p:cNvPr id="7" name="TextBox 6"/>
          <p:cNvSpPr txBox="1"/>
          <p:nvPr/>
        </p:nvSpPr>
        <p:spPr>
          <a:xfrm>
            <a:off x="6262297" y="779602"/>
            <a:ext cx="1345241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500" b="1" spc="-100" dirty="0">
                <a:ln>
                  <a:solidFill>
                    <a:srgbClr val="F6F3F0">
                      <a:alpha val="0"/>
                    </a:srgbClr>
                  </a:solidFill>
                </a:ln>
                <a:solidFill>
                  <a:schemeClr val="tx2">
                    <a:alpha val="80000"/>
                  </a:schemeClr>
                </a:solidFill>
                <a:effectLst>
                  <a:outerShdw blurRad="50800" dist="38100" dir="2700000" algn="tl" rotWithShape="0">
                    <a:srgbClr val="453927">
                      <a:alpha val="20000"/>
                    </a:srgbClr>
                  </a:outerShdw>
                </a:effectLst>
                <a:latin typeface="a고운글씨M" panose="02020600000000000000" pitchFamily="18" charset="-127"/>
                <a:ea typeface="a고운글씨M" panose="02020600000000000000" pitchFamily="18" charset="-127"/>
              </a:rPr>
              <a:t>제주 민요</a:t>
            </a:r>
            <a:endParaRPr lang="en-US" altLang="ko-KR" sz="2500" b="1" spc="-100" dirty="0">
              <a:ln>
                <a:solidFill>
                  <a:srgbClr val="F6F3F0">
                    <a:alpha val="0"/>
                  </a:srgbClr>
                </a:solidFill>
              </a:ln>
              <a:solidFill>
                <a:schemeClr val="tx2">
                  <a:alpha val="80000"/>
                </a:schemeClr>
              </a:solidFill>
              <a:effectLst>
                <a:outerShdw blurRad="50800" dist="38100" dir="2700000" algn="tl" rotWithShape="0">
                  <a:srgbClr val="453927">
                    <a:alpha val="20000"/>
                  </a:srgbClr>
                </a:outerShdw>
              </a:effectLst>
              <a:latin typeface="a고운글씨M" panose="02020600000000000000" pitchFamily="18" charset="-127"/>
              <a:ea typeface="a고운글씨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2297" y="3603285"/>
            <a:ext cx="1364477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500" b="1" spc="-100" dirty="0">
                <a:ln>
                  <a:solidFill>
                    <a:srgbClr val="F6F3F0">
                      <a:alpha val="0"/>
                    </a:srgbClr>
                  </a:solidFill>
                </a:ln>
                <a:solidFill>
                  <a:schemeClr val="tx2">
                    <a:alpha val="80000"/>
                  </a:schemeClr>
                </a:solidFill>
                <a:effectLst>
                  <a:outerShdw blurRad="50800" dist="38100" dir="2700000" algn="tl" rotWithShape="0">
                    <a:srgbClr val="453927">
                      <a:alpha val="20000"/>
                    </a:srgbClr>
                  </a:outerShdw>
                </a:effectLst>
                <a:latin typeface="a고운글씨M" panose="02020600000000000000" pitchFamily="18" charset="-127"/>
                <a:ea typeface="a고운글씨M" panose="02020600000000000000" pitchFamily="18" charset="-127"/>
              </a:rPr>
              <a:t>제주 속담</a:t>
            </a:r>
            <a:endParaRPr lang="en-US" altLang="ko-KR" sz="2500" b="1" spc="-100" dirty="0">
              <a:ln>
                <a:solidFill>
                  <a:srgbClr val="F6F3F0">
                    <a:alpha val="0"/>
                  </a:srgbClr>
                </a:solidFill>
              </a:ln>
              <a:solidFill>
                <a:schemeClr val="tx2">
                  <a:alpha val="80000"/>
                </a:schemeClr>
              </a:solidFill>
              <a:effectLst>
                <a:outerShdw blurRad="50800" dist="38100" dir="2700000" algn="tl" rotWithShape="0">
                  <a:srgbClr val="453927">
                    <a:alpha val="20000"/>
                  </a:srgbClr>
                </a:outerShdw>
              </a:effectLst>
              <a:latin typeface="a고운글씨M" panose="02020600000000000000" pitchFamily="18" charset="-127"/>
              <a:ea typeface="a고운글씨M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31189" y="2134807"/>
            <a:ext cx="1598515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500" b="1" spc="-100" dirty="0">
                <a:ln>
                  <a:solidFill>
                    <a:srgbClr val="F6F3F0">
                      <a:alpha val="0"/>
                    </a:srgbClr>
                  </a:solidFill>
                </a:ln>
                <a:solidFill>
                  <a:schemeClr val="tx2">
                    <a:alpha val="80000"/>
                  </a:schemeClr>
                </a:solidFill>
                <a:effectLst>
                  <a:outerShdw blurRad="50800" dist="38100" dir="2700000" algn="tl" rotWithShape="0">
                    <a:srgbClr val="453927">
                      <a:alpha val="20000"/>
                    </a:srgbClr>
                  </a:outerShdw>
                </a:effectLst>
                <a:latin typeface="a고운글씨M" panose="02020600000000000000" pitchFamily="18" charset="-127"/>
                <a:ea typeface="a고운글씨M" panose="02020600000000000000" pitchFamily="18" charset="-127"/>
              </a:rPr>
              <a:t>제주 일상어</a:t>
            </a:r>
            <a:endParaRPr lang="en-US" altLang="ko-KR" sz="2500" b="1" spc="-100" dirty="0">
              <a:ln>
                <a:solidFill>
                  <a:srgbClr val="F6F3F0">
                    <a:alpha val="0"/>
                  </a:srgbClr>
                </a:solidFill>
              </a:ln>
              <a:solidFill>
                <a:schemeClr val="tx2">
                  <a:alpha val="80000"/>
                </a:schemeClr>
              </a:solidFill>
              <a:effectLst>
                <a:outerShdw blurRad="50800" dist="38100" dir="2700000" algn="tl" rotWithShape="0">
                  <a:srgbClr val="453927">
                    <a:alpha val="20000"/>
                  </a:srgbClr>
                </a:outerShdw>
              </a:effectLst>
              <a:latin typeface="a고운글씨M" panose="02020600000000000000" pitchFamily="18" charset="-127"/>
              <a:ea typeface="a고운글씨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20298" y="5043445"/>
            <a:ext cx="140940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500" b="1" spc="-100" dirty="0">
                <a:ln>
                  <a:solidFill>
                    <a:srgbClr val="F6F3F0">
                      <a:alpha val="0"/>
                    </a:srgbClr>
                  </a:solidFill>
                </a:ln>
                <a:solidFill>
                  <a:schemeClr val="tx2">
                    <a:alpha val="80000"/>
                  </a:schemeClr>
                </a:solidFill>
                <a:effectLst>
                  <a:outerShdw blurRad="50800" dist="38100" dir="2700000" algn="tl" rotWithShape="0">
                    <a:srgbClr val="453927">
                      <a:alpha val="20000"/>
                    </a:srgbClr>
                  </a:outerShdw>
                </a:effectLst>
                <a:latin typeface="a고운글씨M" panose="02020600000000000000" pitchFamily="18" charset="-127"/>
                <a:ea typeface="a고운글씨M" panose="02020600000000000000" pitchFamily="18" charset="-127"/>
              </a:rPr>
              <a:t>단어 사전</a:t>
            </a:r>
            <a:endParaRPr lang="en-US" altLang="ko-KR" sz="2500" b="1" spc="-100" dirty="0">
              <a:ln>
                <a:solidFill>
                  <a:srgbClr val="F6F3F0">
                    <a:alpha val="0"/>
                  </a:srgbClr>
                </a:solidFill>
              </a:ln>
              <a:solidFill>
                <a:schemeClr val="tx2">
                  <a:alpha val="80000"/>
                </a:schemeClr>
              </a:solidFill>
              <a:effectLst>
                <a:outerShdw blurRad="50800" dist="38100" dir="2700000" algn="tl" rotWithShape="0">
                  <a:srgbClr val="453927">
                    <a:alpha val="20000"/>
                  </a:srgbClr>
                </a:outerShdw>
              </a:effectLst>
              <a:latin typeface="a고운글씨M" panose="02020600000000000000" pitchFamily="18" charset="-127"/>
              <a:ea typeface="a고운글씨M" panose="02020600000000000000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096001" y="0"/>
            <a:ext cx="0" cy="6858000"/>
          </a:xfrm>
          <a:prstGeom prst="line">
            <a:avLst/>
          </a:prstGeom>
          <a:ln w="38100">
            <a:solidFill>
              <a:schemeClr val="accent2">
                <a:lumMod val="50000"/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 flipH="1">
            <a:off x="6050281" y="980728"/>
            <a:ext cx="45719" cy="2880320"/>
            <a:chOff x="6096000" y="1412976"/>
            <a:chExt cx="0" cy="3672208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096000" y="1485184"/>
              <a:ext cx="0" cy="3600000"/>
            </a:xfrm>
            <a:prstGeom prst="line">
              <a:avLst/>
            </a:prstGeom>
            <a:ln w="38100">
              <a:solidFill>
                <a:schemeClr val="accent2">
                  <a:lumMod val="50000"/>
                  <a:alpha val="9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096000" y="1412976"/>
              <a:ext cx="0" cy="1800000"/>
            </a:xfrm>
            <a:prstGeom prst="line">
              <a:avLst/>
            </a:prstGeom>
            <a:ln w="38100">
              <a:solidFill>
                <a:schemeClr val="accent2">
                  <a:lumMod val="50000"/>
                  <a:alpha val="9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AE2041-F9AB-4587-A109-CAA6A6698858}"/>
              </a:ext>
            </a:extLst>
          </p:cNvPr>
          <p:cNvSpPr txBox="1"/>
          <p:nvPr/>
        </p:nvSpPr>
        <p:spPr>
          <a:xfrm>
            <a:off x="911424" y="836712"/>
            <a:ext cx="35283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accent2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데이터 설명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5D92AF1-ECE5-4AF7-BA45-4F58A49677A4}"/>
              </a:ext>
            </a:extLst>
          </p:cNvPr>
          <p:cNvCxnSpPr>
            <a:cxnSpLocks/>
          </p:cNvCxnSpPr>
          <p:nvPr/>
        </p:nvCxnSpPr>
        <p:spPr>
          <a:xfrm>
            <a:off x="6096000" y="5301208"/>
            <a:ext cx="0" cy="1556792"/>
          </a:xfrm>
          <a:prstGeom prst="line">
            <a:avLst/>
          </a:prstGeom>
          <a:ln w="38100">
            <a:solidFill>
              <a:schemeClr val="accent2">
                <a:lumMod val="50000"/>
                <a:alpha val="9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67750F-2B42-4F81-BA1C-31188D233B3B}"/>
              </a:ext>
            </a:extLst>
          </p:cNvPr>
          <p:cNvSpPr txBox="1"/>
          <p:nvPr/>
        </p:nvSpPr>
        <p:spPr>
          <a:xfrm>
            <a:off x="6528048" y="4118811"/>
            <a:ext cx="291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친정이 가도 못 얻은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저냑심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고운글씨M" panose="02020600000000000000" pitchFamily="18" charset="-127"/>
              <a:ea typeface="a고운글씨M" panose="02020600000000000000" pitchFamily="18" charset="-127"/>
            </a:endParaRP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바당에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가민 얻나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고운글씨M" panose="02020600000000000000" pitchFamily="18" charset="-127"/>
              <a:ea typeface="a고운글씨M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FA9ABA-6335-4D19-A0D3-38EAC6A251B7}"/>
              </a:ext>
            </a:extLst>
          </p:cNvPr>
          <p:cNvSpPr/>
          <p:nvPr/>
        </p:nvSpPr>
        <p:spPr>
          <a:xfrm>
            <a:off x="6640706" y="1339589"/>
            <a:ext cx="22284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봉지가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질군악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, </a:t>
            </a: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산천초목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오돌또기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1468A3-5415-4981-A697-B7750A5E8CCC}"/>
              </a:ext>
            </a:extLst>
          </p:cNvPr>
          <p:cNvSpPr/>
          <p:nvPr/>
        </p:nvSpPr>
        <p:spPr>
          <a:xfrm>
            <a:off x="1631504" y="2782669"/>
            <a:ext cx="4092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솔문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독새기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호나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줍서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.</a:t>
            </a:r>
          </a:p>
          <a:p>
            <a:pPr algn="r"/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먹돌도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똘람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시민 고망이 난다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.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햄시민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된다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DB9B9F-73DE-4FF5-8CC7-5409DB2BA4D3}"/>
              </a:ext>
            </a:extLst>
          </p:cNvPr>
          <p:cNvSpPr/>
          <p:nvPr/>
        </p:nvSpPr>
        <p:spPr>
          <a:xfrm>
            <a:off x="2548422" y="5558971"/>
            <a:ext cx="317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셍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거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족은말젯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뎅강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돌코롬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고운글씨M" panose="02020600000000000000" pitchFamily="18" charset="-127"/>
                <a:ea typeface="a고운글씨M" panose="02020600000000000000" pitchFamily="18" charset="-127"/>
              </a:rPr>
              <a:t> 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448F2-258B-453E-9307-1F6BFC84936D}"/>
              </a:ext>
            </a:extLst>
          </p:cNvPr>
          <p:cNvSpPr txBox="1"/>
          <p:nvPr/>
        </p:nvSpPr>
        <p:spPr>
          <a:xfrm>
            <a:off x="10823851" y="6611779"/>
            <a:ext cx="1368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출처 </a:t>
            </a:r>
            <a:r>
              <a:rPr lang="en-US" altLang="ko-KR" sz="10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: </a:t>
            </a:r>
            <a:r>
              <a:rPr lang="ko-KR" altLang="en-US" sz="1000" dirty="0">
                <a:latin typeface="a고운글씨M" panose="02020600000000000000" pitchFamily="18" charset="-127"/>
                <a:ea typeface="a고운글씨M" panose="02020600000000000000" pitchFamily="18" charset="-127"/>
              </a:rPr>
              <a:t>제주특별자치도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EAFD7F8-36E0-4572-B918-C2780AB5F6B6}"/>
              </a:ext>
            </a:extLst>
          </p:cNvPr>
          <p:cNvCxnSpPr>
            <a:cxnSpLocks/>
          </p:cNvCxnSpPr>
          <p:nvPr/>
        </p:nvCxnSpPr>
        <p:spPr>
          <a:xfrm>
            <a:off x="0" y="1958625"/>
            <a:ext cx="3719736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2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75520" y="2708920"/>
            <a:ext cx="72000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2797196-EC2B-4E40-9D83-E5E5A4187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sp>
        <p:nvSpPr>
          <p:cNvPr id="6" name="TextBox 5"/>
          <p:cNvSpPr txBox="1"/>
          <p:nvPr/>
        </p:nvSpPr>
        <p:spPr>
          <a:xfrm>
            <a:off x="1176670" y="879620"/>
            <a:ext cx="6910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품사 </a:t>
            </a:r>
            <a:r>
              <a:rPr lang="ko-KR" altLang="en-US" sz="5000" dirty="0" err="1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태깅</a:t>
            </a:r>
            <a:r>
              <a:rPr lang="ko-KR" altLang="en-US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en-US" altLang="ko-KR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ko-KR" altLang="en-US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사전 만들기</a:t>
            </a:r>
            <a:r>
              <a:rPr lang="en-US" altLang="ko-KR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endParaRPr lang="ko-KR" altLang="en-US" sz="5000" dirty="0">
              <a:ln>
                <a:solidFill>
                  <a:srgbClr val="19234B">
                    <a:alpha val="0"/>
                  </a:srgbClr>
                </a:solidFill>
              </a:ln>
              <a:solidFill>
                <a:schemeClr val="accent2">
                  <a:lumMod val="50000"/>
                  <a:alpha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5423CA-475E-43CB-A49F-9CF6462D32D6}"/>
              </a:ext>
            </a:extLst>
          </p:cNvPr>
          <p:cNvCxnSpPr>
            <a:cxnSpLocks/>
          </p:cNvCxnSpPr>
          <p:nvPr/>
        </p:nvCxnSpPr>
        <p:spPr>
          <a:xfrm>
            <a:off x="0" y="1958625"/>
            <a:ext cx="7176120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2BA000B6-E75A-4ED5-AD02-EA5085F31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7800" l="9945" r="98343">
                        <a14:foregroundMark x1="82873" y1="69200" x2="68232" y2="72200"/>
                        <a14:foregroundMark x1="68232" y1="72200" x2="69061" y2="83800"/>
                        <a14:foregroundMark x1="69061" y1="83800" x2="71271" y2="83200"/>
                        <a14:foregroundMark x1="82873" y1="72000" x2="86188" y2="83800"/>
                        <a14:foregroundMark x1="86188" y1="83800" x2="72376" y2="87800"/>
                        <a14:foregroundMark x1="72376" y1="87800" x2="61050" y2="80400"/>
                        <a14:foregroundMark x1="61050" y1="80400" x2="60497" y2="78000"/>
                        <a14:foregroundMark x1="54696" y1="87400" x2="58011" y2="90000"/>
                        <a14:foregroundMark x1="56354" y1="85800" x2="58564" y2="90800"/>
                        <a14:foregroundMark x1="54144" y1="87600" x2="58840" y2="90400"/>
                        <a14:foregroundMark x1="67680" y1="92200" x2="71547" y2="91400"/>
                        <a14:foregroundMark x1="87845" y1="69800" x2="88398" y2="73200"/>
                        <a14:foregroundMark x1="90055" y1="67000" x2="89503" y2="73000"/>
                        <a14:foregroundMark x1="92541" y1="64000" x2="92541" y2="71800"/>
                        <a14:foregroundMark x1="88398" y1="84200" x2="98343" y2="87800"/>
                        <a14:foregroundMark x1="65470" y1="92000" x2="68232" y2="97800"/>
                        <a14:foregroundMark x1="88674" y1="84400" x2="93923" y2="8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0444" y="2480900"/>
            <a:ext cx="3674798" cy="5075687"/>
          </a:xfrm>
          <a:prstGeom prst="rect">
            <a:avLst/>
          </a:prstGeom>
          <a:ln w="25400"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A8DBF5-3C1A-4D55-8212-1FBA31665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2420888"/>
            <a:ext cx="2829944" cy="4036661"/>
          </a:xfrm>
          <a:prstGeom prst="rect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F63A68-58B3-48A3-8AED-ED8BB3A5C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415700"/>
              </p:ext>
            </p:extLst>
          </p:nvPr>
        </p:nvGraphicFramePr>
        <p:xfrm>
          <a:off x="4224679" y="2420888"/>
          <a:ext cx="6631602" cy="3703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10534">
                  <a:extLst>
                    <a:ext uri="{9D8B030D-6E8A-4147-A177-3AD203B41FA5}">
                      <a16:colId xmlns:a16="http://schemas.microsoft.com/office/drawing/2014/main" val="4263180825"/>
                    </a:ext>
                  </a:extLst>
                </a:gridCol>
                <a:gridCol w="2210534">
                  <a:extLst>
                    <a:ext uri="{9D8B030D-6E8A-4147-A177-3AD203B41FA5}">
                      <a16:colId xmlns:a16="http://schemas.microsoft.com/office/drawing/2014/main" val="2255734569"/>
                    </a:ext>
                  </a:extLst>
                </a:gridCol>
                <a:gridCol w="2210534">
                  <a:extLst>
                    <a:ext uri="{9D8B030D-6E8A-4147-A177-3AD203B41FA5}">
                      <a16:colId xmlns:a16="http://schemas.microsoft.com/office/drawing/2014/main" val="2641317000"/>
                    </a:ext>
                  </a:extLst>
                </a:gridCol>
              </a:tblGrid>
              <a:tr h="342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OKT 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Komoran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품사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0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Noun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NN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명사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6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Adverb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MA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2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Determiner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NP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대명사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26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Exclamation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IC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감탄사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Adjective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VA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형용사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Suffix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XS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접미사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0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Verb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VV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동사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Josa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JK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number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SN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숫자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956021"/>
                  </a:ext>
                </a:extLst>
              </a:tr>
            </a:tbl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17E52E3-0053-4E07-9CF1-DDFC01B689BA}"/>
              </a:ext>
            </a:extLst>
          </p:cNvPr>
          <p:cNvSpPr/>
          <p:nvPr/>
        </p:nvSpPr>
        <p:spPr>
          <a:xfrm>
            <a:off x="5922814" y="2657110"/>
            <a:ext cx="677617" cy="28802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2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7448" y="980728"/>
            <a:ext cx="54537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rgbClr val="19234B">
                      <a:alpha val="0"/>
                    </a:srgbClr>
                  </a:solidFill>
                </a:ln>
                <a:solidFill>
                  <a:schemeClr val="accent2">
                    <a:lumMod val="50000"/>
                    <a:alpha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Model Selection</a:t>
            </a:r>
            <a:endParaRPr lang="ko-KR" altLang="en-US" sz="5000" dirty="0">
              <a:ln>
                <a:solidFill>
                  <a:srgbClr val="19234B">
                    <a:alpha val="0"/>
                  </a:srgbClr>
                </a:solidFill>
              </a:ln>
              <a:solidFill>
                <a:schemeClr val="accent2">
                  <a:lumMod val="50000"/>
                  <a:alpha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F1470F-2B43-438C-A7DC-DC751D987262}"/>
              </a:ext>
            </a:extLst>
          </p:cNvPr>
          <p:cNvGrpSpPr/>
          <p:nvPr/>
        </p:nvGrpSpPr>
        <p:grpSpPr>
          <a:xfrm>
            <a:off x="399766" y="3212976"/>
            <a:ext cx="8018410" cy="2413567"/>
            <a:chOff x="695400" y="2942296"/>
            <a:chExt cx="8018410" cy="241356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360E8E8-E00B-41BC-96F5-891E6A476163}"/>
                </a:ext>
              </a:extLst>
            </p:cNvPr>
            <p:cNvGrpSpPr/>
            <p:nvPr/>
          </p:nvGrpSpPr>
          <p:grpSpPr>
            <a:xfrm>
              <a:off x="695400" y="2942296"/>
              <a:ext cx="8018410" cy="2413567"/>
              <a:chOff x="5218667" y="2426470"/>
              <a:chExt cx="6913433" cy="1769658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4DF5AD92-52DB-4D17-BDAB-E56600F3F208}"/>
                  </a:ext>
                </a:extLst>
              </p:cNvPr>
              <p:cNvSpPr/>
              <p:nvPr/>
            </p:nvSpPr>
            <p:spPr>
              <a:xfrm>
                <a:off x="5218667" y="2696213"/>
                <a:ext cx="1584176" cy="1152115"/>
              </a:xfrm>
              <a:prstGeom prst="roundRect">
                <a:avLst>
                  <a:gd name="adj" fmla="val 5528"/>
                </a:avLst>
              </a:prstGeom>
              <a:solidFill>
                <a:schemeClr val="accent2">
                  <a:alpha val="5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Seq2Seq</a:t>
                </a:r>
                <a:endParaRPr lang="ko-KR" altLang="en-US" sz="2000" dirty="0">
                  <a:solidFill>
                    <a:schemeClr val="tx1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5556FDA1-FBF0-4D9A-8201-81A1F341EC2C}"/>
                  </a:ext>
                </a:extLst>
              </p:cNvPr>
              <p:cNvSpPr/>
              <p:nvPr/>
            </p:nvSpPr>
            <p:spPr>
              <a:xfrm>
                <a:off x="7930150" y="2426470"/>
                <a:ext cx="1584176" cy="573947"/>
              </a:xfrm>
              <a:prstGeom prst="roundRect">
                <a:avLst>
                  <a:gd name="adj" fmla="val 5528"/>
                </a:avLst>
              </a:prstGeom>
              <a:solidFill>
                <a:schemeClr val="accent2">
                  <a:alpha val="5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LSTM</a:t>
                </a:r>
                <a:endParaRPr lang="ko-KR" altLang="en-US" sz="2000" dirty="0">
                  <a:solidFill>
                    <a:schemeClr val="tx1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EB143539-1320-4C23-AF84-31A6BE74FCF7}"/>
                  </a:ext>
                </a:extLst>
              </p:cNvPr>
              <p:cNvSpPr/>
              <p:nvPr/>
            </p:nvSpPr>
            <p:spPr>
              <a:xfrm>
                <a:off x="7926057" y="3622181"/>
                <a:ext cx="1584176" cy="573947"/>
              </a:xfrm>
              <a:prstGeom prst="roundRect">
                <a:avLst>
                  <a:gd name="adj" fmla="val 5528"/>
                </a:avLst>
              </a:prstGeom>
              <a:solidFill>
                <a:schemeClr val="accent2">
                  <a:alpha val="5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GRU</a:t>
                </a:r>
                <a:endParaRPr lang="ko-KR" altLang="en-US" sz="2000" dirty="0">
                  <a:solidFill>
                    <a:schemeClr val="tx1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95FF62C9-3650-48DF-9E7D-5859999EEDD9}"/>
                  </a:ext>
                </a:extLst>
              </p:cNvPr>
              <p:cNvSpPr/>
              <p:nvPr/>
            </p:nvSpPr>
            <p:spPr>
              <a:xfrm>
                <a:off x="10517748" y="2713443"/>
                <a:ext cx="1614352" cy="1169445"/>
              </a:xfrm>
              <a:prstGeom prst="roundRect">
                <a:avLst>
                  <a:gd name="adj" fmla="val 5528"/>
                </a:avLst>
              </a:prstGeom>
              <a:solidFill>
                <a:schemeClr val="accent2">
                  <a:alpha val="5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With Attention</a:t>
                </a:r>
                <a:endParaRPr lang="ko-KR" altLang="en-US" sz="2000" dirty="0">
                  <a:solidFill>
                    <a:schemeClr val="tx1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9A3B8D1-CEC3-47B1-88B0-A0E4D30AA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9395" y="3459215"/>
              <a:ext cx="1324921" cy="594124"/>
            </a:xfrm>
            <a:prstGeom prst="straightConnector1">
              <a:avLst/>
            </a:prstGeom>
            <a:ln w="222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AC728A0-D020-45CE-82B2-B9D81B542E7C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2532638" y="4071415"/>
              <a:ext cx="1302875" cy="893056"/>
            </a:xfrm>
            <a:prstGeom prst="straightConnector1">
              <a:avLst/>
            </a:prstGeom>
            <a:ln w="222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37F1139-D262-438F-B338-17027A7A244E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>
              <a:off x="5677637" y="3333688"/>
              <a:ext cx="1163798" cy="797479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BADC4D7-37E2-4F88-BA34-DFE5851649CE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672889" y="4131167"/>
              <a:ext cx="1168546" cy="833304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9975DE-A3B9-4270-874A-5611EEDA01C6}"/>
              </a:ext>
            </a:extLst>
          </p:cNvPr>
          <p:cNvCxnSpPr>
            <a:cxnSpLocks/>
          </p:cNvCxnSpPr>
          <p:nvPr/>
        </p:nvCxnSpPr>
        <p:spPr>
          <a:xfrm>
            <a:off x="0" y="1958625"/>
            <a:ext cx="5591944" cy="0"/>
          </a:xfrm>
          <a:prstGeom prst="line">
            <a:avLst/>
          </a:prstGeom>
          <a:ln w="412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8B33552-3DD7-4EC5-B899-09010FB71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91" y="5071"/>
            <a:ext cx="3025211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959D167-8741-412E-8499-29CED86676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" b="4851"/>
          <a:stretch/>
        </p:blipFill>
        <p:spPr>
          <a:xfrm>
            <a:off x="7779358" y="2965137"/>
            <a:ext cx="1023433" cy="1030623"/>
          </a:xfrm>
          <a:prstGeom prst="ellipse">
            <a:avLst/>
          </a:prstGeom>
          <a:ln w="38100" cap="rnd">
            <a:solidFill>
              <a:schemeClr val="accent2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5942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455</Words>
  <Application>Microsoft Office PowerPoint</Application>
  <PresentationFormat>와이드스크린</PresentationFormat>
  <Paragraphs>151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a로케트</vt:lpstr>
      <vt:lpstr>나눔바른고딕 Light</vt:lpstr>
      <vt:lpstr>a옛날사진관3</vt:lpstr>
      <vt:lpstr>a아시아헤드2</vt:lpstr>
      <vt:lpstr>Arial</vt:lpstr>
      <vt:lpstr>나눔명조</vt:lpstr>
      <vt:lpstr>a고운글씨B</vt:lpstr>
      <vt:lpstr>a고운글씨M</vt:lpstr>
      <vt:lpstr>맑은 고딕</vt:lpstr>
      <vt:lpstr>나눔바른고딕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종호</dc:creator>
  <cp:lastModifiedBy>ICT01_14</cp:lastModifiedBy>
  <cp:revision>163</cp:revision>
  <dcterms:created xsi:type="dcterms:W3CDTF">2019-01-12T16:14:02Z</dcterms:created>
  <dcterms:modified xsi:type="dcterms:W3CDTF">2020-02-20T08:26:03Z</dcterms:modified>
</cp:coreProperties>
</file>