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38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JOTHIKA K</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591944" y="61791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582400" y="2630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06237"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020445" y="838200"/>
            <a:ext cx="8467725" cy="4866076"/>
          </a:xfrm>
          <a:prstGeom prst="rect">
            <a:avLst/>
          </a:prstGeom>
        </p:spPr>
        <p:txBody>
          <a:bodyPr vert="horz" wrap="square" lIns="0" tIns="13335" rIns="0" bIns="0" rtlCol="0">
            <a:spAutoFit/>
          </a:bodyPr>
          <a:lstStyle/>
          <a:p>
            <a:pPr marL="12700">
              <a:spcBef>
                <a:spcPts val="105"/>
              </a:spcBef>
            </a:pPr>
            <a:r>
              <a:rPr lang="en-US" sz="2400" b="1" dirty="0" smtClean="0"/>
              <a:t>                          Model </a:t>
            </a:r>
            <a:r>
              <a:rPr lang="en-US" sz="2400" b="1" dirty="0"/>
              <a:t>Training</a:t>
            </a:r>
            <a:r>
              <a:rPr lang="en-US" sz="2400" dirty="0"/>
              <a:t>: Train the selected model on the labeled dataset using appropriate training algorithms and optimization </a:t>
            </a:r>
            <a:r>
              <a:rPr lang="en-US" sz="2400" dirty="0" smtClean="0"/>
              <a:t>techniques.</a:t>
            </a:r>
          </a:p>
          <a:p>
            <a:pPr marL="12700">
              <a:spcBef>
                <a:spcPts val="105"/>
              </a:spcBef>
            </a:pPr>
            <a:endParaRPr lang="en-US" sz="2400" dirty="0" smtClean="0"/>
          </a:p>
          <a:p>
            <a:pPr marL="12700">
              <a:spcBef>
                <a:spcPts val="105"/>
              </a:spcBef>
            </a:pPr>
            <a:r>
              <a:rPr lang="en-US" sz="2400" b="1" dirty="0" smtClean="0"/>
              <a:t>                         Model </a:t>
            </a:r>
            <a:r>
              <a:rPr lang="en-US" sz="2400" b="1" dirty="0"/>
              <a:t>Evaluation</a:t>
            </a:r>
            <a:r>
              <a:rPr lang="en-US" sz="2400" dirty="0"/>
              <a:t>: Evaluate the trained model's performance on a held-out test set to assess its generalization </a:t>
            </a:r>
            <a:r>
              <a:rPr lang="en-US" sz="2400" dirty="0" smtClean="0"/>
              <a:t>ability.</a:t>
            </a:r>
          </a:p>
          <a:p>
            <a:pPr marL="12700">
              <a:lnSpc>
                <a:spcPct val="100000"/>
              </a:lnSpc>
              <a:spcBef>
                <a:spcPts val="105"/>
              </a:spcBef>
            </a:pPr>
            <a:endParaRPr lang="en-US" sz="2400" dirty="0"/>
          </a:p>
          <a:p>
            <a:pPr marL="12700">
              <a:lnSpc>
                <a:spcPct val="100000"/>
              </a:lnSpc>
              <a:spcBef>
                <a:spcPts val="105"/>
              </a:spcBef>
            </a:pPr>
            <a:r>
              <a:rPr lang="en-US" sz="2400" b="1" dirty="0"/>
              <a:t> </a:t>
            </a:r>
            <a:r>
              <a:rPr lang="en-US" sz="2400" b="1" dirty="0" smtClean="0"/>
              <a:t>                        Monitoring </a:t>
            </a:r>
            <a:r>
              <a:rPr lang="en-US" sz="2400" b="1" dirty="0"/>
              <a:t>and Maintenance</a:t>
            </a:r>
            <a:r>
              <a:rPr lang="en-US" sz="2400" dirty="0"/>
              <a:t>: Continuously monitor the model's performance in production to detect drift or degradation over time. Retrain or update the model as necessary to maintain optimal performance and adapt to evolving data distributions or user preferences.</a:t>
            </a:r>
            <a:endParaRPr sz="2400" dirty="0">
              <a:latin typeface="Trebuchet MS"/>
              <a:cs typeface="Trebuchet MS"/>
            </a:endParaRPr>
          </a:p>
        </p:txBody>
      </p:sp>
    </p:spTree>
    <p:extLst>
      <p:ext uri="{BB962C8B-B14F-4D97-AF65-F5344CB8AC3E}">
        <p14:creationId xmlns:p14="http://schemas.microsoft.com/office/powerpoint/2010/main" val="1527590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126823" y="622796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041098" y="4406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584023" y="59309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38200" y="440689"/>
            <a:ext cx="8534400" cy="5184111"/>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smtClean="0"/>
              <a:t/>
            </a:r>
            <a:br>
              <a:rPr lang="en-US" dirty="0" smtClean="0"/>
            </a:br>
            <a:r>
              <a:rPr lang="en-US" dirty="0" smtClean="0"/>
              <a:t>      </a:t>
            </a:r>
            <a:r>
              <a:rPr lang="en-US" sz="2000" b="0" dirty="0" smtClean="0"/>
              <a:t>In </a:t>
            </a:r>
            <a:r>
              <a:rPr lang="en-US" sz="2000" b="0" dirty="0"/>
              <a:t>this study, we developed a speech emotion recognition system using </a:t>
            </a:r>
            <a:r>
              <a:rPr lang="en-US" sz="2000" b="0" dirty="0" smtClean="0"/>
              <a:t>methodology </a:t>
            </a:r>
            <a:r>
              <a:rPr lang="en-US" sz="2000" b="0" dirty="0"/>
              <a:t>or model used, e.g., deep learning techniques such </a:t>
            </a:r>
            <a:r>
              <a:rPr lang="en-US" sz="2000" b="0" dirty="0" smtClean="0"/>
              <a:t>as recurrent </a:t>
            </a:r>
            <a:r>
              <a:rPr lang="en-US" sz="2000" b="0" dirty="0"/>
              <a:t>neural networks </a:t>
            </a:r>
            <a:r>
              <a:rPr lang="en-US" sz="2000" b="0" dirty="0" smtClean="0"/>
              <a:t>(</a:t>
            </a:r>
            <a:r>
              <a:rPr lang="en-US" sz="2000" b="0" dirty="0" smtClean="0"/>
              <a:t>CNN</a:t>
            </a:r>
            <a:r>
              <a:rPr lang="en-US" sz="2000" b="0" dirty="0" smtClean="0"/>
              <a:t>s</a:t>
            </a:r>
            <a:r>
              <a:rPr lang="en-US" sz="2000" b="0" dirty="0" smtClean="0"/>
              <a:t>).Our </a:t>
            </a:r>
            <a:r>
              <a:rPr lang="en-US" sz="2000" b="0" dirty="0"/>
              <a:t>primary goal was to accurately classify emotions from speech data into predefined categories such as happiness, sadness, anger, and neutral</a:t>
            </a:r>
            <a:r>
              <a:rPr lang="en-US" sz="2000" b="0" dirty="0" smtClean="0"/>
              <a:t>.</a:t>
            </a:r>
            <a:br>
              <a:rPr lang="en-US" sz="2000" b="0" dirty="0" smtClean="0"/>
            </a:br>
            <a:r>
              <a:rPr lang="en-US" sz="2000" b="0" dirty="0"/>
              <a:t> </a:t>
            </a:r>
            <a:r>
              <a:rPr lang="en-US" sz="2000" b="0" dirty="0" smtClean="0"/>
              <a:t>              In </a:t>
            </a:r>
            <a:r>
              <a:rPr lang="en-US" sz="2000" b="0" dirty="0"/>
              <a:t>conclusion, our study contributes to the growing body of research in speech emotion recognition and provides insights into the development of effective models for automatic emotion detection from speech. While there is still room for improvement, the advancements made in this project pave the way for applications in areas such as human-computer interaction, affective computing, and mental health monitoring.</a:t>
            </a:r>
            <a:r>
              <a:rPr lang="en-US" sz="2000" dirty="0"/>
              <a:t/>
            </a:r>
            <a:br>
              <a:rPr lang="en-US" sz="2000" dirty="0"/>
            </a:br>
            <a:endParaRPr sz="2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8"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4" y="829627"/>
            <a:ext cx="10613644" cy="312521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US" sz="4250" spc="25" dirty="0" smtClean="0"/>
              <a:t/>
            </a:r>
            <a:br>
              <a:rPr lang="en-US" sz="4250" spc="25" dirty="0" smtClean="0"/>
            </a:br>
            <a:r>
              <a:rPr lang="en-US" sz="4250" spc="25" dirty="0"/>
              <a:t/>
            </a:r>
            <a:br>
              <a:rPr lang="en-US" sz="4250" spc="25" dirty="0"/>
            </a:br>
            <a:r>
              <a:rPr lang="en-US" sz="4250" spc="25" dirty="0" smtClean="0"/>
              <a:t/>
            </a:r>
            <a:br>
              <a:rPr lang="en-US" sz="4250" spc="25" dirty="0" smtClean="0"/>
            </a:br>
            <a:r>
              <a:rPr lang="en-US" sz="4250" spc="25" dirty="0" smtClean="0"/>
              <a:t>     </a:t>
            </a:r>
            <a:r>
              <a:rPr lang="en-US" sz="3200" b="0" spc="25" dirty="0" smtClean="0"/>
              <a:t>Adversarial Training for robustness </a:t>
            </a:r>
            <a:br>
              <a:rPr lang="en-US" sz="3200" b="0" spc="25" dirty="0" smtClean="0"/>
            </a:br>
            <a:r>
              <a:rPr lang="en-US" sz="3200" b="0" spc="25" dirty="0" smtClean="0"/>
              <a:t>	in speech </a:t>
            </a:r>
            <a:r>
              <a:rPr lang="en-US" sz="3200" b="0" spc="25" dirty="0" smtClean="0"/>
              <a:t>emotio</a:t>
            </a:r>
            <a:r>
              <a:rPr lang="en-US" sz="3200" b="0" spc="25" dirty="0" smtClean="0"/>
              <a:t>n </a:t>
            </a:r>
            <a:r>
              <a:rPr lang="en-US" sz="3200" b="0" spc="25" dirty="0" smtClean="0"/>
              <a:t>recognition </a:t>
            </a:r>
            <a:r>
              <a:rPr lang="en-US" sz="3200" b="0" spc="25" dirty="0" smtClean="0"/>
              <a:t>with </a:t>
            </a:r>
            <a:r>
              <a:rPr lang="en-US" sz="3200" b="0" spc="25" dirty="0" smtClean="0"/>
              <a:t>CNN</a:t>
            </a:r>
            <a:endParaRPr sz="32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35565"/>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10613643" cy="5245667"/>
          </a:xfrm>
          <a:prstGeom prst="rect">
            <a:avLst/>
          </a:prstGeom>
        </p:spPr>
        <p:txBody>
          <a:bodyPr vert="horz" wrap="square" lIns="0" tIns="13335" rIns="0" bIns="0" rtlCol="0">
            <a:spAutoFit/>
          </a:bodyPr>
          <a:lstStyle/>
          <a:p>
            <a:pPr marL="12700">
              <a:lnSpc>
                <a:spcPct val="100000"/>
              </a:lnSpc>
              <a:spcBef>
                <a:spcPts val="105"/>
              </a:spcBef>
            </a:pPr>
            <a:r>
              <a:rPr lang="en-US" spc="25" dirty="0" smtClean="0"/>
              <a:t>AGENDA</a:t>
            </a:r>
            <a:br>
              <a:rPr lang="en-US" spc="25" dirty="0" smtClean="0"/>
            </a:br>
            <a:r>
              <a:rPr lang="en-US" spc="25" dirty="0" smtClean="0"/>
              <a:t/>
            </a:r>
            <a:br>
              <a:rPr lang="en-US" spc="25" dirty="0" smtClean="0"/>
            </a:br>
            <a:r>
              <a:rPr lang="en-US" spc="25" dirty="0" smtClean="0"/>
              <a:t>       </a:t>
            </a:r>
            <a:r>
              <a:rPr lang="en-US" sz="2800" b="0" spc="25" dirty="0" smtClean="0"/>
              <a:t>1.Introduction to speech recognition</a:t>
            </a:r>
            <a:br>
              <a:rPr lang="en-US" sz="2800" b="0" spc="25" dirty="0" smtClean="0"/>
            </a:br>
            <a:r>
              <a:rPr lang="en-US" sz="2800" b="0" spc="25" dirty="0" smtClean="0"/>
              <a:t>            2.Project overview</a:t>
            </a:r>
            <a:br>
              <a:rPr lang="en-US" sz="2800" b="0" spc="25" dirty="0" smtClean="0"/>
            </a:br>
            <a:r>
              <a:rPr lang="en-US" sz="2800" b="0" spc="25" dirty="0" smtClean="0"/>
              <a:t>            3.End users for this project</a:t>
            </a:r>
            <a:br>
              <a:rPr lang="en-US" sz="2800" b="0" spc="25" dirty="0" smtClean="0"/>
            </a:br>
            <a:r>
              <a:rPr lang="en-US" sz="2800" b="0" spc="25" dirty="0" smtClean="0"/>
              <a:t>            4.Solution and its value proposition</a:t>
            </a:r>
            <a:br>
              <a:rPr lang="en-US" sz="2800" b="0" spc="25" dirty="0" smtClean="0"/>
            </a:br>
            <a:r>
              <a:rPr lang="en-US" sz="2800" b="0" spc="25" dirty="0" smtClean="0"/>
              <a:t>            5.The wow in my solution</a:t>
            </a:r>
            <a:br>
              <a:rPr lang="en-US" sz="2800" b="0" spc="25" dirty="0" smtClean="0"/>
            </a:br>
            <a:r>
              <a:rPr lang="en-US" sz="2800" b="0" spc="25" dirty="0"/>
              <a:t> </a:t>
            </a:r>
            <a:r>
              <a:rPr lang="en-US" sz="2800" b="0" spc="25" dirty="0" smtClean="0"/>
              <a:t>           6.Modelling</a:t>
            </a:r>
            <a:br>
              <a:rPr lang="en-US" sz="2800" b="0" spc="25" dirty="0" smtClean="0"/>
            </a:br>
            <a:r>
              <a:rPr lang="en-US" sz="2800" b="0" spc="25" dirty="0"/>
              <a:t> </a:t>
            </a:r>
            <a:r>
              <a:rPr lang="en-US" sz="2800" b="0" spc="25" dirty="0" smtClean="0"/>
              <a:t>           </a:t>
            </a:r>
            <a:r>
              <a:rPr lang="en-US" sz="2800" b="0" spc="25" dirty="0" smtClean="0"/>
              <a:t>7.Results</a:t>
            </a:r>
            <a:r>
              <a:rPr lang="en-US" sz="2800" b="0" spc="25" dirty="0" smtClean="0"/>
              <a:t/>
            </a:r>
            <a:br>
              <a:rPr lang="en-US" sz="2800" b="0" spc="25" dirty="0" smtClean="0"/>
            </a:br>
            <a:r>
              <a:rPr lang="en-US" sz="2800" b="0" spc="25" dirty="0"/>
              <a:t> </a:t>
            </a:r>
            <a:r>
              <a:rPr lang="en-US" sz="2800" b="0" spc="25" dirty="0" smtClean="0"/>
              <a:t>           </a:t>
            </a:r>
            <a:endParaRPr b="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10291128" cy="530273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a:t/>
            </a:r>
            <a:br>
              <a:rPr lang="en-US" sz="4250" spc="10" dirty="0"/>
            </a:br>
            <a:r>
              <a:rPr lang="en-US" sz="4250" spc="10" dirty="0" smtClean="0"/>
              <a:t/>
            </a:r>
            <a:br>
              <a:rPr lang="en-US" sz="4250" spc="10" dirty="0" smtClean="0"/>
            </a:br>
            <a:r>
              <a:rPr lang="en-US" sz="4250" spc="10" dirty="0" smtClean="0"/>
              <a:t>      </a:t>
            </a:r>
            <a:r>
              <a:rPr lang="en-US" sz="2400" b="0" dirty="0" smtClean="0"/>
              <a:t>Speech </a:t>
            </a:r>
            <a:r>
              <a:rPr lang="en-US" sz="2400" b="0" dirty="0"/>
              <a:t>is a fundamental mode of human communication, </a:t>
            </a:r>
            <a:r>
              <a:rPr lang="en-US" sz="2400" b="0" dirty="0" smtClean="0"/>
              <a:t/>
            </a:r>
            <a:br>
              <a:rPr lang="en-US" sz="2400" b="0" dirty="0" smtClean="0"/>
            </a:br>
            <a:r>
              <a:rPr lang="en-US" sz="2400" b="0" dirty="0" smtClean="0"/>
              <a:t>carrying </a:t>
            </a:r>
            <a:r>
              <a:rPr lang="en-US" sz="2400" b="0" dirty="0"/>
              <a:t>not only semantic content but also rich emotional cues</a:t>
            </a:r>
            <a:r>
              <a:rPr lang="en-US" sz="2400" b="0" dirty="0" smtClean="0"/>
              <a:t>.</a:t>
            </a:r>
            <a:br>
              <a:rPr lang="en-US" sz="2400" b="0" dirty="0" smtClean="0"/>
            </a:br>
            <a:r>
              <a:rPr lang="en-US" sz="2400" b="0" dirty="0" smtClean="0"/>
              <a:t>In this project I took Speech emotion recognition using </a:t>
            </a:r>
            <a:r>
              <a:rPr lang="en-US" sz="2400" b="0" dirty="0" smtClean="0"/>
              <a:t>CNN(</a:t>
            </a:r>
            <a:r>
              <a:rPr lang="en-IN" sz="2400" b="0" dirty="0" smtClean="0"/>
              <a:t>convolutional</a:t>
            </a:r>
            <a:r>
              <a:rPr lang="en-US" sz="2400" b="0" dirty="0" smtClean="0"/>
              <a:t> </a:t>
            </a:r>
            <a:r>
              <a:rPr lang="en-US" sz="2400" b="0" dirty="0" smtClean="0"/>
              <a:t>Neural Network). </a:t>
            </a:r>
            <a:r>
              <a:rPr lang="en-US" sz="2400" b="0" dirty="0"/>
              <a:t>Understanding and recognizing emotions </a:t>
            </a:r>
            <a:r>
              <a:rPr lang="en-US" sz="2400" b="0" dirty="0" smtClean="0"/>
              <a:t/>
            </a:r>
            <a:br>
              <a:rPr lang="en-US" sz="2400" b="0" dirty="0" smtClean="0"/>
            </a:br>
            <a:r>
              <a:rPr lang="en-US" sz="2400" b="0" dirty="0" smtClean="0"/>
              <a:t>from </a:t>
            </a:r>
            <a:r>
              <a:rPr lang="en-US" sz="2400" b="0" dirty="0"/>
              <a:t>speech </a:t>
            </a:r>
            <a:r>
              <a:rPr lang="en-US" sz="2400" b="0" dirty="0" smtClean="0"/>
              <a:t>can greatly </a:t>
            </a:r>
            <a:r>
              <a:rPr lang="en-US" sz="2400" b="0" dirty="0"/>
              <a:t>enhance human-computer interaction</a:t>
            </a:r>
            <a:r>
              <a:rPr lang="en-US" sz="2400" b="0" dirty="0" smtClean="0"/>
              <a:t>,</a:t>
            </a:r>
            <a:br>
              <a:rPr lang="en-US" sz="2400" b="0" dirty="0" smtClean="0"/>
            </a:br>
            <a:r>
              <a:rPr lang="en-US" sz="2400" b="0" dirty="0" smtClean="0"/>
              <a:t>ranging </a:t>
            </a:r>
            <a:r>
              <a:rPr lang="en-US" sz="2400" b="0" dirty="0"/>
              <a:t>from </a:t>
            </a:r>
            <a:r>
              <a:rPr lang="en-US" sz="2400" b="0" dirty="0" smtClean="0"/>
              <a:t>customer </a:t>
            </a:r>
            <a:r>
              <a:rPr lang="en-US" sz="2400" b="0" dirty="0"/>
              <a:t>service applications to mental health </a:t>
            </a:r>
            <a:r>
              <a:rPr lang="en-US" sz="2400" b="0" dirty="0" smtClean="0"/>
              <a:t/>
            </a:r>
            <a:br>
              <a:rPr lang="en-US" sz="2400" b="0" dirty="0" smtClean="0"/>
            </a:br>
            <a:r>
              <a:rPr lang="en-US" sz="2400" b="0" dirty="0" smtClean="0"/>
              <a:t>monitoring systems . However</a:t>
            </a:r>
            <a:r>
              <a:rPr lang="en-US" sz="2400" b="0" dirty="0"/>
              <a:t>, accurately discerning </a:t>
            </a:r>
            <a:r>
              <a:rPr lang="en-US" sz="2400" b="0" dirty="0" smtClean="0"/>
              <a:t>emotions</a:t>
            </a:r>
            <a:br>
              <a:rPr lang="en-US" sz="2400" b="0" dirty="0" smtClean="0"/>
            </a:br>
            <a:r>
              <a:rPr lang="en-US" sz="2400" b="0" dirty="0" smtClean="0"/>
              <a:t>solely </a:t>
            </a:r>
            <a:r>
              <a:rPr lang="en-US" sz="2400" b="0" dirty="0"/>
              <a:t>from </a:t>
            </a:r>
            <a:r>
              <a:rPr lang="en-US" sz="2400" b="0" dirty="0" smtClean="0"/>
              <a:t>speech signals </a:t>
            </a:r>
            <a:r>
              <a:rPr lang="en-US" sz="2400" b="0" dirty="0"/>
              <a:t>poses significant challenges due to the complexity </a:t>
            </a:r>
            <a:r>
              <a:rPr lang="en-US" sz="2400" b="0" dirty="0" smtClean="0"/>
              <a:t>and </a:t>
            </a:r>
            <a:r>
              <a:rPr lang="en-US" sz="2400" b="0" dirty="0"/>
              <a:t>variability of human emotions, linguistic expressions, </a:t>
            </a:r>
            <a:r>
              <a:rPr lang="en-US" sz="2400" b="0" dirty="0" smtClean="0"/>
              <a:t/>
            </a:r>
            <a:br>
              <a:rPr lang="en-US" sz="2400" b="0" dirty="0" smtClean="0"/>
            </a:br>
            <a:r>
              <a:rPr lang="en-US" sz="2400" b="0" dirty="0" smtClean="0"/>
              <a:t>and </a:t>
            </a:r>
            <a:r>
              <a:rPr lang="en-US" sz="2400" b="0" dirty="0"/>
              <a:t>environmental </a:t>
            </a:r>
            <a:r>
              <a:rPr lang="en-US" sz="2400" b="0" dirty="0" smtClean="0"/>
              <a:t>factors.</a:t>
            </a: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287000" y="4419599"/>
            <a:ext cx="2133600" cy="2466109"/>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1" y="762000"/>
            <a:ext cx="10134600" cy="5018040"/>
          </a:xfrm>
          <a:prstGeom prst="rect">
            <a:avLst/>
          </a:prstGeom>
        </p:spPr>
        <p:txBody>
          <a:bodyPr vert="horz" wrap="square" lIns="0" tIns="16510" rIns="0" bIns="0" rtlCol="0">
            <a:spAutoFit/>
          </a:bodyPr>
          <a:lstStyle/>
          <a:p>
            <a:r>
              <a:rPr sz="4250" spc="5" dirty="0"/>
              <a:t>PROJECT	</a:t>
            </a:r>
            <a:r>
              <a:rPr sz="4250" spc="-20" dirty="0" smtClean="0"/>
              <a:t>OVERVIEW</a:t>
            </a:r>
            <a:r>
              <a:rPr lang="en-US" sz="4250" spc="-20" dirty="0" smtClean="0"/>
              <a:t/>
            </a:r>
            <a:br>
              <a:rPr lang="en-US" sz="4250" spc="-20" dirty="0" smtClean="0"/>
            </a:br>
            <a:r>
              <a:rPr lang="en-US" sz="4250" spc="-20" dirty="0" smtClean="0"/>
              <a:t>                 </a:t>
            </a:r>
            <a:r>
              <a:rPr lang="en-US" sz="2400" b="0" spc="-20" dirty="0" smtClean="0"/>
              <a:t>It</a:t>
            </a:r>
            <a:r>
              <a:rPr lang="en-US" sz="4250" spc="-20" dirty="0" smtClean="0"/>
              <a:t> </a:t>
            </a:r>
            <a:r>
              <a:rPr lang="en-US" sz="2400" b="0" dirty="0" smtClean="0"/>
              <a:t>Introduce </a:t>
            </a:r>
            <a:r>
              <a:rPr lang="en-US" sz="2400" b="0" dirty="0"/>
              <a:t>the project's aim to develop a system capable of recognizing emotions from speech signals</a:t>
            </a:r>
            <a:r>
              <a:rPr lang="en-US" sz="2400" b="0" dirty="0" smtClean="0"/>
              <a:t>. </a:t>
            </a:r>
            <a:r>
              <a:rPr lang="en-US" sz="2400" b="0" dirty="0"/>
              <a:t>Highlight the significance of speech emotion recognition in improving human-computer interaction, mental health assessment, and other </a:t>
            </a:r>
            <a:r>
              <a:rPr lang="en-US" sz="2400" b="0" dirty="0" smtClean="0"/>
              <a:t>applications. This project </a:t>
            </a:r>
            <a:r>
              <a:rPr lang="en-US" sz="2400" b="0" dirty="0"/>
              <a:t>begins with the selection and acquisition of a suitable dataset containing audio recordings of speech with labeled emotional </a:t>
            </a:r>
            <a:r>
              <a:rPr lang="en-US" sz="2400" b="0" dirty="0" smtClean="0"/>
              <a:t>states. </a:t>
            </a:r>
            <a:r>
              <a:rPr lang="en-US" sz="2400" b="0" dirty="0"/>
              <a:t>Preprocessing steps are applied to clean the data, remove noise, and extract relevant features from the audio </a:t>
            </a:r>
            <a:r>
              <a:rPr lang="en-US" sz="2400" b="0" dirty="0" smtClean="0"/>
              <a:t>signals. The </a:t>
            </a:r>
            <a:r>
              <a:rPr lang="en-US" sz="2400" b="0" dirty="0"/>
              <a:t>developed speech emotion recognition system has potential applications </a:t>
            </a:r>
            <a:r>
              <a:rPr lang="en-US" sz="2400" b="0" dirty="0" smtClean="0"/>
              <a:t>in </a:t>
            </a:r>
            <a:r>
              <a:rPr lang="en-US" sz="2400" b="0" dirty="0"/>
              <a:t>various domains, including virtual assistants, sentiment analysis in </a:t>
            </a:r>
            <a:r>
              <a:rPr lang="en-US" sz="2400" b="0" dirty="0" smtClean="0"/>
              <a:t/>
            </a:r>
            <a:br>
              <a:rPr lang="en-US" sz="2400" b="0" dirty="0" smtClean="0"/>
            </a:br>
            <a:r>
              <a:rPr lang="en-US" sz="2400" b="0" dirty="0" smtClean="0"/>
              <a:t>customer </a:t>
            </a:r>
            <a:r>
              <a:rPr lang="en-US" sz="2400" b="0" dirty="0"/>
              <a:t>service, and mental health monitoring. </a:t>
            </a: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394808" y="62447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5344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896535" y="65455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206548" cy="5310428"/>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smtClean="0"/>
              <a:t>                </a:t>
            </a:r>
            <a:r>
              <a:rPr lang="en-US" sz="2000" b="0" dirty="0" smtClean="0"/>
              <a:t>End </a:t>
            </a:r>
            <a:r>
              <a:rPr lang="en-US" sz="2000" b="0" dirty="0"/>
              <a:t>users for a speech emotion recognition project could vary depending on the intended application and </a:t>
            </a:r>
            <a:r>
              <a:rPr lang="en-US" sz="2000" b="0" dirty="0" smtClean="0"/>
              <a:t>context.</a:t>
            </a:r>
            <a:br>
              <a:rPr lang="en-US" sz="2000" b="0" dirty="0" smtClean="0"/>
            </a:br>
            <a:r>
              <a:rPr lang="en-US" sz="2000" b="0" dirty="0" smtClean="0"/>
              <a:t>                         </a:t>
            </a:r>
            <a:br>
              <a:rPr lang="en-US" sz="2000" b="0" dirty="0" smtClean="0"/>
            </a:br>
            <a:r>
              <a:rPr lang="en-US" sz="2000" b="0" dirty="0" smtClean="0"/>
              <a:t>		  </a:t>
            </a:r>
            <a:r>
              <a:rPr lang="en-US" sz="2000" dirty="0" smtClean="0"/>
              <a:t>Education </a:t>
            </a:r>
            <a:r>
              <a:rPr lang="en-US" sz="2000" dirty="0"/>
              <a:t>Sector</a:t>
            </a:r>
            <a:r>
              <a:rPr lang="en-US" sz="2000" b="0" dirty="0"/>
              <a:t>: Teachers and educators could use speech emotion recognition to assess student engagement and emotional state during lectures or online learning sessions, adapting their teaching methods accordingly</a:t>
            </a:r>
            <a:r>
              <a:rPr lang="en-US" sz="2000" b="0" dirty="0" smtClean="0"/>
              <a:t>.</a:t>
            </a:r>
            <a:br>
              <a:rPr lang="en-US" sz="2000" b="0" dirty="0" smtClean="0"/>
            </a:br>
            <a:r>
              <a:rPr lang="en-US" sz="2000" b="0" dirty="0"/>
              <a:t> </a:t>
            </a:r>
            <a:r>
              <a:rPr lang="en-US" sz="2000" b="0" dirty="0" smtClean="0"/>
              <a:t>                         </a:t>
            </a:r>
            <a:r>
              <a:rPr lang="en-US" sz="2000" dirty="0"/>
              <a:t>Mental Health Professionals</a:t>
            </a:r>
            <a:r>
              <a:rPr lang="en-US" sz="2000" b="0" dirty="0"/>
              <a:t>: Speech emotion recognition systems could assist mental health professionals in diagnosing and monitoring conditions such as depression, anxiety, or PTSD by analyzing the emotional content of speech</a:t>
            </a:r>
            <a:r>
              <a:rPr lang="en-US" sz="2000" b="0" dirty="0" smtClean="0"/>
              <a:t>.</a:t>
            </a:r>
            <a:br>
              <a:rPr lang="en-US" sz="2000" b="0" dirty="0" smtClean="0"/>
            </a:br>
            <a:r>
              <a:rPr lang="en-US" sz="2000" b="0" dirty="0"/>
              <a:t> </a:t>
            </a:r>
            <a:r>
              <a:rPr lang="en-US" sz="2000" b="0" dirty="0" smtClean="0"/>
              <a:t>                         </a:t>
            </a:r>
            <a:r>
              <a:rPr lang="en-US" sz="2000" dirty="0"/>
              <a:t>Entertainment Industry</a:t>
            </a:r>
            <a:r>
              <a:rPr lang="en-US" sz="2000" b="0" dirty="0"/>
              <a:t>: Gaming companies and virtual reality developers could integrate speech emotion recognition to create more immersive experiences by adjusting gameplay based on the player's emotions and </a:t>
            </a:r>
            <a:r>
              <a:rPr lang="en-US" sz="2000" b="0" dirty="0" smtClean="0"/>
              <a:t>reactions.</a:t>
            </a:r>
            <a:endParaRPr sz="20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591800" y="4114800"/>
            <a:ext cx="1469218" cy="1893189"/>
          </a:xfrm>
          <a:prstGeom prst="rect">
            <a:avLst/>
          </a:prstGeom>
        </p:spPr>
      </p:pic>
      <p:sp>
        <p:nvSpPr>
          <p:cNvPr id="3" name="object 3"/>
          <p:cNvSpPr/>
          <p:nvPr/>
        </p:nvSpPr>
        <p:spPr>
          <a:xfrm>
            <a:off x="11200382" y="620790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4432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87200" y="597980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1" y="787400"/>
            <a:ext cx="8458200" cy="5491888"/>
          </a:xfrm>
          <a:prstGeom prst="rect">
            <a:avLst/>
          </a:prstGeom>
        </p:spPr>
        <p:txBody>
          <a:bodyPr vert="horz" wrap="square" lIns="0" tIns="13335" rIns="0" bIns="0" rtlCol="0">
            <a:spAutoFit/>
          </a:bodyPr>
          <a:lstStyle/>
          <a:p>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a:t/>
            </a:r>
            <a:br>
              <a:rPr lang="en-US" sz="3600" dirty="0"/>
            </a:br>
            <a:r>
              <a:rPr lang="en-US" sz="3600" dirty="0" smtClean="0"/>
              <a:t>         </a:t>
            </a:r>
            <a:r>
              <a:rPr lang="en-US" sz="2000" b="0" dirty="0" smtClean="0"/>
              <a:t>The </a:t>
            </a:r>
            <a:r>
              <a:rPr lang="en-US" sz="2000" b="0" dirty="0"/>
              <a:t>solution for a speech emotion recognition project entails the development of a sophisticated system capable of accurately detecting and interpreting emotions conveyed through speech. </a:t>
            </a:r>
            <a:r>
              <a:rPr lang="en-US" sz="2000" b="0" dirty="0" smtClean="0"/>
              <a:t>In </a:t>
            </a:r>
            <a:r>
              <a:rPr lang="en-US" sz="2000" b="0" dirty="0"/>
              <a:t>healthcare, therapists and mental health professionals can utilize it to monitor patients' emotional states, facilitating more effective assessment and treatment. Market researchers gain deeper insights into consumer sentiment, guiding product development and marketing strategies. In education, adaptive learning environments are created, where educators can tailor their approaches based on students' emotional engagement. Security measures are bolstered with the ability to detect emotional distress, enhancing safety in various settings.</a:t>
            </a:r>
            <a:r>
              <a:rPr lang="en-US" sz="2400" b="0" dirty="0"/>
              <a:t/>
            </a:r>
            <a:br>
              <a:rPr lang="en-US" sz="2400" b="0" dirty="0"/>
            </a:br>
            <a:r>
              <a:rPr lang="en-US" sz="2400" b="0" dirty="0"/>
              <a:t/>
            </a:r>
            <a:br>
              <a:rPr lang="en-US" sz="2400" b="0" dirty="0"/>
            </a:br>
            <a:r>
              <a:rPr lang="en-US" sz="2400" b="0" dirty="0" smtClean="0"/>
              <a:t>                     </a:t>
            </a: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55185" y="619520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102760" y="615329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4988219"/>
            <a:ext cx="1066799" cy="1346053"/>
          </a:xfrm>
          <a:prstGeom prst="rect">
            <a:avLst/>
          </a:prstGeom>
        </p:spPr>
      </p:pic>
      <p:sp>
        <p:nvSpPr>
          <p:cNvPr id="7" name="object 7"/>
          <p:cNvSpPr txBox="1">
            <a:spLocks noGrp="1"/>
          </p:cNvSpPr>
          <p:nvPr>
            <p:ph type="title"/>
          </p:nvPr>
        </p:nvSpPr>
        <p:spPr>
          <a:xfrm>
            <a:off x="1066800" y="654938"/>
            <a:ext cx="9144000" cy="5018040"/>
          </a:xfrm>
          <a:prstGeom prst="rect">
            <a:avLst/>
          </a:prstGeom>
        </p:spPr>
        <p:txBody>
          <a:bodyPr vert="horz" wrap="square" lIns="0" tIns="16510" rIns="0" bIns="0" rtlCol="0">
            <a:spAutoFit/>
          </a:bodyPr>
          <a:lstStyle/>
          <a:p>
            <a:r>
              <a:rPr sz="4250" spc="15" dirty="0"/>
              <a:t>THE</a:t>
            </a:r>
            <a:r>
              <a:rPr sz="4250" spc="20" dirty="0"/>
              <a:t> </a:t>
            </a:r>
            <a:r>
              <a:rPr sz="4250" spc="10" dirty="0"/>
              <a:t>WOW</a:t>
            </a:r>
            <a:r>
              <a:rPr sz="4250" spc="85" dirty="0"/>
              <a:t> </a:t>
            </a:r>
            <a:r>
              <a:rPr sz="4250" spc="10" dirty="0"/>
              <a:t>IN</a:t>
            </a:r>
            <a:r>
              <a:rPr sz="4250" spc="-5" dirty="0"/>
              <a:t> </a:t>
            </a:r>
            <a:r>
              <a:rPr sz="4250" spc="15" dirty="0" smtClean="0"/>
              <a:t>YOUR</a:t>
            </a:r>
            <a:r>
              <a:rPr lang="en-US" sz="4250" spc="-10" dirty="0"/>
              <a:t> </a:t>
            </a:r>
            <a:r>
              <a:rPr sz="4250" spc="20" dirty="0" smtClean="0"/>
              <a:t>SOLUTION</a:t>
            </a:r>
            <a:r>
              <a:rPr lang="en-US" sz="4250" spc="20" dirty="0" smtClean="0"/>
              <a:t/>
            </a:r>
            <a:br>
              <a:rPr lang="en-US" sz="4250" spc="20" dirty="0" smtClean="0"/>
            </a:br>
            <a:r>
              <a:rPr lang="en-US" sz="4250" spc="20" dirty="0" smtClean="0"/>
              <a:t>             </a:t>
            </a:r>
            <a:r>
              <a:rPr lang="en-US" sz="2000" dirty="0"/>
              <a:t>High Accuracy</a:t>
            </a:r>
            <a:r>
              <a:rPr lang="en-US" sz="2000" b="0" dirty="0"/>
              <a:t>: Achieving exceptionally high accuracy in detecting and interpreting emotions from speech signals can be a significant "wow" factor. This could involve surpassing industry benchmarks or even human-level performance in emotion recognition tasks.</a:t>
            </a:r>
            <a:br>
              <a:rPr lang="en-US" sz="2000" b="0" dirty="0"/>
            </a:br>
            <a:r>
              <a:rPr lang="en-US" sz="2000" b="0" dirty="0" smtClean="0"/>
              <a:t>                            </a:t>
            </a:r>
            <a:r>
              <a:rPr lang="en-US" sz="2000" dirty="0" smtClean="0"/>
              <a:t>Real-time </a:t>
            </a:r>
            <a:r>
              <a:rPr lang="en-US" sz="2000" dirty="0"/>
              <a:t>Processing</a:t>
            </a:r>
            <a:r>
              <a:rPr lang="en-US" sz="2000" b="0" dirty="0"/>
              <a:t>: Implementing real-time emotion recognition capabilities can be impressive, especially in applications like customer service or gaming where immediate responses are crucial for user engagement and satisfaction</a:t>
            </a:r>
            <a:r>
              <a:rPr lang="en-US" sz="2000" b="0" dirty="0" smtClean="0"/>
              <a:t>.</a:t>
            </a:r>
            <a:br>
              <a:rPr lang="en-US" sz="2000" b="0" dirty="0" smtClean="0"/>
            </a:br>
            <a:r>
              <a:rPr lang="en-US" sz="2000" b="0" dirty="0"/>
              <a:t> </a:t>
            </a:r>
            <a:r>
              <a:rPr lang="en-US" sz="2000" b="0" dirty="0" smtClean="0"/>
              <a:t>                            </a:t>
            </a:r>
            <a:r>
              <a:rPr lang="en-US" sz="2000" dirty="0"/>
              <a:t>User Experience Enhancement</a:t>
            </a:r>
            <a:r>
              <a:rPr lang="en-US" sz="2000" b="0" dirty="0"/>
              <a:t>: Implementing features that significantly enhance user experience, such as providing real-time feedback on emotional states during interactions with virtual assistants or educational tools, can be a noteworthy "wow" factor.</a:t>
            </a:r>
            <a:br>
              <a:rPr lang="en-US" sz="2000" b="0" dirty="0"/>
            </a:br>
            <a:endParaRPr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591944" y="61791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582400" y="2630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06237"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9699625" cy="3819635"/>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lang="en-US" sz="4800" b="1" spc="5" dirty="0" smtClean="0">
                <a:latin typeface="Trebuchet MS"/>
                <a:cs typeface="Trebuchet MS"/>
              </a:rPr>
              <a:t>G</a:t>
            </a:r>
          </a:p>
          <a:p>
            <a:pPr marL="12700">
              <a:lnSpc>
                <a:spcPct val="100000"/>
              </a:lnSpc>
              <a:spcBef>
                <a:spcPts val="105"/>
              </a:spcBef>
            </a:pPr>
            <a:r>
              <a:rPr lang="en-US" sz="4800" b="1" spc="5" dirty="0" smtClean="0">
                <a:latin typeface="Trebuchet MS"/>
              </a:rPr>
              <a:t>            </a:t>
            </a:r>
            <a:r>
              <a:rPr lang="en-US" sz="2000" b="1" dirty="0" smtClean="0"/>
              <a:t>Data </a:t>
            </a:r>
            <a:r>
              <a:rPr lang="en-US" sz="2000" b="1" dirty="0"/>
              <a:t>Collection and Preprocessing</a:t>
            </a:r>
            <a:r>
              <a:rPr lang="en-US" sz="2000" dirty="0"/>
              <a:t>: Gather a dataset of speech samples labeled with corresponding emotion categories (e.g., happy, sad, angry). Preprocess the audio data, which may include tasks such as noise removal, normalization, and feature </a:t>
            </a:r>
            <a:r>
              <a:rPr lang="en-US" sz="2000" dirty="0" smtClean="0"/>
              <a:t>extraction.</a:t>
            </a:r>
          </a:p>
          <a:p>
            <a:pPr marL="12700">
              <a:lnSpc>
                <a:spcPct val="100000"/>
              </a:lnSpc>
              <a:spcBef>
                <a:spcPts val="105"/>
              </a:spcBef>
            </a:pPr>
            <a:endParaRPr lang="en-US" sz="2000" b="1" dirty="0" smtClean="0"/>
          </a:p>
          <a:p>
            <a:pPr marL="12700">
              <a:lnSpc>
                <a:spcPct val="100000"/>
              </a:lnSpc>
              <a:spcBef>
                <a:spcPts val="105"/>
              </a:spcBef>
            </a:pPr>
            <a:r>
              <a:rPr lang="en-US" sz="2000" b="1" dirty="0"/>
              <a:t>	</a:t>
            </a:r>
            <a:r>
              <a:rPr lang="en-US" sz="2000" b="1" dirty="0" smtClean="0"/>
              <a:t>	        </a:t>
            </a:r>
            <a:r>
              <a:rPr lang="en-US" sz="2000" b="1" dirty="0" smtClean="0"/>
              <a:t>Model </a:t>
            </a:r>
            <a:r>
              <a:rPr lang="en-US" sz="2000" b="1" dirty="0" smtClean="0"/>
              <a:t>Selection: </a:t>
            </a:r>
            <a:r>
              <a:rPr lang="en-US" sz="2000" dirty="0" smtClean="0"/>
              <a:t>Particularly</a:t>
            </a:r>
            <a:r>
              <a:rPr lang="en-US" sz="2000" dirty="0"/>
              <a:t>, </a:t>
            </a:r>
            <a:r>
              <a:rPr lang="en-IN" sz="2000" dirty="0"/>
              <a:t> </a:t>
            </a:r>
            <a:r>
              <a:rPr lang="en-IN" sz="2000" dirty="0" smtClean="0"/>
              <a:t>convolutional</a:t>
            </a:r>
            <a:r>
              <a:rPr lang="en-US" sz="2000" dirty="0" smtClean="0"/>
              <a:t> </a:t>
            </a:r>
            <a:r>
              <a:rPr lang="en-US" sz="2000" dirty="0"/>
              <a:t>neural networks </a:t>
            </a:r>
            <a:r>
              <a:rPr lang="en-US" sz="2000" dirty="0" smtClean="0"/>
              <a:t>(</a:t>
            </a:r>
            <a:r>
              <a:rPr lang="en-US" sz="2000" dirty="0" smtClean="0"/>
              <a:t>CNN</a:t>
            </a:r>
            <a:r>
              <a:rPr lang="en-US" sz="2000" dirty="0" smtClean="0"/>
              <a:t>s</a:t>
            </a:r>
            <a:r>
              <a:rPr lang="en-US" sz="2000" dirty="0"/>
              <a:t>) are widely used for learning representations from audio data</a:t>
            </a:r>
            <a:r>
              <a:rPr lang="en-US" sz="2000" dirty="0" smtClean="0"/>
              <a:t>.</a:t>
            </a:r>
            <a:endParaRPr lang="en-US" sz="2000" dirty="0"/>
          </a:p>
          <a:p>
            <a:pPr marL="12700">
              <a:lnSpc>
                <a:spcPct val="100000"/>
              </a:lnSpc>
              <a:spcBef>
                <a:spcPts val="105"/>
              </a:spcBef>
            </a:pPr>
            <a:endParaRPr sz="4800" dirty="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126" y="4331382"/>
            <a:ext cx="4371975" cy="21907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TotalTime>
  <Words>200</Words>
  <Application>Microsoft Office PowerPoint</Application>
  <PresentationFormat>Custom</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JOTHIKA K</vt:lpstr>
      <vt:lpstr>PROJECT TITLE        Adversarial Training for robustness   in speech emotion recognition with CNN</vt:lpstr>
      <vt:lpstr>AGENDA         1.Introduction to speech recognition             2.Project overview             3.End users for this project             4.Solution and its value proposition             5.The wow in my solution             6.Modelling             7.Results             </vt:lpstr>
      <vt:lpstr>PROBLEM STATEMENT        Speech is a fundamental mode of human communication,  carrying not only semantic content but also rich emotional cues. In this project I took Speech emotion recognition using CNN(convolutional Neural Network). Understanding and recognizing emotions  from speech can greatly enhance human-computer interaction, ranging from customer service applications to mental health  monitoring systems . However, accurately discerning emotions solely from speech signals poses significant challenges due to the complexity and variability of human emotions, linguistic expressions,  and environmental factors.</vt:lpstr>
      <vt:lpstr>PROJECT OVERVIEW                  It Introduce the project's aim to develop a system capable of recognizing emotions from speech signals. Highlight the significance of speech emotion recognition in improving human-computer interaction, mental health assessment, and other applications. This project begins with the selection and acquisition of a suitable dataset containing audio recordings of speech with labeled emotional states. Preprocessing steps are applied to clean the data, remove noise, and extract relevant features from the audio signals. The developed speech emotion recognition system has potential applications in various domains, including virtual assistants, sentiment analysis in  customer service, and mental health monitoring. </vt:lpstr>
      <vt:lpstr>WHO ARE THE END USERS?                 End users for a speech emotion recognition project could vary depending on the intended application and context.                               Education Sector: Teachers and educators could use speech emotion recognition to assess student engagement and emotional state during lectures or online learning sessions, adapting their teaching methods accordingly.                           Mental Health Professionals: Speech emotion recognition systems could assist mental health professionals in diagnosing and monitoring conditions such as depression, anxiety, or PTSD by analyzing the emotional content of speech.                           Entertainment Industry: Gaming companies and virtual reality developers could integrate speech emotion recognition to create more immersive experiences by adjusting gameplay based on the player's emotions and reactions.</vt:lpstr>
      <vt:lpstr>YOUR SOLUTION AND ITS VALUE PROPOSITION          The solution for a speech emotion recognition project entails the development of a sophisticated system capable of accurately detecting and interpreting emotions conveyed through speech. In healthcare, therapists and mental health professionals can utilize it to monitor patients' emotional states, facilitating more effective assessment and treatment. Market researchers gain deeper insights into consumer sentiment, guiding product development and marketing strategies. In education, adaptive learning environments are created, where educators can tailor their approaches based on students' emotional engagement. Security measures are bolstered with the ability to detect emotional distress, enhancing safety in various settings.                       </vt:lpstr>
      <vt:lpstr>THE WOW IN YOUR SOLUTION              High Accuracy: Achieving exceptionally high accuracy in detecting and interpreting emotions from speech signals can be a significant "wow" factor. This could involve surpassing industry benchmarks or even human-level performance in emotion recognition tasks.                             Real-time Processing: Implementing real-time emotion recognition capabilities can be impressive, especially in applications like customer service or gaming where immediate responses are crucial for user engagement and satisfaction.                              User Experience Enhancement: Implementing features that significantly enhance user experience, such as providing real-time feedback on emotional states during interactions with virtual assistants or educational tools, can be a noteworthy "wow" factor. </vt:lpstr>
      <vt:lpstr>PowerPoint Presentation</vt:lpstr>
      <vt:lpstr>PowerPoint Presentation</vt:lpstr>
      <vt:lpstr>RESULTS       In this study, we developed a speech emotion recognition system using methodology or model used, e.g., deep learning techniques such as recurrent neural networks (CNNs).Our primary goal was to accurately classify emotions from speech data into predefined categories such as happiness, sadness, anger, and neutral.                In conclusion, our study contributes to the growing body of research in speech emotion recognition and provides insights into the development of effective models for automatic emotion detection from speech. While there is still room for improvement, the advancements made in this project pave the way for applications in areas such as human-computer interaction, affective computing, and mental health monitoring.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Nithisha K</dc:creator>
  <cp:lastModifiedBy>2021PITIT126</cp:lastModifiedBy>
  <cp:revision>19</cp:revision>
  <dcterms:created xsi:type="dcterms:W3CDTF">2024-03-29T05:08:40Z</dcterms:created>
  <dcterms:modified xsi:type="dcterms:W3CDTF">2024-04-01T08:32:42Z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