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CB0804-0AA6-4BFB-82E2-E7C64B6E6DA6}">
  <a:tblStyle styleId="{B4CB0804-0AA6-4BFB-82E2-E7C64B6E6DA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5" Type="http://schemas.openxmlformats.org/officeDocument/2006/relationships/slide" Target="slides/slide18.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7baf83b8f_2_8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87baf83b8f_2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7baf83b8f_2_16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5" name="Google Shape;195;g87baf83b8f_2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87baf83b8f_2_16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1" name="Google Shape;201;g87baf83b8f_2_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87baf83b8f_2_17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7" name="Google Shape;207;g87baf83b8f_2_1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87baf83b8f_2_1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3" name="Google Shape;213;g87baf83b8f_2_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87baf83b8f_2_18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9" name="Google Shape;219;g87baf83b8f_2_1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87baf83b8f_2_18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solidFill>
                  <a:schemeClr val="dk1"/>
                </a:solidFill>
              </a:rPr>
              <a:t>AF vector, speech balloon with the text ”Save your Thonny Python IDE”.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sz="1800"/>
          </a:p>
        </p:txBody>
      </p:sp>
      <p:sp>
        <p:nvSpPr>
          <p:cNvPr id="225" name="Google Shape;225;g87baf83b8f_2_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87baf83b8f_2_19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solidFill>
                  <a:schemeClr val="dk1"/>
                </a:solidFill>
              </a:rPr>
              <a:t>AF vector with speech balloon “Run your project”.</a:t>
            </a:r>
            <a:endParaRPr sz="1800">
              <a:solidFill>
                <a:schemeClr val="dk1"/>
              </a:solidFill>
            </a:endParaRPr>
          </a:p>
          <a:p>
            <a:pPr indent="0" lvl="0" marL="0" rtl="0" algn="l">
              <a:spcBef>
                <a:spcPts val="0"/>
              </a:spcBef>
              <a:spcAft>
                <a:spcPts val="0"/>
              </a:spcAft>
              <a:buNone/>
            </a:pPr>
            <a:r>
              <a:t/>
            </a:r>
            <a:endParaRPr sz="1800"/>
          </a:p>
        </p:txBody>
      </p:sp>
      <p:sp>
        <p:nvSpPr>
          <p:cNvPr id="232" name="Google Shape;232;g87baf83b8f_2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87baf83b8f_2_19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solidFill>
                  <a:schemeClr val="dk1"/>
                </a:solidFill>
              </a:rPr>
              <a:t>AF vector with speech balloon “Now calculate your BMI, you can try and input data to GUI”.</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sz="1800"/>
          </a:p>
        </p:txBody>
      </p:sp>
      <p:sp>
        <p:nvSpPr>
          <p:cNvPr id="239" name="Google Shape;239;g87baf83b8f_2_1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87baf83b8f_2_20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87baf83b8f_2_2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7baf83b8f_2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g87baf83b8f_2_9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sz="1800">
                <a:solidFill>
                  <a:schemeClr val="dk1"/>
                </a:solidFill>
              </a:rPr>
              <a:t>Classroom Background for opening slide. AF Vector with </a:t>
            </a:r>
            <a:r>
              <a:rPr lang="en-GB" sz="1800">
                <a:solidFill>
                  <a:schemeClr val="dk1"/>
                </a:solidFill>
              </a:rPr>
              <a:t>speech balloon</a:t>
            </a:r>
            <a:r>
              <a:rPr lang="en-GB" sz="1800">
                <a:solidFill>
                  <a:schemeClr val="dk1"/>
                </a:solidFill>
              </a:rPr>
              <a:t> “This session we will create…..”</a:t>
            </a:r>
            <a:endParaRPr sz="1800"/>
          </a:p>
        </p:txBody>
      </p:sp>
      <p:sp>
        <p:nvSpPr>
          <p:cNvPr id="145" name="Google Shape;145;g87baf83b8f_2_9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645a5dfa1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solidFill>
                  <a:schemeClr val="dk1"/>
                </a:solidFill>
              </a:rPr>
              <a:t>AF vector, speech balloon with the text ”What is BMI?”.</a:t>
            </a:r>
            <a:endParaRPr sz="1800">
              <a:solidFill>
                <a:schemeClr val="dk1"/>
              </a:solidFill>
            </a:endParaRPr>
          </a:p>
          <a:p>
            <a:pPr indent="0" lvl="0" marL="0" rtl="0" algn="l">
              <a:spcBef>
                <a:spcPts val="0"/>
              </a:spcBef>
              <a:spcAft>
                <a:spcPts val="0"/>
              </a:spcAft>
              <a:buNone/>
            </a:pPr>
            <a:r>
              <a:t/>
            </a:r>
            <a:endParaRPr sz="1800"/>
          </a:p>
        </p:txBody>
      </p:sp>
      <p:sp>
        <p:nvSpPr>
          <p:cNvPr id="150" name="Google Shape;150;g8645a5dfa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645a5dfa1_0_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solidFill>
                  <a:schemeClr val="dk1"/>
                </a:solidFill>
              </a:rPr>
              <a:t>AF vector, speech balloon with the text ”This is BMI Classification”.</a:t>
            </a:r>
            <a:endParaRPr sz="1800">
              <a:solidFill>
                <a:schemeClr val="dk1"/>
              </a:solidFill>
            </a:endParaRPr>
          </a:p>
          <a:p>
            <a:pPr indent="0" lvl="0" marL="0" rtl="0" algn="l">
              <a:spcBef>
                <a:spcPts val="0"/>
              </a:spcBef>
              <a:spcAft>
                <a:spcPts val="0"/>
              </a:spcAft>
              <a:buNone/>
            </a:pPr>
            <a:r>
              <a:t/>
            </a:r>
            <a:endParaRPr sz="1800"/>
          </a:p>
        </p:txBody>
      </p:sp>
      <p:sp>
        <p:nvSpPr>
          <p:cNvPr id="157" name="Google Shape;157;g8645a5dfa1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87baf83b8f_2_9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solidFill>
                  <a:schemeClr val="dk1"/>
                </a:solidFill>
              </a:rPr>
              <a:t>AF vector, speech balloon with the text ”This session w</a:t>
            </a:r>
            <a:r>
              <a:rPr lang="en-GB" sz="1800">
                <a:solidFill>
                  <a:schemeClr val="dk1"/>
                </a:solidFill>
              </a:rPr>
              <a:t>e will create  Python GUI project that can calculate your BMI and BMI classification</a:t>
            </a:r>
            <a:r>
              <a:rPr lang="en-GB" sz="1800">
                <a:solidFill>
                  <a:schemeClr val="dk1"/>
                </a:solidFill>
              </a:rPr>
              <a:t>”. </a:t>
            </a:r>
            <a:endParaRPr sz="1800">
              <a:solidFill>
                <a:schemeClr val="dk1"/>
              </a:solidFill>
            </a:endParaRPr>
          </a:p>
          <a:p>
            <a:pPr indent="0" lvl="0" marL="0" rtl="0" algn="l">
              <a:spcBef>
                <a:spcPts val="0"/>
              </a:spcBef>
              <a:spcAft>
                <a:spcPts val="0"/>
              </a:spcAft>
              <a:buNone/>
            </a:pPr>
            <a:r>
              <a:t/>
            </a:r>
            <a:endParaRPr sz="1800"/>
          </a:p>
        </p:txBody>
      </p:sp>
      <p:sp>
        <p:nvSpPr>
          <p:cNvPr id="163" name="Google Shape;163;g87baf83b8f_2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87baf83b8f_2_10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solidFill>
                  <a:schemeClr val="dk1"/>
                </a:solidFill>
              </a:rPr>
              <a:t>AF vector.</a:t>
            </a:r>
            <a:endParaRPr sz="1800">
              <a:solidFill>
                <a:schemeClr val="dk1"/>
              </a:solidFill>
            </a:endParaRPr>
          </a:p>
          <a:p>
            <a:pPr indent="0" lvl="0" marL="0" rtl="0" algn="l">
              <a:spcBef>
                <a:spcPts val="0"/>
              </a:spcBef>
              <a:spcAft>
                <a:spcPts val="0"/>
              </a:spcAft>
              <a:buNone/>
            </a:pPr>
            <a:r>
              <a:t/>
            </a:r>
            <a:endParaRPr/>
          </a:p>
        </p:txBody>
      </p:sp>
      <p:sp>
        <p:nvSpPr>
          <p:cNvPr id="170" name="Google Shape;170;g87baf83b8f_2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87baf83b8f_2_14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solidFill>
                  <a:schemeClr val="dk1"/>
                </a:solidFill>
              </a:rPr>
              <a:t>AF vector, speech balloon with the text ”Open your Thonny Python IDE”. </a:t>
            </a:r>
            <a:endParaRPr sz="1800"/>
          </a:p>
        </p:txBody>
      </p:sp>
      <p:sp>
        <p:nvSpPr>
          <p:cNvPr id="175" name="Google Shape;175;g87baf83b8f_2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7baf83b8f_2_14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AF Vector with speech balloon “Reminder”.</a:t>
            </a:r>
            <a:endParaRPr sz="1800"/>
          </a:p>
        </p:txBody>
      </p:sp>
      <p:sp>
        <p:nvSpPr>
          <p:cNvPr id="182" name="Google Shape;182;g87baf83b8f_2_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87baf83b8f_2_15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solidFill>
                  <a:schemeClr val="dk1"/>
                </a:solidFill>
              </a:rPr>
              <a:t>Each picture of code, may checkbox. Once na check na yon ng student (it means na done na sila pag copy ng code) automatic mag iiba yung pic of code sa next code until ma tapos na yung code.</a:t>
            </a:r>
            <a:endParaRPr sz="1800">
              <a:solidFill>
                <a:schemeClr val="dk1"/>
              </a:solidFill>
            </a:endParaRPr>
          </a:p>
          <a:p>
            <a:pPr indent="0" lvl="0" marL="0" rtl="0" algn="l">
              <a:spcBef>
                <a:spcPts val="0"/>
              </a:spcBef>
              <a:spcAft>
                <a:spcPts val="0"/>
              </a:spcAft>
              <a:buNone/>
            </a:pPr>
            <a:r>
              <a:t/>
            </a:r>
            <a:endParaRPr sz="1800"/>
          </a:p>
        </p:txBody>
      </p:sp>
      <p:sp>
        <p:nvSpPr>
          <p:cNvPr id="188" name="Google Shape;188;g87baf83b8f_2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pic>
        <p:nvPicPr>
          <p:cNvPr id="68" name="Google Shape;68;p15"/>
          <p:cNvPicPr preferRelativeResize="0"/>
          <p:nvPr/>
        </p:nvPicPr>
        <p:blipFill rotWithShape="1">
          <a:blip r:embed="rId2">
            <a:alphaModFix/>
          </a:blip>
          <a:srcRect b="0" l="0" r="0" t="0"/>
          <a:stretch/>
        </p:blipFill>
        <p:spPr>
          <a:xfrm>
            <a:off x="0" y="164306"/>
            <a:ext cx="9144000" cy="4814888"/>
          </a:xfrm>
          <a:prstGeom prst="rect">
            <a:avLst/>
          </a:prstGeom>
          <a:noFill/>
          <a:ln>
            <a:noFill/>
          </a:ln>
        </p:spPr>
      </p:pic>
      <p:sp>
        <p:nvSpPr>
          <p:cNvPr id="69" name="Google Shape;69;p15"/>
          <p:cNvSpPr/>
          <p:nvPr/>
        </p:nvSpPr>
        <p:spPr>
          <a:xfrm>
            <a:off x="0" y="229401"/>
            <a:ext cx="9144000" cy="506276"/>
          </a:xfrm>
          <a:prstGeom prst="rect">
            <a:avLst/>
          </a:prstGeom>
          <a:solidFill>
            <a:srgbClr val="3771A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70" name="Google Shape;70;p15"/>
          <p:cNvPicPr preferRelativeResize="0"/>
          <p:nvPr/>
        </p:nvPicPr>
        <p:blipFill rotWithShape="1">
          <a:blip r:embed="rId3">
            <a:alphaModFix/>
          </a:blip>
          <a:srcRect b="0" l="0" r="0" t="0"/>
          <a:stretch/>
        </p:blipFill>
        <p:spPr>
          <a:xfrm>
            <a:off x="8051916" y="219964"/>
            <a:ext cx="1028585" cy="550966"/>
          </a:xfrm>
          <a:prstGeom prst="rect">
            <a:avLst/>
          </a:prstGeom>
          <a:noFill/>
          <a:ln>
            <a:noFill/>
          </a:ln>
        </p:spPr>
      </p:pic>
      <p:sp>
        <p:nvSpPr>
          <p:cNvPr id="71" name="Google Shape;71;p15"/>
          <p:cNvSpPr/>
          <p:nvPr/>
        </p:nvSpPr>
        <p:spPr>
          <a:xfrm>
            <a:off x="-78581" y="4918096"/>
            <a:ext cx="805458" cy="126958"/>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GB" sz="400" u="none" cap="none" strike="noStrike">
                <a:solidFill>
                  <a:srgbClr val="ECECEC"/>
                </a:solidFill>
                <a:latin typeface="Consolas"/>
                <a:ea typeface="Consolas"/>
                <a:cs typeface="Consolas"/>
                <a:sym typeface="Consolas"/>
              </a:rPr>
              <a:t>Nikko Llanes – 3-20-20</a:t>
            </a:r>
            <a:endParaRPr sz="1100"/>
          </a:p>
        </p:txBody>
      </p:sp>
      <p:pic>
        <p:nvPicPr>
          <p:cNvPr descr="Python Logo Png 165709 - Clip Art Library" id="72" name="Google Shape;72;p15"/>
          <p:cNvPicPr preferRelativeResize="0"/>
          <p:nvPr/>
        </p:nvPicPr>
        <p:blipFill rotWithShape="1">
          <a:blip r:embed="rId4">
            <a:alphaModFix/>
          </a:blip>
          <a:srcRect b="0" l="0" r="0" t="0"/>
          <a:stretch/>
        </p:blipFill>
        <p:spPr>
          <a:xfrm>
            <a:off x="155863" y="123633"/>
            <a:ext cx="717812" cy="717812"/>
          </a:xfrm>
          <a:prstGeom prst="rect">
            <a:avLst/>
          </a:prstGeom>
          <a:noFill/>
          <a:ln>
            <a:noFill/>
          </a:ln>
          <a:effectLst>
            <a:outerShdw blurRad="63500" sx="102000" rotWithShape="0" algn="ctr" sy="102000">
              <a:srgbClr val="000000">
                <a:alpha val="40000"/>
              </a:srgbClr>
            </a:outerShdw>
          </a:effec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73" name="Shape 73"/>
        <p:cNvGrpSpPr/>
        <p:nvPr/>
      </p:nvGrpSpPr>
      <p:grpSpPr>
        <a:xfrm>
          <a:off x="0" y="0"/>
          <a:ext cx="0" cy="0"/>
          <a:chOff x="0" y="0"/>
          <a:chExt cx="0" cy="0"/>
        </a:xfrm>
      </p:grpSpPr>
      <p:sp>
        <p:nvSpPr>
          <p:cNvPr id="74" name="Google Shape;74;p16"/>
          <p:cNvSpPr/>
          <p:nvPr/>
        </p:nvSpPr>
        <p:spPr>
          <a:xfrm>
            <a:off x="0" y="0"/>
            <a:ext cx="4572000" cy="5143500"/>
          </a:xfrm>
          <a:prstGeom prst="rect">
            <a:avLst/>
          </a:prstGeom>
          <a:solidFill>
            <a:srgbClr val="3771A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5" name="Shape 75"/>
        <p:cNvGrpSpPr/>
        <p:nvPr/>
      </p:nvGrpSpPr>
      <p:grpSpPr>
        <a:xfrm>
          <a:off x="0" y="0"/>
          <a:ext cx="0" cy="0"/>
          <a:chOff x="0" y="0"/>
          <a:chExt cx="0" cy="0"/>
        </a:xfrm>
      </p:grpSpPr>
      <p:sp>
        <p:nvSpPr>
          <p:cNvPr id="76" name="Google Shape;76;p17"/>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7" name="Google Shape;77;p17"/>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1" name="Shape 81"/>
        <p:cNvGrpSpPr/>
        <p:nvPr/>
      </p:nvGrpSpPr>
      <p:grpSpPr>
        <a:xfrm>
          <a:off x="0" y="0"/>
          <a:ext cx="0" cy="0"/>
          <a:chOff x="0" y="0"/>
          <a:chExt cx="0" cy="0"/>
        </a:xfrm>
      </p:grpSpPr>
      <p:sp>
        <p:nvSpPr>
          <p:cNvPr id="82" name="Google Shape;82;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4" name="Google Shape;84;p18"/>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8" name="Shape 88"/>
        <p:cNvGrpSpPr/>
        <p:nvPr/>
      </p:nvGrpSpPr>
      <p:grpSpPr>
        <a:xfrm>
          <a:off x="0" y="0"/>
          <a:ext cx="0" cy="0"/>
          <a:chOff x="0" y="0"/>
          <a:chExt cx="0" cy="0"/>
        </a:xfrm>
      </p:grpSpPr>
      <p:sp>
        <p:nvSpPr>
          <p:cNvPr id="89" name="Google Shape;89;p19"/>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0" name="Google Shape;90;p19"/>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1" name="Google Shape;91;p19"/>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2" name="Google Shape;92;p19"/>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3" name="Google Shape;93;p19"/>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4" name="Google Shape;94;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7" name="Shape 97"/>
        <p:cNvGrpSpPr/>
        <p:nvPr/>
      </p:nvGrpSpPr>
      <p:grpSpPr>
        <a:xfrm>
          <a:off x="0" y="0"/>
          <a:ext cx="0" cy="0"/>
          <a:chOff x="0" y="0"/>
          <a:chExt cx="0" cy="0"/>
        </a:xfrm>
      </p:grpSpPr>
      <p:sp>
        <p:nvSpPr>
          <p:cNvPr id="98" name="Google Shape;98;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9" name="Google Shape;99;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2" name="Shape 102"/>
        <p:cNvGrpSpPr/>
        <p:nvPr/>
      </p:nvGrpSpPr>
      <p:grpSpPr>
        <a:xfrm>
          <a:off x="0" y="0"/>
          <a:ext cx="0" cy="0"/>
          <a:chOff x="0" y="0"/>
          <a:chExt cx="0" cy="0"/>
        </a:xfrm>
      </p:grpSpPr>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pic>
        <p:nvPicPr>
          <p:cNvPr id="106" name="Google Shape;106;p21"/>
          <p:cNvPicPr preferRelativeResize="0"/>
          <p:nvPr/>
        </p:nvPicPr>
        <p:blipFill rotWithShape="1">
          <a:blip r:embed="rId2">
            <a:alphaModFix/>
          </a:blip>
          <a:srcRect b="0" l="0" r="0" t="0"/>
          <a:stretch/>
        </p:blipFill>
        <p:spPr>
          <a:xfrm>
            <a:off x="378" y="160220"/>
            <a:ext cx="9124883" cy="4813375"/>
          </a:xfrm>
          <a:prstGeom prst="rect">
            <a:avLst/>
          </a:prstGeom>
          <a:noFill/>
          <a:ln>
            <a:noFill/>
          </a:ln>
        </p:spPr>
      </p:pic>
      <p:sp>
        <p:nvSpPr>
          <p:cNvPr id="107" name="Google Shape;107;p21"/>
          <p:cNvSpPr/>
          <p:nvPr/>
        </p:nvSpPr>
        <p:spPr>
          <a:xfrm>
            <a:off x="0" y="229401"/>
            <a:ext cx="9144000" cy="506276"/>
          </a:xfrm>
          <a:prstGeom prst="rect">
            <a:avLst/>
          </a:prstGeom>
          <a:solidFill>
            <a:srgbClr val="00979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108" name="Google Shape;108;p21"/>
          <p:cNvPicPr preferRelativeResize="0"/>
          <p:nvPr/>
        </p:nvPicPr>
        <p:blipFill rotWithShape="1">
          <a:blip r:embed="rId3">
            <a:alphaModFix/>
          </a:blip>
          <a:srcRect b="0" l="0" r="0" t="0"/>
          <a:stretch/>
        </p:blipFill>
        <p:spPr>
          <a:xfrm>
            <a:off x="346052" y="185617"/>
            <a:ext cx="793586" cy="605225"/>
          </a:xfrm>
          <a:prstGeom prst="rect">
            <a:avLst/>
          </a:prstGeom>
          <a:noFill/>
          <a:ln cap="flat" cmpd="sng" w="9525">
            <a:solidFill>
              <a:schemeClr val="dk1"/>
            </a:solidFill>
            <a:prstDash val="solid"/>
            <a:round/>
            <a:headEnd len="sm" w="sm" type="none"/>
            <a:tailEnd len="sm" w="sm" type="none"/>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9" name="Shape 109"/>
        <p:cNvGrpSpPr/>
        <p:nvPr/>
      </p:nvGrpSpPr>
      <p:grpSpPr>
        <a:xfrm>
          <a:off x="0" y="0"/>
          <a:ext cx="0" cy="0"/>
          <a:chOff x="0" y="0"/>
          <a:chExt cx="0" cy="0"/>
        </a:xfrm>
      </p:grpSpPr>
      <p:sp>
        <p:nvSpPr>
          <p:cNvPr id="110" name="Google Shape;110;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1" name="Google Shape;111;p22"/>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12" name="Google Shape;112;p22"/>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3" name="Google Shape;113;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6" name="Shape 116"/>
        <p:cNvGrpSpPr/>
        <p:nvPr/>
      </p:nvGrpSpPr>
      <p:grpSpPr>
        <a:xfrm>
          <a:off x="0" y="0"/>
          <a:ext cx="0" cy="0"/>
          <a:chOff x="0" y="0"/>
          <a:chExt cx="0" cy="0"/>
        </a:xfrm>
      </p:grpSpPr>
      <p:sp>
        <p:nvSpPr>
          <p:cNvPr id="117" name="Google Shape;117;p23"/>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8" name="Google Shape;118;p23"/>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19" name="Google Shape;119;p23"/>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20" name="Google Shape;120;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3" name="Shape 123"/>
        <p:cNvGrpSpPr/>
        <p:nvPr/>
      </p:nvGrpSpPr>
      <p:grpSpPr>
        <a:xfrm>
          <a:off x="0" y="0"/>
          <a:ext cx="0" cy="0"/>
          <a:chOff x="0" y="0"/>
          <a:chExt cx="0" cy="0"/>
        </a:xfrm>
      </p:grpSpPr>
      <p:sp>
        <p:nvSpPr>
          <p:cNvPr id="124" name="Google Shape;124;p2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5" name="Google Shape;125;p24"/>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6" name="Google Shape;126;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7" name="Google Shape;127;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8" name="Google Shape;128;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9" name="Shape 129"/>
        <p:cNvGrpSpPr/>
        <p:nvPr/>
      </p:nvGrpSpPr>
      <p:grpSpPr>
        <a:xfrm>
          <a:off x="0" y="0"/>
          <a:ext cx="0" cy="0"/>
          <a:chOff x="0" y="0"/>
          <a:chExt cx="0" cy="0"/>
        </a:xfrm>
      </p:grpSpPr>
      <p:sp>
        <p:nvSpPr>
          <p:cNvPr id="130" name="Google Shape;130;p25"/>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1" name="Google Shape;131;p25"/>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2" name="Google Shape;132;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3" name="Google Shape;133;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4" name="Google Shape;134;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8.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9.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7.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6.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6"/>
          <p:cNvPicPr preferRelativeResize="0"/>
          <p:nvPr/>
        </p:nvPicPr>
        <p:blipFill rotWithShape="1">
          <a:blip r:embed="rId3">
            <a:alphaModFix/>
          </a:blip>
          <a:srcRect b="0" l="0" r="0" t="0"/>
          <a:stretch/>
        </p:blipFill>
        <p:spPr>
          <a:xfrm>
            <a:off x="3611" y="161925"/>
            <a:ext cx="9136778" cy="4819650"/>
          </a:xfrm>
          <a:prstGeom prst="rect">
            <a:avLst/>
          </a:prstGeom>
          <a:noFill/>
          <a:ln>
            <a:noFill/>
          </a:ln>
        </p:spPr>
      </p:pic>
      <p:pic>
        <p:nvPicPr>
          <p:cNvPr id="140" name="Google Shape;140;p26"/>
          <p:cNvPicPr preferRelativeResize="0"/>
          <p:nvPr/>
        </p:nvPicPr>
        <p:blipFill rotWithShape="1">
          <a:blip r:embed="rId4">
            <a:alphaModFix/>
          </a:blip>
          <a:srcRect b="0" l="0" r="0" t="0"/>
          <a:stretch/>
        </p:blipFill>
        <p:spPr>
          <a:xfrm>
            <a:off x="2270827" y="1339117"/>
            <a:ext cx="4602345" cy="2465267"/>
          </a:xfrm>
          <a:prstGeom prst="rect">
            <a:avLst/>
          </a:prstGeom>
          <a:noFill/>
          <a:ln>
            <a:noFill/>
          </a:ln>
        </p:spPr>
      </p:pic>
      <p:sp>
        <p:nvSpPr>
          <p:cNvPr id="141" name="Google Shape;141;p26"/>
          <p:cNvSpPr/>
          <p:nvPr/>
        </p:nvSpPr>
        <p:spPr>
          <a:xfrm>
            <a:off x="7435735" y="4035067"/>
            <a:ext cx="1708265" cy="947651"/>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nvSpPr>
        <p:spPr>
          <a:xfrm>
            <a:off x="932993" y="229588"/>
            <a:ext cx="7812286" cy="50627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lt1"/>
              </a:buClr>
              <a:buSzPts val="2700"/>
              <a:buFont typeface="Twentieth Century"/>
              <a:buNone/>
            </a:pPr>
            <a:r>
              <a:rPr b="1" lang="en-GB" sz="2700" cap="none">
                <a:solidFill>
                  <a:schemeClr val="lt1"/>
                </a:solidFill>
                <a:latin typeface="Twentieth Century"/>
                <a:ea typeface="Twentieth Century"/>
                <a:cs typeface="Twentieth Century"/>
                <a:sym typeface="Twentieth Century"/>
              </a:rPr>
              <a:t>CODE</a:t>
            </a:r>
            <a:endParaRPr b="1" sz="2700" cap="none">
              <a:solidFill>
                <a:schemeClr val="lt1"/>
              </a:solidFill>
              <a:latin typeface="Twentieth Century"/>
              <a:ea typeface="Twentieth Century"/>
              <a:cs typeface="Twentieth Century"/>
              <a:sym typeface="Twentieth Century"/>
            </a:endParaRPr>
          </a:p>
        </p:txBody>
      </p:sp>
      <p:pic>
        <p:nvPicPr>
          <p:cNvPr descr="C:\Users\JohnJosuaOng\Desktop\Python_Activity\Python GUI - BMI\GUI_BMICode2.png" id="198" name="Google Shape;198;p35"/>
          <p:cNvPicPr preferRelativeResize="0"/>
          <p:nvPr/>
        </p:nvPicPr>
        <p:blipFill rotWithShape="1">
          <a:blip r:embed="rId3">
            <a:alphaModFix/>
          </a:blip>
          <a:srcRect b="0" l="0" r="0" t="0"/>
          <a:stretch/>
        </p:blipFill>
        <p:spPr>
          <a:xfrm>
            <a:off x="859834" y="867965"/>
            <a:ext cx="7958604" cy="3564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nvSpPr>
        <p:spPr>
          <a:xfrm>
            <a:off x="932993" y="229588"/>
            <a:ext cx="7812286" cy="50627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lt1"/>
              </a:buClr>
              <a:buSzPts val="2700"/>
              <a:buFont typeface="Twentieth Century"/>
              <a:buNone/>
            </a:pPr>
            <a:r>
              <a:rPr b="1" lang="en-GB" sz="2700" cap="none">
                <a:solidFill>
                  <a:schemeClr val="lt1"/>
                </a:solidFill>
                <a:latin typeface="Twentieth Century"/>
                <a:ea typeface="Twentieth Century"/>
                <a:cs typeface="Twentieth Century"/>
                <a:sym typeface="Twentieth Century"/>
              </a:rPr>
              <a:t>CODE</a:t>
            </a:r>
            <a:endParaRPr b="1" sz="2700" cap="none">
              <a:solidFill>
                <a:schemeClr val="lt1"/>
              </a:solidFill>
              <a:latin typeface="Twentieth Century"/>
              <a:ea typeface="Twentieth Century"/>
              <a:cs typeface="Twentieth Century"/>
              <a:sym typeface="Twentieth Century"/>
            </a:endParaRPr>
          </a:p>
        </p:txBody>
      </p:sp>
      <p:pic>
        <p:nvPicPr>
          <p:cNvPr descr="C:\Users\JohnJosuaOng\Desktop\Python_Activity\Python GUI - BMI\GUI_BMICode3.png" id="204" name="Google Shape;204;p36"/>
          <p:cNvPicPr preferRelativeResize="0"/>
          <p:nvPr/>
        </p:nvPicPr>
        <p:blipFill rotWithShape="1">
          <a:blip r:embed="rId3">
            <a:alphaModFix/>
          </a:blip>
          <a:srcRect b="0" l="0" r="0" t="0"/>
          <a:stretch/>
        </p:blipFill>
        <p:spPr>
          <a:xfrm>
            <a:off x="859834" y="867965"/>
            <a:ext cx="7958604" cy="3564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nvSpPr>
        <p:spPr>
          <a:xfrm>
            <a:off x="932993" y="229588"/>
            <a:ext cx="7812286" cy="50627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lt1"/>
              </a:buClr>
              <a:buSzPts val="2700"/>
              <a:buFont typeface="Twentieth Century"/>
              <a:buNone/>
            </a:pPr>
            <a:r>
              <a:rPr b="1" lang="en-GB" sz="2700" cap="none">
                <a:solidFill>
                  <a:schemeClr val="lt1"/>
                </a:solidFill>
                <a:latin typeface="Twentieth Century"/>
                <a:ea typeface="Twentieth Century"/>
                <a:cs typeface="Twentieth Century"/>
                <a:sym typeface="Twentieth Century"/>
              </a:rPr>
              <a:t>CODE</a:t>
            </a:r>
            <a:endParaRPr b="1" sz="2700" cap="none">
              <a:solidFill>
                <a:schemeClr val="lt1"/>
              </a:solidFill>
              <a:latin typeface="Twentieth Century"/>
              <a:ea typeface="Twentieth Century"/>
              <a:cs typeface="Twentieth Century"/>
              <a:sym typeface="Twentieth Century"/>
            </a:endParaRPr>
          </a:p>
        </p:txBody>
      </p:sp>
      <p:pic>
        <p:nvPicPr>
          <p:cNvPr descr="C:\Users\JohnJosuaOng\Desktop\Python_Activity\Python GUI - BMI\GUI_BMICode4.png" id="210" name="Google Shape;210;p37"/>
          <p:cNvPicPr preferRelativeResize="0"/>
          <p:nvPr/>
        </p:nvPicPr>
        <p:blipFill rotWithShape="1">
          <a:blip r:embed="rId3">
            <a:alphaModFix/>
          </a:blip>
          <a:srcRect b="0" l="0" r="0" t="0"/>
          <a:stretch/>
        </p:blipFill>
        <p:spPr>
          <a:xfrm>
            <a:off x="859834" y="867965"/>
            <a:ext cx="7958604" cy="3564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nvSpPr>
        <p:spPr>
          <a:xfrm>
            <a:off x="932993" y="229588"/>
            <a:ext cx="7812286" cy="50627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lt1"/>
              </a:buClr>
              <a:buSzPts val="2700"/>
              <a:buFont typeface="Twentieth Century"/>
              <a:buNone/>
            </a:pPr>
            <a:r>
              <a:rPr b="1" lang="en-GB" sz="2700" cap="none">
                <a:solidFill>
                  <a:schemeClr val="lt1"/>
                </a:solidFill>
                <a:latin typeface="Twentieth Century"/>
                <a:ea typeface="Twentieth Century"/>
                <a:cs typeface="Twentieth Century"/>
                <a:sym typeface="Twentieth Century"/>
              </a:rPr>
              <a:t>CODE</a:t>
            </a:r>
            <a:endParaRPr b="1" sz="2700" cap="none">
              <a:solidFill>
                <a:schemeClr val="lt1"/>
              </a:solidFill>
              <a:latin typeface="Twentieth Century"/>
              <a:ea typeface="Twentieth Century"/>
              <a:cs typeface="Twentieth Century"/>
              <a:sym typeface="Twentieth Century"/>
            </a:endParaRPr>
          </a:p>
        </p:txBody>
      </p:sp>
      <p:pic>
        <p:nvPicPr>
          <p:cNvPr descr="C:\Users\JohnJosuaOng\Desktop\Python_Activity\Python GUI - BMI\GUI_BMICode5.png" id="216" name="Google Shape;216;p38"/>
          <p:cNvPicPr preferRelativeResize="0"/>
          <p:nvPr/>
        </p:nvPicPr>
        <p:blipFill rotWithShape="1">
          <a:blip r:embed="rId3">
            <a:alphaModFix/>
          </a:blip>
          <a:srcRect b="0" l="0" r="0" t="0"/>
          <a:stretch/>
        </p:blipFill>
        <p:spPr>
          <a:xfrm>
            <a:off x="859834" y="867965"/>
            <a:ext cx="7958604" cy="3564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9"/>
          <p:cNvSpPr txBox="1"/>
          <p:nvPr/>
        </p:nvSpPr>
        <p:spPr>
          <a:xfrm>
            <a:off x="932993" y="229588"/>
            <a:ext cx="7812286" cy="50627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lt1"/>
              </a:buClr>
              <a:buSzPts val="2700"/>
              <a:buFont typeface="Twentieth Century"/>
              <a:buNone/>
            </a:pPr>
            <a:r>
              <a:rPr b="1" lang="en-GB" sz="2700" cap="none">
                <a:solidFill>
                  <a:schemeClr val="lt1"/>
                </a:solidFill>
                <a:latin typeface="Twentieth Century"/>
                <a:ea typeface="Twentieth Century"/>
                <a:cs typeface="Twentieth Century"/>
                <a:sym typeface="Twentieth Century"/>
              </a:rPr>
              <a:t>CODE</a:t>
            </a:r>
            <a:endParaRPr b="1" sz="2700" cap="none">
              <a:solidFill>
                <a:schemeClr val="lt1"/>
              </a:solidFill>
              <a:latin typeface="Twentieth Century"/>
              <a:ea typeface="Twentieth Century"/>
              <a:cs typeface="Twentieth Century"/>
              <a:sym typeface="Twentieth Century"/>
            </a:endParaRPr>
          </a:p>
        </p:txBody>
      </p:sp>
      <p:pic>
        <p:nvPicPr>
          <p:cNvPr descr="C:\Users\JohnJosuaOng\Desktop\Python_Activity\Python GUI - BMI\GUI_BMICode6.png" id="222" name="Google Shape;222;p39"/>
          <p:cNvPicPr preferRelativeResize="0"/>
          <p:nvPr/>
        </p:nvPicPr>
        <p:blipFill rotWithShape="1">
          <a:blip r:embed="rId3">
            <a:alphaModFix/>
          </a:blip>
          <a:srcRect b="0" l="0" r="0" t="0"/>
          <a:stretch/>
        </p:blipFill>
        <p:spPr>
          <a:xfrm>
            <a:off x="859834" y="867965"/>
            <a:ext cx="7958604" cy="3564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0"/>
          <p:cNvSpPr txBox="1"/>
          <p:nvPr/>
        </p:nvSpPr>
        <p:spPr>
          <a:xfrm>
            <a:off x="932993" y="229588"/>
            <a:ext cx="7812286" cy="50627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lt1"/>
              </a:buClr>
              <a:buSzPts val="2700"/>
              <a:buFont typeface="Twentieth Century"/>
              <a:buNone/>
            </a:pPr>
            <a:r>
              <a:rPr b="1" lang="en-GB" sz="2700" cap="none">
                <a:solidFill>
                  <a:schemeClr val="lt1"/>
                </a:solidFill>
                <a:latin typeface="Twentieth Century"/>
                <a:ea typeface="Twentieth Century"/>
                <a:cs typeface="Twentieth Century"/>
                <a:sym typeface="Twentieth Century"/>
              </a:rPr>
              <a:t>CODE</a:t>
            </a:r>
            <a:endParaRPr b="1" sz="2700" cap="none">
              <a:solidFill>
                <a:schemeClr val="lt1"/>
              </a:solidFill>
              <a:latin typeface="Twentieth Century"/>
              <a:ea typeface="Twentieth Century"/>
              <a:cs typeface="Twentieth Century"/>
              <a:sym typeface="Twentieth Century"/>
            </a:endParaRPr>
          </a:p>
        </p:txBody>
      </p:sp>
      <p:sp>
        <p:nvSpPr>
          <p:cNvPr id="228" name="Google Shape;228;p40"/>
          <p:cNvSpPr txBox="1"/>
          <p:nvPr/>
        </p:nvSpPr>
        <p:spPr>
          <a:xfrm>
            <a:off x="167168" y="1918624"/>
            <a:ext cx="4073252" cy="1671433"/>
          </a:xfrm>
          <a:prstGeom prst="rect">
            <a:avLst/>
          </a:prstGeom>
          <a:noFill/>
          <a:ln>
            <a:noFill/>
          </a:ln>
        </p:spPr>
        <p:txBody>
          <a:bodyPr anchorCtr="0" anchor="t" bIns="34275" lIns="68550" spcFirstLastPara="1" rIns="68550" wrap="square" tIns="34275">
            <a:noAutofit/>
          </a:bodyPr>
          <a:lstStyle/>
          <a:p>
            <a:pPr indent="0" lvl="0" marL="0" marR="0" rtl="0" algn="ctr">
              <a:spcBef>
                <a:spcPts val="0"/>
              </a:spcBef>
              <a:spcAft>
                <a:spcPts val="0"/>
              </a:spcAft>
              <a:buClr>
                <a:srgbClr val="000000"/>
              </a:buClr>
              <a:buSzPts val="4100"/>
              <a:buFont typeface="Arial"/>
              <a:buNone/>
            </a:pPr>
            <a:r>
              <a:rPr lang="en-GB" sz="4100">
                <a:solidFill>
                  <a:schemeClr val="dk1"/>
                </a:solidFill>
                <a:latin typeface="Twentieth Century"/>
                <a:ea typeface="Twentieth Century"/>
                <a:cs typeface="Twentieth Century"/>
                <a:sym typeface="Twentieth Century"/>
              </a:rPr>
              <a:t>Save your Thonny Python IDE File</a:t>
            </a:r>
            <a:endParaRPr sz="4100">
              <a:solidFill>
                <a:schemeClr val="dk1"/>
              </a:solidFill>
              <a:latin typeface="Twentieth Century"/>
              <a:ea typeface="Twentieth Century"/>
              <a:cs typeface="Twentieth Century"/>
              <a:sym typeface="Twentieth Century"/>
            </a:endParaRPr>
          </a:p>
        </p:txBody>
      </p:sp>
      <p:pic>
        <p:nvPicPr>
          <p:cNvPr descr="C:\Users\JohnJosuaOng\Desktop\Python_Activity\Python GUI - BMI\PythonGUI_BMISave.gif" id="229" name="Google Shape;229;p40"/>
          <p:cNvPicPr preferRelativeResize="0"/>
          <p:nvPr/>
        </p:nvPicPr>
        <p:blipFill rotWithShape="1">
          <a:blip r:embed="rId3">
            <a:alphaModFix/>
          </a:blip>
          <a:srcRect b="0" l="0" r="0" t="0"/>
          <a:stretch/>
        </p:blipFill>
        <p:spPr>
          <a:xfrm>
            <a:off x="4124363" y="1529645"/>
            <a:ext cx="4903580" cy="244938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descr="C:\Users\JohnJosuaOng\Desktop\Python_Activity\Python GUI - BMI\PythonGUI_BMIRun.gif" id="234" name="Google Shape;234;p41"/>
          <p:cNvPicPr preferRelativeResize="0"/>
          <p:nvPr/>
        </p:nvPicPr>
        <p:blipFill rotWithShape="1">
          <a:blip r:embed="rId3">
            <a:alphaModFix/>
          </a:blip>
          <a:srcRect b="0" l="0" r="0" t="0"/>
          <a:stretch/>
        </p:blipFill>
        <p:spPr>
          <a:xfrm>
            <a:off x="4124363" y="1529645"/>
            <a:ext cx="4902602" cy="2448900"/>
          </a:xfrm>
          <a:prstGeom prst="rect">
            <a:avLst/>
          </a:prstGeom>
          <a:noFill/>
          <a:ln>
            <a:noFill/>
          </a:ln>
        </p:spPr>
      </p:pic>
      <p:sp>
        <p:nvSpPr>
          <p:cNvPr id="235" name="Google Shape;235;p41"/>
          <p:cNvSpPr txBox="1"/>
          <p:nvPr/>
        </p:nvSpPr>
        <p:spPr>
          <a:xfrm>
            <a:off x="932993" y="229588"/>
            <a:ext cx="7812286" cy="50627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lt1"/>
              </a:buClr>
              <a:buSzPts val="2700"/>
              <a:buFont typeface="Twentieth Century"/>
              <a:buNone/>
            </a:pPr>
            <a:r>
              <a:rPr b="1" lang="en-GB" sz="2700" cap="none">
                <a:solidFill>
                  <a:schemeClr val="lt1"/>
                </a:solidFill>
                <a:latin typeface="Twentieth Century"/>
                <a:ea typeface="Twentieth Century"/>
                <a:cs typeface="Twentieth Century"/>
                <a:sym typeface="Twentieth Century"/>
              </a:rPr>
              <a:t>CODE</a:t>
            </a:r>
            <a:endParaRPr b="1" sz="2700" cap="none">
              <a:solidFill>
                <a:schemeClr val="lt1"/>
              </a:solidFill>
              <a:latin typeface="Twentieth Century"/>
              <a:ea typeface="Twentieth Century"/>
              <a:cs typeface="Twentieth Century"/>
              <a:sym typeface="Twentieth Century"/>
            </a:endParaRPr>
          </a:p>
        </p:txBody>
      </p:sp>
      <p:sp>
        <p:nvSpPr>
          <p:cNvPr id="236" name="Google Shape;236;p41"/>
          <p:cNvSpPr txBox="1"/>
          <p:nvPr/>
        </p:nvSpPr>
        <p:spPr>
          <a:xfrm>
            <a:off x="241024" y="928003"/>
            <a:ext cx="3641660" cy="3652183"/>
          </a:xfrm>
          <a:prstGeom prst="rect">
            <a:avLst/>
          </a:prstGeom>
          <a:noFill/>
          <a:ln>
            <a:noFill/>
          </a:ln>
        </p:spPr>
        <p:txBody>
          <a:bodyPr anchorCtr="0" anchor="t" bIns="34275" lIns="68550" spcFirstLastPara="1" rIns="68550" wrap="square" tIns="34275">
            <a:noAutofit/>
          </a:bodyPr>
          <a:lstStyle/>
          <a:p>
            <a:pPr indent="0" lvl="0" marL="0" marR="0" rtl="0" algn="ctr">
              <a:spcBef>
                <a:spcPts val="0"/>
              </a:spcBef>
              <a:spcAft>
                <a:spcPts val="0"/>
              </a:spcAft>
              <a:buClr>
                <a:srgbClr val="000000"/>
              </a:buClr>
              <a:buSzPts val="4100"/>
              <a:buFont typeface="Arial"/>
              <a:buNone/>
            </a:pPr>
            <a:r>
              <a:rPr lang="en-GB" sz="4100">
                <a:solidFill>
                  <a:schemeClr val="dk1"/>
                </a:solidFill>
                <a:latin typeface="Twentieth Century"/>
                <a:ea typeface="Twentieth Century"/>
                <a:cs typeface="Twentieth Century"/>
                <a:sym typeface="Twentieth Century"/>
              </a:rPr>
              <a:t>Run your Thonny Python IDE File.</a:t>
            </a:r>
            <a:endParaRPr sz="1100"/>
          </a:p>
          <a:p>
            <a:pPr indent="0" lvl="0" marL="0" marR="0" rtl="0" algn="ctr">
              <a:spcBef>
                <a:spcPts val="0"/>
              </a:spcBef>
              <a:spcAft>
                <a:spcPts val="0"/>
              </a:spcAft>
              <a:buClr>
                <a:srgbClr val="000000"/>
              </a:buClr>
              <a:buSzPts val="4100"/>
              <a:buFont typeface="Arial"/>
              <a:buNone/>
            </a:pPr>
            <a:r>
              <a:t/>
            </a:r>
            <a:endParaRPr sz="4100">
              <a:solidFill>
                <a:schemeClr val="dk1"/>
              </a:solidFill>
              <a:latin typeface="Twentieth Century"/>
              <a:ea typeface="Twentieth Century"/>
              <a:cs typeface="Twentieth Century"/>
              <a:sym typeface="Twentieth Century"/>
            </a:endParaRPr>
          </a:p>
          <a:p>
            <a:pPr indent="0" lvl="0" marL="0" marR="0" rtl="0" algn="ctr">
              <a:spcBef>
                <a:spcPts val="0"/>
              </a:spcBef>
              <a:spcAft>
                <a:spcPts val="0"/>
              </a:spcAft>
              <a:buClr>
                <a:srgbClr val="000000"/>
              </a:buClr>
              <a:buSzPts val="4100"/>
              <a:buFont typeface="Arial"/>
              <a:buNone/>
            </a:pPr>
            <a:r>
              <a:rPr lang="en-GB" sz="4100">
                <a:solidFill>
                  <a:schemeClr val="dk1"/>
                </a:solidFill>
                <a:latin typeface="Twentieth Century"/>
                <a:ea typeface="Twentieth Century"/>
                <a:cs typeface="Twentieth Century"/>
                <a:sym typeface="Twentieth Century"/>
              </a:rPr>
              <a:t>You can press F5 to run your program.</a:t>
            </a:r>
            <a:endParaRPr sz="41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nvSpPr>
        <p:spPr>
          <a:xfrm>
            <a:off x="932993" y="229588"/>
            <a:ext cx="7812286" cy="50627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lt1"/>
              </a:buClr>
              <a:buSzPts val="2700"/>
              <a:buFont typeface="Twentieth Century"/>
              <a:buNone/>
            </a:pPr>
            <a:r>
              <a:rPr b="1" lang="en-GB" sz="2700" cap="none">
                <a:solidFill>
                  <a:schemeClr val="lt1"/>
                </a:solidFill>
                <a:latin typeface="Twentieth Century"/>
                <a:ea typeface="Twentieth Century"/>
                <a:cs typeface="Twentieth Century"/>
                <a:sym typeface="Twentieth Century"/>
              </a:rPr>
              <a:t>OUTPUT</a:t>
            </a:r>
            <a:endParaRPr b="1" sz="2700" cap="none">
              <a:solidFill>
                <a:schemeClr val="lt1"/>
              </a:solidFill>
              <a:latin typeface="Twentieth Century"/>
              <a:ea typeface="Twentieth Century"/>
              <a:cs typeface="Twentieth Century"/>
              <a:sym typeface="Twentieth Century"/>
            </a:endParaRPr>
          </a:p>
        </p:txBody>
      </p:sp>
      <p:sp>
        <p:nvSpPr>
          <p:cNvPr id="242" name="Google Shape;242;p42"/>
          <p:cNvSpPr txBox="1"/>
          <p:nvPr/>
        </p:nvSpPr>
        <p:spPr>
          <a:xfrm>
            <a:off x="546995" y="979606"/>
            <a:ext cx="4073252" cy="835716"/>
          </a:xfrm>
          <a:prstGeom prst="rect">
            <a:avLst/>
          </a:prstGeom>
          <a:noFill/>
          <a:ln>
            <a:noFill/>
          </a:ln>
        </p:spPr>
        <p:txBody>
          <a:bodyPr anchorCtr="0" anchor="t" bIns="34275" lIns="68550" spcFirstLastPara="1" rIns="68550" wrap="square" tIns="34275">
            <a:noAutofit/>
          </a:bodyPr>
          <a:lstStyle/>
          <a:p>
            <a:pPr indent="0" lvl="0" marL="0" marR="0" rtl="0" algn="ctr">
              <a:spcBef>
                <a:spcPts val="0"/>
              </a:spcBef>
              <a:spcAft>
                <a:spcPts val="0"/>
              </a:spcAft>
              <a:buClr>
                <a:srgbClr val="000000"/>
              </a:buClr>
              <a:buSzPts val="4100"/>
              <a:buFont typeface="Arial"/>
              <a:buNone/>
            </a:pPr>
            <a:r>
              <a:rPr lang="en-GB" sz="4100">
                <a:solidFill>
                  <a:schemeClr val="dk1"/>
                </a:solidFill>
                <a:latin typeface="Twentieth Century"/>
                <a:ea typeface="Twentieth Century"/>
                <a:cs typeface="Twentieth Century"/>
                <a:sym typeface="Twentieth Century"/>
              </a:rPr>
              <a:t>Input your data</a:t>
            </a:r>
            <a:endParaRPr sz="4100">
              <a:solidFill>
                <a:schemeClr val="dk1"/>
              </a:solidFill>
              <a:latin typeface="Twentieth Century"/>
              <a:ea typeface="Twentieth Century"/>
              <a:cs typeface="Twentieth Century"/>
              <a:sym typeface="Twentieth Century"/>
            </a:endParaRPr>
          </a:p>
        </p:txBody>
      </p:sp>
      <p:pic>
        <p:nvPicPr>
          <p:cNvPr descr="C:\Users\JohnJosuaOng\Desktop\Python_Activity\Python GUI - BMI\PythonGUI_BMIOutput.gif" id="243" name="Google Shape;243;p42"/>
          <p:cNvPicPr preferRelativeResize="0"/>
          <p:nvPr/>
        </p:nvPicPr>
        <p:blipFill rotWithShape="1">
          <a:blip r:embed="rId3">
            <a:alphaModFix/>
          </a:blip>
          <a:srcRect b="0" l="0" r="0" t="0"/>
          <a:stretch/>
        </p:blipFill>
        <p:spPr>
          <a:xfrm>
            <a:off x="1740704" y="1815322"/>
            <a:ext cx="6196865" cy="252058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43"/>
          <p:cNvPicPr preferRelativeResize="0"/>
          <p:nvPr/>
        </p:nvPicPr>
        <p:blipFill rotWithShape="1">
          <a:blip r:embed="rId3">
            <a:alphaModFix/>
          </a:blip>
          <a:srcRect b="0" l="0" r="0" t="0"/>
          <a:stretch/>
        </p:blipFill>
        <p:spPr>
          <a:xfrm>
            <a:off x="3611" y="161925"/>
            <a:ext cx="9136778" cy="4819650"/>
          </a:xfrm>
          <a:prstGeom prst="rect">
            <a:avLst/>
          </a:prstGeom>
          <a:noFill/>
          <a:ln>
            <a:noFill/>
          </a:ln>
        </p:spPr>
      </p:pic>
      <p:pic>
        <p:nvPicPr>
          <p:cNvPr id="249" name="Google Shape;249;p43"/>
          <p:cNvPicPr preferRelativeResize="0"/>
          <p:nvPr/>
        </p:nvPicPr>
        <p:blipFill rotWithShape="1">
          <a:blip r:embed="rId4">
            <a:alphaModFix/>
          </a:blip>
          <a:srcRect b="0" l="0" r="0" t="0"/>
          <a:stretch/>
        </p:blipFill>
        <p:spPr>
          <a:xfrm>
            <a:off x="2270827" y="1339117"/>
            <a:ext cx="4602345" cy="2465267"/>
          </a:xfrm>
          <a:prstGeom prst="rect">
            <a:avLst/>
          </a:prstGeom>
          <a:noFill/>
          <a:ln>
            <a:noFill/>
          </a:ln>
        </p:spPr>
      </p:pic>
      <p:sp>
        <p:nvSpPr>
          <p:cNvPr id="250" name="Google Shape;250;p43"/>
          <p:cNvSpPr/>
          <p:nvPr/>
        </p:nvSpPr>
        <p:spPr>
          <a:xfrm>
            <a:off x="7435735" y="4035067"/>
            <a:ext cx="1708265" cy="947651"/>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500"/>
                                        <p:tgtEl>
                                          <p:spTgt spid="2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nvSpPr>
        <p:spPr>
          <a:xfrm>
            <a:off x="402772" y="1976968"/>
            <a:ext cx="8273143" cy="1843919"/>
          </a:xfrm>
          <a:prstGeom prst="rect">
            <a:avLst/>
          </a:prstGeom>
          <a:noFill/>
          <a:ln>
            <a:noFill/>
          </a:ln>
        </p:spPr>
        <p:txBody>
          <a:bodyPr anchorCtr="0" anchor="t" bIns="34275" lIns="68550" spcFirstLastPara="1" rIns="68550" wrap="square" tIns="34275">
            <a:noAutofit/>
          </a:bodyPr>
          <a:lstStyle/>
          <a:p>
            <a:pPr indent="0" lvl="0" marL="0" marR="0" rtl="0" algn="ctr">
              <a:spcBef>
                <a:spcPts val="0"/>
              </a:spcBef>
              <a:spcAft>
                <a:spcPts val="0"/>
              </a:spcAft>
              <a:buClr>
                <a:srgbClr val="000000"/>
              </a:buClr>
              <a:buSzPts val="5400"/>
              <a:buFont typeface="Arial"/>
              <a:buNone/>
            </a:pPr>
            <a:r>
              <a:rPr b="1" i="0" lang="en-GB" sz="5400" u="none" cap="none" strike="noStrike">
                <a:solidFill>
                  <a:schemeClr val="dk1"/>
                </a:solidFill>
                <a:latin typeface="Twentieth Century"/>
                <a:ea typeface="Twentieth Century"/>
                <a:cs typeface="Twentieth Century"/>
                <a:sym typeface="Twentieth Century"/>
              </a:rPr>
              <a:t>Pytho</a:t>
            </a:r>
            <a:r>
              <a:rPr b="1" lang="en-GB" sz="5400">
                <a:solidFill>
                  <a:schemeClr val="dk1"/>
                </a:solidFill>
                <a:latin typeface="Twentieth Century"/>
                <a:ea typeface="Twentieth Century"/>
                <a:cs typeface="Twentieth Century"/>
                <a:sym typeface="Twentieth Century"/>
              </a:rPr>
              <a:t>n</a:t>
            </a:r>
            <a:r>
              <a:rPr b="1" i="0" lang="en-GB" sz="5400" u="none" cap="none" strike="noStrike">
                <a:solidFill>
                  <a:schemeClr val="dk1"/>
                </a:solidFill>
                <a:latin typeface="Twentieth Century"/>
                <a:ea typeface="Twentieth Century"/>
                <a:cs typeface="Twentieth Century"/>
                <a:sym typeface="Twentieth Century"/>
              </a:rPr>
              <a:t> GUI: </a:t>
            </a:r>
            <a:endParaRPr sz="1100"/>
          </a:p>
          <a:p>
            <a:pPr indent="0" lvl="0" marL="0" marR="0" rtl="0" algn="ctr">
              <a:spcBef>
                <a:spcPts val="0"/>
              </a:spcBef>
              <a:spcAft>
                <a:spcPts val="0"/>
              </a:spcAft>
              <a:buClr>
                <a:srgbClr val="000000"/>
              </a:buClr>
              <a:buSzPts val="5400"/>
              <a:buFont typeface="Arial"/>
              <a:buNone/>
            </a:pPr>
            <a:r>
              <a:rPr b="1" i="0" lang="en-GB" sz="5400" u="none" cap="none" strike="noStrike">
                <a:solidFill>
                  <a:schemeClr val="dk1"/>
                </a:solidFill>
                <a:latin typeface="Twentieth Century"/>
                <a:ea typeface="Twentieth Century"/>
                <a:cs typeface="Twentieth Century"/>
                <a:sym typeface="Twentieth Century"/>
              </a:rPr>
              <a:t>Body M</a:t>
            </a:r>
            <a:r>
              <a:rPr b="1" lang="en-GB" sz="5400">
                <a:solidFill>
                  <a:schemeClr val="dk1"/>
                </a:solidFill>
                <a:latin typeface="Twentieth Century"/>
                <a:ea typeface="Twentieth Century"/>
                <a:cs typeface="Twentieth Century"/>
                <a:sym typeface="Twentieth Century"/>
              </a:rPr>
              <a:t>a</a:t>
            </a:r>
            <a:r>
              <a:rPr b="1" i="0" lang="en-GB" sz="5400" u="none" cap="none" strike="noStrike">
                <a:solidFill>
                  <a:schemeClr val="dk1"/>
                </a:solidFill>
                <a:latin typeface="Twentieth Century"/>
                <a:ea typeface="Twentieth Century"/>
                <a:cs typeface="Twentieth Century"/>
                <a:sym typeface="Twentieth Century"/>
              </a:rPr>
              <a:t>ss Index</a:t>
            </a:r>
            <a:endParaRPr b="0" i="0" sz="5400" u="none" cap="none" strike="noStrik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nvSpPr>
        <p:spPr>
          <a:xfrm>
            <a:off x="932993" y="229588"/>
            <a:ext cx="7812300" cy="506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lt1"/>
              </a:buClr>
              <a:buSzPts val="2700"/>
              <a:buFont typeface="Twentieth Century"/>
              <a:buNone/>
            </a:pPr>
            <a:r>
              <a:rPr b="1" i="0" lang="en-GB" sz="2700" u="none" cap="none" strike="noStrike">
                <a:solidFill>
                  <a:schemeClr val="lt1"/>
                </a:solidFill>
                <a:latin typeface="Twentieth Century"/>
                <a:ea typeface="Twentieth Century"/>
                <a:cs typeface="Twentieth Century"/>
                <a:sym typeface="Twentieth Century"/>
              </a:rPr>
              <a:t>PYTHON</a:t>
            </a:r>
            <a:endParaRPr b="1" i="0" sz="2700" u="none" cap="none" strike="noStrike">
              <a:solidFill>
                <a:schemeClr val="lt1"/>
              </a:solidFill>
              <a:latin typeface="Twentieth Century"/>
              <a:ea typeface="Twentieth Century"/>
              <a:cs typeface="Twentieth Century"/>
              <a:sym typeface="Twentieth Century"/>
            </a:endParaRPr>
          </a:p>
        </p:txBody>
      </p:sp>
      <p:sp>
        <p:nvSpPr>
          <p:cNvPr id="153" name="Google Shape;153;p28"/>
          <p:cNvSpPr txBox="1"/>
          <p:nvPr/>
        </p:nvSpPr>
        <p:spPr>
          <a:xfrm>
            <a:off x="289600" y="951600"/>
            <a:ext cx="4052700" cy="3656100"/>
          </a:xfrm>
          <a:prstGeom prst="rect">
            <a:avLst/>
          </a:prstGeom>
          <a:noFill/>
          <a:ln>
            <a:noFill/>
          </a:ln>
        </p:spPr>
        <p:txBody>
          <a:bodyPr anchorCtr="0" anchor="t" bIns="34275" lIns="68550" spcFirstLastPara="1" rIns="68550" wrap="square" tIns="34275">
            <a:noAutofit/>
          </a:bodyPr>
          <a:lstStyle/>
          <a:p>
            <a:pPr indent="0" lvl="0" marL="0" marR="0" rtl="0" algn="ctr">
              <a:spcBef>
                <a:spcPts val="0"/>
              </a:spcBef>
              <a:spcAft>
                <a:spcPts val="0"/>
              </a:spcAft>
              <a:buClr>
                <a:srgbClr val="000000"/>
              </a:buClr>
              <a:buSzPts val="3400"/>
              <a:buFont typeface="Arial"/>
              <a:buNone/>
            </a:pPr>
            <a:r>
              <a:rPr b="1" lang="en-GB" sz="3000">
                <a:solidFill>
                  <a:schemeClr val="dk1"/>
                </a:solidFill>
                <a:latin typeface="Twentieth Century"/>
                <a:ea typeface="Twentieth Century"/>
                <a:cs typeface="Twentieth Century"/>
                <a:sym typeface="Twentieth Century"/>
              </a:rPr>
              <a:t>Body Mass Index is a weight-to-height ratio, calculated by dividing one weight in kilograms by the square of height in meters. And can be indicate a specific BMI Classification.</a:t>
            </a:r>
            <a:endParaRPr b="0" i="0" sz="3000" u="none" cap="none" strike="noStrike">
              <a:solidFill>
                <a:schemeClr val="dk1"/>
              </a:solidFill>
              <a:latin typeface="Twentieth Century"/>
              <a:ea typeface="Twentieth Century"/>
              <a:cs typeface="Twentieth Century"/>
              <a:sym typeface="Twentieth Century"/>
            </a:endParaRPr>
          </a:p>
        </p:txBody>
      </p:sp>
      <p:pic>
        <p:nvPicPr>
          <p:cNvPr id="154" name="Google Shape;154;p28"/>
          <p:cNvPicPr preferRelativeResize="0"/>
          <p:nvPr/>
        </p:nvPicPr>
        <p:blipFill>
          <a:blip r:embed="rId3">
            <a:alphaModFix/>
          </a:blip>
          <a:stretch>
            <a:fillRect/>
          </a:stretch>
        </p:blipFill>
        <p:spPr>
          <a:xfrm>
            <a:off x="4813525" y="1614049"/>
            <a:ext cx="4014325" cy="2816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nvSpPr>
        <p:spPr>
          <a:xfrm>
            <a:off x="932993" y="229588"/>
            <a:ext cx="7812300" cy="506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lt1"/>
              </a:buClr>
              <a:buSzPts val="2700"/>
              <a:buFont typeface="Twentieth Century"/>
              <a:buNone/>
            </a:pPr>
            <a:r>
              <a:rPr b="1" i="0" lang="en-GB" sz="2700" u="none" cap="none" strike="noStrike">
                <a:solidFill>
                  <a:schemeClr val="lt1"/>
                </a:solidFill>
                <a:latin typeface="Twentieth Century"/>
                <a:ea typeface="Twentieth Century"/>
                <a:cs typeface="Twentieth Century"/>
                <a:sym typeface="Twentieth Century"/>
              </a:rPr>
              <a:t>PYTHON</a:t>
            </a:r>
            <a:endParaRPr b="1" i="0" sz="2700" u="none" cap="none" strike="noStrike">
              <a:solidFill>
                <a:schemeClr val="lt1"/>
              </a:solidFill>
              <a:latin typeface="Twentieth Century"/>
              <a:ea typeface="Twentieth Century"/>
              <a:cs typeface="Twentieth Century"/>
              <a:sym typeface="Twentieth Century"/>
            </a:endParaRPr>
          </a:p>
        </p:txBody>
      </p:sp>
      <p:graphicFrame>
        <p:nvGraphicFramePr>
          <p:cNvPr id="160" name="Google Shape;160;p29"/>
          <p:cNvGraphicFramePr/>
          <p:nvPr/>
        </p:nvGraphicFramePr>
        <p:xfrm>
          <a:off x="952500" y="1238250"/>
          <a:ext cx="3000000" cy="3000000"/>
        </p:xfrm>
        <a:graphic>
          <a:graphicData uri="http://schemas.openxmlformats.org/drawingml/2006/table">
            <a:tbl>
              <a:tblPr>
                <a:noFill/>
                <a:tableStyleId>{B4CB0804-0AA6-4BFB-82E2-E7C64B6E6DA6}</a:tableStyleId>
              </a:tblPr>
              <a:tblGrid>
                <a:gridCol w="3619500"/>
                <a:gridCol w="3619500"/>
              </a:tblGrid>
              <a:tr h="381000">
                <a:tc>
                  <a:txBody>
                    <a:bodyPr/>
                    <a:lstStyle/>
                    <a:p>
                      <a:pPr indent="0" lvl="0" marL="0" rtl="0" algn="ctr">
                        <a:spcBef>
                          <a:spcPts val="0"/>
                        </a:spcBef>
                        <a:spcAft>
                          <a:spcPts val="0"/>
                        </a:spcAft>
                        <a:buNone/>
                      </a:pPr>
                      <a:r>
                        <a:rPr b="1" lang="en-GB" sz="3000"/>
                        <a:t>BMI</a:t>
                      </a:r>
                      <a:endParaRPr b="1" sz="3000"/>
                    </a:p>
                  </a:txBody>
                  <a:tcPr marT="91425" marB="91425" marR="91425" marL="91425"/>
                </a:tc>
                <a:tc>
                  <a:txBody>
                    <a:bodyPr/>
                    <a:lstStyle/>
                    <a:p>
                      <a:pPr indent="0" lvl="0" marL="0" rtl="0" algn="ctr">
                        <a:spcBef>
                          <a:spcPts val="0"/>
                        </a:spcBef>
                        <a:spcAft>
                          <a:spcPts val="0"/>
                        </a:spcAft>
                        <a:buNone/>
                      </a:pPr>
                      <a:r>
                        <a:rPr b="1" lang="en-GB" sz="3000"/>
                        <a:t>Classification</a:t>
                      </a:r>
                      <a:endParaRPr b="1" sz="3000"/>
                    </a:p>
                  </a:txBody>
                  <a:tcPr marT="91425" marB="91425" marR="91425" marL="91425"/>
                </a:tc>
              </a:tr>
              <a:tr h="381000">
                <a:tc>
                  <a:txBody>
                    <a:bodyPr/>
                    <a:lstStyle/>
                    <a:p>
                      <a:pPr indent="0" lvl="0" marL="0" rtl="0" algn="ctr">
                        <a:spcBef>
                          <a:spcPts val="0"/>
                        </a:spcBef>
                        <a:spcAft>
                          <a:spcPts val="0"/>
                        </a:spcAft>
                        <a:buNone/>
                      </a:pPr>
                      <a:r>
                        <a:rPr lang="en-GB" sz="1800"/>
                        <a:t>&lt;18.5</a:t>
                      </a:r>
                      <a:endParaRPr sz="1800"/>
                    </a:p>
                  </a:txBody>
                  <a:tcPr marT="91425" marB="91425" marR="91425" marL="91425"/>
                </a:tc>
                <a:tc>
                  <a:txBody>
                    <a:bodyPr/>
                    <a:lstStyle/>
                    <a:p>
                      <a:pPr indent="0" lvl="0" marL="0" rtl="0" algn="ctr">
                        <a:spcBef>
                          <a:spcPts val="0"/>
                        </a:spcBef>
                        <a:spcAft>
                          <a:spcPts val="0"/>
                        </a:spcAft>
                        <a:buNone/>
                      </a:pPr>
                      <a:r>
                        <a:rPr lang="en-GB" sz="1800"/>
                        <a:t>Underweight</a:t>
                      </a:r>
                      <a:endParaRPr sz="1800"/>
                    </a:p>
                  </a:txBody>
                  <a:tcPr marT="91425" marB="91425" marR="91425" marL="91425"/>
                </a:tc>
              </a:tr>
              <a:tr h="381000">
                <a:tc>
                  <a:txBody>
                    <a:bodyPr/>
                    <a:lstStyle/>
                    <a:p>
                      <a:pPr indent="0" lvl="0" marL="0" rtl="0" algn="ctr">
                        <a:spcBef>
                          <a:spcPts val="0"/>
                        </a:spcBef>
                        <a:spcAft>
                          <a:spcPts val="0"/>
                        </a:spcAft>
                        <a:buNone/>
                      </a:pPr>
                      <a:r>
                        <a:rPr lang="en-GB" sz="1800"/>
                        <a:t>18.5 - 24.9</a:t>
                      </a:r>
                      <a:endParaRPr sz="1800"/>
                    </a:p>
                  </a:txBody>
                  <a:tcPr marT="91425" marB="91425" marR="91425" marL="91425"/>
                </a:tc>
                <a:tc>
                  <a:txBody>
                    <a:bodyPr/>
                    <a:lstStyle/>
                    <a:p>
                      <a:pPr indent="0" lvl="0" marL="0" rtl="0" algn="ctr">
                        <a:spcBef>
                          <a:spcPts val="0"/>
                        </a:spcBef>
                        <a:spcAft>
                          <a:spcPts val="0"/>
                        </a:spcAft>
                        <a:buNone/>
                      </a:pPr>
                      <a:r>
                        <a:rPr lang="en-GB" sz="1800"/>
                        <a:t>Normal Weight</a:t>
                      </a:r>
                      <a:endParaRPr sz="1800"/>
                    </a:p>
                  </a:txBody>
                  <a:tcPr marT="91425" marB="91425" marR="91425" marL="91425"/>
                </a:tc>
              </a:tr>
              <a:tr h="381000">
                <a:tc>
                  <a:txBody>
                    <a:bodyPr/>
                    <a:lstStyle/>
                    <a:p>
                      <a:pPr indent="0" lvl="0" marL="0" rtl="0" algn="ctr">
                        <a:spcBef>
                          <a:spcPts val="0"/>
                        </a:spcBef>
                        <a:spcAft>
                          <a:spcPts val="0"/>
                        </a:spcAft>
                        <a:buNone/>
                      </a:pPr>
                      <a:r>
                        <a:rPr lang="en-GB" sz="1800"/>
                        <a:t>25.0 - 29.9</a:t>
                      </a:r>
                      <a:endParaRPr sz="1800"/>
                    </a:p>
                  </a:txBody>
                  <a:tcPr marT="91425" marB="91425" marR="91425" marL="91425"/>
                </a:tc>
                <a:tc>
                  <a:txBody>
                    <a:bodyPr/>
                    <a:lstStyle/>
                    <a:p>
                      <a:pPr indent="0" lvl="0" marL="0" rtl="0" algn="ctr">
                        <a:spcBef>
                          <a:spcPts val="0"/>
                        </a:spcBef>
                        <a:spcAft>
                          <a:spcPts val="0"/>
                        </a:spcAft>
                        <a:buNone/>
                      </a:pPr>
                      <a:r>
                        <a:rPr lang="en-GB" sz="1800"/>
                        <a:t>Overweight</a:t>
                      </a:r>
                      <a:endParaRPr sz="1800"/>
                    </a:p>
                  </a:txBody>
                  <a:tcPr marT="91425" marB="91425" marR="91425" marL="91425"/>
                </a:tc>
              </a:tr>
              <a:tr h="381000">
                <a:tc>
                  <a:txBody>
                    <a:bodyPr/>
                    <a:lstStyle/>
                    <a:p>
                      <a:pPr indent="0" lvl="0" marL="0" rtl="0" algn="ctr">
                        <a:spcBef>
                          <a:spcPts val="0"/>
                        </a:spcBef>
                        <a:spcAft>
                          <a:spcPts val="0"/>
                        </a:spcAft>
                        <a:buNone/>
                      </a:pPr>
                      <a:r>
                        <a:rPr lang="en-GB" sz="1800"/>
                        <a:t>30.0 - 34.9</a:t>
                      </a:r>
                      <a:endParaRPr sz="1800"/>
                    </a:p>
                  </a:txBody>
                  <a:tcPr marT="91425" marB="91425" marR="91425" marL="91425"/>
                </a:tc>
                <a:tc>
                  <a:txBody>
                    <a:bodyPr/>
                    <a:lstStyle/>
                    <a:p>
                      <a:pPr indent="0" lvl="0" marL="0" rtl="0" algn="ctr">
                        <a:spcBef>
                          <a:spcPts val="0"/>
                        </a:spcBef>
                        <a:spcAft>
                          <a:spcPts val="0"/>
                        </a:spcAft>
                        <a:buNone/>
                      </a:pPr>
                      <a:r>
                        <a:rPr lang="en-GB" sz="1800"/>
                        <a:t>Class I Obesity</a:t>
                      </a:r>
                      <a:endParaRPr sz="1800"/>
                    </a:p>
                  </a:txBody>
                  <a:tcPr marT="91425" marB="91425" marR="91425" marL="91425"/>
                </a:tc>
              </a:tr>
              <a:tr h="381000">
                <a:tc>
                  <a:txBody>
                    <a:bodyPr/>
                    <a:lstStyle/>
                    <a:p>
                      <a:pPr indent="0" lvl="0" marL="0" rtl="0" algn="ctr">
                        <a:spcBef>
                          <a:spcPts val="0"/>
                        </a:spcBef>
                        <a:spcAft>
                          <a:spcPts val="0"/>
                        </a:spcAft>
                        <a:buNone/>
                      </a:pPr>
                      <a:r>
                        <a:rPr lang="en-GB" sz="1800"/>
                        <a:t>35.0 - 39.9</a:t>
                      </a:r>
                      <a:endParaRPr sz="18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GB" sz="1800">
                          <a:solidFill>
                            <a:schemeClr val="dk1"/>
                          </a:solidFill>
                        </a:rPr>
                        <a:t>Class II Obesity</a:t>
                      </a:r>
                      <a:endParaRPr sz="1800"/>
                    </a:p>
                  </a:txBody>
                  <a:tcPr marT="91425" marB="91425" marR="91425" marL="91425"/>
                </a:tc>
              </a:tr>
              <a:tr h="381000">
                <a:tc>
                  <a:txBody>
                    <a:bodyPr/>
                    <a:lstStyle/>
                    <a:p>
                      <a:pPr indent="0" lvl="0" marL="0" rtl="0" algn="ctr">
                        <a:spcBef>
                          <a:spcPts val="0"/>
                        </a:spcBef>
                        <a:spcAft>
                          <a:spcPts val="0"/>
                        </a:spcAft>
                        <a:buNone/>
                      </a:pPr>
                      <a:r>
                        <a:rPr lang="en-GB" sz="1800">
                          <a:solidFill>
                            <a:srgbClr val="202122"/>
                          </a:solidFill>
                          <a:highlight>
                            <a:srgbClr val="F8F9FA"/>
                          </a:highlight>
                        </a:rPr>
                        <a:t>≥</a:t>
                      </a:r>
                      <a:r>
                        <a:rPr lang="en-GB" sz="1800"/>
                        <a:t>40</a:t>
                      </a:r>
                      <a:endParaRPr sz="18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GB" sz="1800">
                          <a:solidFill>
                            <a:schemeClr val="dk1"/>
                          </a:solidFill>
                        </a:rPr>
                        <a:t>Class III Obesity</a:t>
                      </a:r>
                      <a:endParaRPr sz="18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nvSpPr>
        <p:spPr>
          <a:xfrm>
            <a:off x="932993" y="229588"/>
            <a:ext cx="7812286" cy="50627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lt1"/>
              </a:buClr>
              <a:buSzPts val="2700"/>
              <a:buFont typeface="Twentieth Century"/>
              <a:buNone/>
            </a:pPr>
            <a:r>
              <a:rPr b="1" i="0" lang="en-GB" sz="2700" u="none" cap="none" strike="noStrike">
                <a:solidFill>
                  <a:schemeClr val="lt1"/>
                </a:solidFill>
                <a:latin typeface="Twentieth Century"/>
                <a:ea typeface="Twentieth Century"/>
                <a:cs typeface="Twentieth Century"/>
                <a:sym typeface="Twentieth Century"/>
              </a:rPr>
              <a:t>PYTHON</a:t>
            </a:r>
            <a:endParaRPr b="1" i="0" sz="2700" u="none" cap="none" strike="noStrike">
              <a:solidFill>
                <a:schemeClr val="lt1"/>
              </a:solidFill>
              <a:latin typeface="Twentieth Century"/>
              <a:ea typeface="Twentieth Century"/>
              <a:cs typeface="Twentieth Century"/>
              <a:sym typeface="Twentieth Century"/>
            </a:endParaRPr>
          </a:p>
        </p:txBody>
      </p:sp>
      <p:sp>
        <p:nvSpPr>
          <p:cNvPr id="166" name="Google Shape;166;p30"/>
          <p:cNvSpPr txBox="1"/>
          <p:nvPr/>
        </p:nvSpPr>
        <p:spPr>
          <a:xfrm>
            <a:off x="219075" y="1825797"/>
            <a:ext cx="4073400" cy="2217300"/>
          </a:xfrm>
          <a:prstGeom prst="rect">
            <a:avLst/>
          </a:prstGeom>
          <a:noFill/>
          <a:ln>
            <a:noFill/>
          </a:ln>
        </p:spPr>
        <p:txBody>
          <a:bodyPr anchorCtr="0" anchor="t" bIns="34275" lIns="68550" spcFirstLastPara="1" rIns="68550" wrap="square" tIns="34275">
            <a:noAutofit/>
          </a:bodyPr>
          <a:lstStyle/>
          <a:p>
            <a:pPr indent="0" lvl="0" marL="0" marR="0" rtl="0" algn="ctr">
              <a:spcBef>
                <a:spcPts val="0"/>
              </a:spcBef>
              <a:spcAft>
                <a:spcPts val="0"/>
              </a:spcAft>
              <a:buClr>
                <a:srgbClr val="000000"/>
              </a:buClr>
              <a:buSzPts val="3400"/>
              <a:buFont typeface="Arial"/>
              <a:buNone/>
            </a:pPr>
            <a:r>
              <a:rPr b="1" lang="en-GB" sz="3400">
                <a:solidFill>
                  <a:schemeClr val="dk1"/>
                </a:solidFill>
                <a:latin typeface="Twentieth Century"/>
                <a:ea typeface="Twentieth Century"/>
                <a:cs typeface="Twentieth Century"/>
                <a:sym typeface="Twentieth Century"/>
              </a:rPr>
              <a:t>Body Mass Index Calculator with classification Python GUI.</a:t>
            </a:r>
            <a:endParaRPr b="0" i="0" sz="800" u="none" cap="none" strike="noStrike">
              <a:solidFill>
                <a:schemeClr val="dk1"/>
              </a:solidFill>
              <a:latin typeface="Twentieth Century"/>
              <a:ea typeface="Twentieth Century"/>
              <a:cs typeface="Twentieth Century"/>
              <a:sym typeface="Twentieth Century"/>
            </a:endParaRPr>
          </a:p>
        </p:txBody>
      </p:sp>
      <p:pic>
        <p:nvPicPr>
          <p:cNvPr descr="C:\Users\JohnJosuaOng\Desktop\Python_Activity\Python GUI - BMI\GUIBMI_Output.png" id="167" name="Google Shape;167;p30"/>
          <p:cNvPicPr preferRelativeResize="0"/>
          <p:nvPr/>
        </p:nvPicPr>
        <p:blipFill rotWithShape="1">
          <a:blip r:embed="rId3">
            <a:alphaModFix/>
          </a:blip>
          <a:srcRect b="0" l="0" r="0" t="0"/>
          <a:stretch/>
        </p:blipFill>
        <p:spPr>
          <a:xfrm>
            <a:off x="4408920" y="1742701"/>
            <a:ext cx="4582918" cy="187533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nvSpPr>
        <p:spPr>
          <a:xfrm>
            <a:off x="488673" y="1378327"/>
            <a:ext cx="3906143" cy="1760198"/>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lt1"/>
              </a:buClr>
              <a:buSzPts val="7500"/>
              <a:buFont typeface="Twentieth Century"/>
              <a:buNone/>
            </a:pPr>
            <a:r>
              <a:rPr b="1" i="0" lang="en-GB" sz="7500" u="none" cap="none" strike="noStrike">
                <a:solidFill>
                  <a:schemeClr val="lt1"/>
                </a:solidFill>
                <a:latin typeface="Twentieth Century"/>
                <a:ea typeface="Twentieth Century"/>
                <a:cs typeface="Twentieth Century"/>
                <a:sym typeface="Twentieth Century"/>
              </a:rPr>
              <a:t>LETS CODE</a:t>
            </a:r>
            <a:endParaRPr b="1" i="0" sz="75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nvSpPr>
        <p:spPr>
          <a:xfrm>
            <a:off x="932993" y="229588"/>
            <a:ext cx="7812286" cy="50627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lt1"/>
              </a:buClr>
              <a:buSzPts val="2700"/>
              <a:buFont typeface="Twentieth Century"/>
              <a:buNone/>
            </a:pPr>
            <a:r>
              <a:rPr b="1" lang="en-GB" sz="2700" cap="none">
                <a:solidFill>
                  <a:schemeClr val="lt1"/>
                </a:solidFill>
                <a:latin typeface="Twentieth Century"/>
                <a:ea typeface="Twentieth Century"/>
                <a:cs typeface="Twentieth Century"/>
                <a:sym typeface="Twentieth Century"/>
              </a:rPr>
              <a:t>CODE</a:t>
            </a:r>
            <a:endParaRPr b="1" sz="2700" cap="none">
              <a:solidFill>
                <a:schemeClr val="lt1"/>
              </a:solidFill>
              <a:latin typeface="Twentieth Century"/>
              <a:ea typeface="Twentieth Century"/>
              <a:cs typeface="Twentieth Century"/>
              <a:sym typeface="Twentieth Century"/>
            </a:endParaRPr>
          </a:p>
        </p:txBody>
      </p:sp>
      <p:sp>
        <p:nvSpPr>
          <p:cNvPr id="178" name="Google Shape;178;p32"/>
          <p:cNvSpPr txBox="1"/>
          <p:nvPr/>
        </p:nvSpPr>
        <p:spPr>
          <a:xfrm>
            <a:off x="167168" y="1918624"/>
            <a:ext cx="4073252" cy="1671433"/>
          </a:xfrm>
          <a:prstGeom prst="rect">
            <a:avLst/>
          </a:prstGeom>
          <a:noFill/>
          <a:ln>
            <a:noFill/>
          </a:ln>
        </p:spPr>
        <p:txBody>
          <a:bodyPr anchorCtr="0" anchor="t" bIns="34275" lIns="68550" spcFirstLastPara="1" rIns="68550" wrap="square" tIns="34275">
            <a:noAutofit/>
          </a:bodyPr>
          <a:lstStyle/>
          <a:p>
            <a:pPr indent="0" lvl="0" marL="0" marR="0" rtl="0" algn="ctr">
              <a:spcBef>
                <a:spcPts val="0"/>
              </a:spcBef>
              <a:spcAft>
                <a:spcPts val="0"/>
              </a:spcAft>
              <a:buClr>
                <a:srgbClr val="000000"/>
              </a:buClr>
              <a:buSzPts val="4100"/>
              <a:buFont typeface="Arial"/>
              <a:buNone/>
            </a:pPr>
            <a:r>
              <a:rPr lang="en-GB" sz="4100">
                <a:solidFill>
                  <a:schemeClr val="dk1"/>
                </a:solidFill>
                <a:latin typeface="Twentieth Century"/>
                <a:ea typeface="Twentieth Century"/>
                <a:cs typeface="Twentieth Century"/>
                <a:sym typeface="Twentieth Century"/>
              </a:rPr>
              <a:t>Open your Thonny Python IDE</a:t>
            </a:r>
            <a:endParaRPr sz="4100">
              <a:solidFill>
                <a:schemeClr val="dk1"/>
              </a:solidFill>
              <a:latin typeface="Twentieth Century"/>
              <a:ea typeface="Twentieth Century"/>
              <a:cs typeface="Twentieth Century"/>
              <a:sym typeface="Twentieth Century"/>
            </a:endParaRPr>
          </a:p>
        </p:txBody>
      </p:sp>
      <p:pic>
        <p:nvPicPr>
          <p:cNvPr descr="C:\Users\JohnJosuaOng\Desktop\New folder\Open_ThonnyIDE.gif" id="179" name="Google Shape;179;p32"/>
          <p:cNvPicPr preferRelativeResize="0"/>
          <p:nvPr/>
        </p:nvPicPr>
        <p:blipFill rotWithShape="1">
          <a:blip r:embed="rId3">
            <a:alphaModFix/>
          </a:blip>
          <a:srcRect b="0" l="0" r="0" t="0"/>
          <a:stretch/>
        </p:blipFill>
        <p:spPr>
          <a:xfrm>
            <a:off x="4727521" y="1162890"/>
            <a:ext cx="4017758" cy="3182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nvSpPr>
        <p:spPr>
          <a:xfrm>
            <a:off x="932993" y="229588"/>
            <a:ext cx="7812286" cy="50627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lt1"/>
              </a:buClr>
              <a:buSzPts val="2700"/>
              <a:buFont typeface="Twentieth Century"/>
              <a:buNone/>
            </a:pPr>
            <a:r>
              <a:rPr b="1" lang="en-GB" sz="2700" cap="none">
                <a:solidFill>
                  <a:schemeClr val="lt1"/>
                </a:solidFill>
                <a:latin typeface="Twentieth Century"/>
                <a:ea typeface="Twentieth Century"/>
                <a:cs typeface="Twentieth Century"/>
                <a:sym typeface="Twentieth Century"/>
              </a:rPr>
              <a:t>CODE</a:t>
            </a:r>
            <a:endParaRPr b="1" sz="2700" cap="none">
              <a:solidFill>
                <a:schemeClr val="lt1"/>
              </a:solidFill>
              <a:latin typeface="Twentieth Century"/>
              <a:ea typeface="Twentieth Century"/>
              <a:cs typeface="Twentieth Century"/>
              <a:sym typeface="Twentieth Century"/>
            </a:endParaRPr>
          </a:p>
        </p:txBody>
      </p:sp>
      <p:sp>
        <p:nvSpPr>
          <p:cNvPr id="185" name="Google Shape;185;p33"/>
          <p:cNvSpPr txBox="1"/>
          <p:nvPr/>
        </p:nvSpPr>
        <p:spPr>
          <a:xfrm>
            <a:off x="299793" y="1709185"/>
            <a:ext cx="6817635" cy="2315920"/>
          </a:xfrm>
          <a:prstGeom prst="rect">
            <a:avLst/>
          </a:prstGeom>
          <a:noFill/>
          <a:ln>
            <a:noFill/>
          </a:ln>
        </p:spPr>
        <p:txBody>
          <a:bodyPr anchorCtr="0" anchor="t" bIns="34275" lIns="68550" spcFirstLastPara="1" rIns="68550" wrap="square" tIns="34275">
            <a:noAutofit/>
          </a:bodyPr>
          <a:lstStyle/>
          <a:p>
            <a:pPr indent="0" lvl="0" marL="0" marR="0" rtl="0" algn="l">
              <a:spcBef>
                <a:spcPts val="0"/>
              </a:spcBef>
              <a:spcAft>
                <a:spcPts val="0"/>
              </a:spcAft>
              <a:buClr>
                <a:srgbClr val="000000"/>
              </a:buClr>
              <a:buSzPts val="4100"/>
              <a:buFont typeface="Arial"/>
              <a:buNone/>
            </a:pPr>
            <a:r>
              <a:rPr lang="en-GB" sz="4100">
                <a:solidFill>
                  <a:schemeClr val="dk1"/>
                </a:solidFill>
                <a:latin typeface="Twentieth Century"/>
                <a:ea typeface="Twentieth Century"/>
                <a:cs typeface="Twentieth Century"/>
                <a:sym typeface="Twentieth Century"/>
              </a:rPr>
              <a:t>Copy the code into Python IDE and read all the comments (#) function of the codes. </a:t>
            </a:r>
            <a:endParaRPr sz="41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nvSpPr>
        <p:spPr>
          <a:xfrm>
            <a:off x="932993" y="229588"/>
            <a:ext cx="7812286" cy="50627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lt1"/>
              </a:buClr>
              <a:buSzPts val="2700"/>
              <a:buFont typeface="Twentieth Century"/>
              <a:buNone/>
            </a:pPr>
            <a:r>
              <a:rPr b="1" lang="en-GB" sz="2700" cap="none">
                <a:solidFill>
                  <a:schemeClr val="lt1"/>
                </a:solidFill>
                <a:latin typeface="Twentieth Century"/>
                <a:ea typeface="Twentieth Century"/>
                <a:cs typeface="Twentieth Century"/>
                <a:sym typeface="Twentieth Century"/>
              </a:rPr>
              <a:t>CODE</a:t>
            </a:r>
            <a:endParaRPr b="1" sz="2700" cap="none">
              <a:solidFill>
                <a:schemeClr val="lt1"/>
              </a:solidFill>
              <a:latin typeface="Twentieth Century"/>
              <a:ea typeface="Twentieth Century"/>
              <a:cs typeface="Twentieth Century"/>
              <a:sym typeface="Twentieth Century"/>
            </a:endParaRPr>
          </a:p>
        </p:txBody>
      </p:sp>
      <p:sp>
        <p:nvSpPr>
          <p:cNvPr id="191" name="Google Shape;191;p34"/>
          <p:cNvSpPr txBox="1"/>
          <p:nvPr/>
        </p:nvSpPr>
        <p:spPr>
          <a:xfrm>
            <a:off x="3509249" y="4432383"/>
            <a:ext cx="5236030" cy="480151"/>
          </a:xfrm>
          <a:prstGeom prst="rect">
            <a:avLst/>
          </a:prstGeom>
          <a:noFill/>
          <a:ln>
            <a:noFill/>
          </a:ln>
        </p:spPr>
        <p:txBody>
          <a:bodyPr anchorCtr="0" anchor="t" bIns="34275" lIns="68550" spcFirstLastPara="1" rIns="68550" wrap="square" tIns="34275">
            <a:noAutofit/>
          </a:bodyPr>
          <a:lstStyle/>
          <a:p>
            <a:pPr indent="0" lvl="0" marL="0" marR="0" rtl="0" algn="l">
              <a:spcBef>
                <a:spcPts val="0"/>
              </a:spcBef>
              <a:spcAft>
                <a:spcPts val="0"/>
              </a:spcAft>
              <a:buClr>
                <a:srgbClr val="000000"/>
              </a:buClr>
              <a:buSzPts val="1500"/>
              <a:buFont typeface="Arial"/>
              <a:buNone/>
            </a:pPr>
            <a:r>
              <a:rPr lang="en-GB" sz="1500">
                <a:solidFill>
                  <a:srgbClr val="999999"/>
                </a:solidFill>
                <a:latin typeface="Twentieth Century"/>
                <a:ea typeface="Twentieth Century"/>
                <a:cs typeface="Twentieth Century"/>
                <a:sym typeface="Twentieth Century"/>
              </a:rPr>
              <a:t>Note: This is the start of the code, import tkinter libraries to be able to run the function of GUI codes including the GUI window.</a:t>
            </a:r>
            <a:endParaRPr sz="1500">
              <a:solidFill>
                <a:srgbClr val="999999"/>
              </a:solidFill>
              <a:latin typeface="Twentieth Century"/>
              <a:ea typeface="Twentieth Century"/>
              <a:cs typeface="Twentieth Century"/>
              <a:sym typeface="Twentieth Century"/>
            </a:endParaRPr>
          </a:p>
        </p:txBody>
      </p:sp>
      <p:pic>
        <p:nvPicPr>
          <p:cNvPr descr="C:\Users\JohnJosuaOng\Desktop\Python_Activity\Python GUI - BMI\GUI_BMICode1.png" id="192" name="Google Shape;192;p34"/>
          <p:cNvPicPr preferRelativeResize="0"/>
          <p:nvPr/>
        </p:nvPicPr>
        <p:blipFill rotWithShape="1">
          <a:blip r:embed="rId3">
            <a:alphaModFix/>
          </a:blip>
          <a:srcRect b="0" l="0" r="0" t="0"/>
          <a:stretch/>
        </p:blipFill>
        <p:spPr>
          <a:xfrm>
            <a:off x="859366" y="867965"/>
            <a:ext cx="7959538" cy="356441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