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51" autoAdjust="0"/>
  </p:normalViewPr>
  <p:slideViewPr>
    <p:cSldViewPr snapToGrid="0">
      <p:cViewPr>
        <p:scale>
          <a:sx n="66" d="100"/>
          <a:sy n="66" d="100"/>
        </p:scale>
        <p:origin x="1506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27-79B6-4235-8667-86CD971FF45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9DF66-CF70-49F7-996E-60A6338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Technically, there is no standard and generally accepted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denition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explainable AI. Actually, XAI term tends to refer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movement, initiatives, and efforts made in response to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transparency and trust concerns, more than to a formal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 concept. Thus,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Rarely in literature, we come across the term ``social science''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derivative, yet explanation is a form of social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 and clearly, it has psychological, cognitive and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philosophical projections. Based on the conducted analysis,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ideas from social science and human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not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ciently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visible in this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 feedback for the evaluation of XAI-methods.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common factor that directly impacts the quality of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explainability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which is approached from different viewpoints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above studies is: Human.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highlighted three major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ndings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Explanations are contrastive: people do not ask why event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happened, but rather why event E happened instead of some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F. (ii) Explanations are selective and focus on one or two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causes and not all causes for the recommendation.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Explanations are social conversation and interaction for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of knowledge, implying that the explainer must be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able to leverage the mental model of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explainee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while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engaging in the explanation process. He asserted that it is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imperative to take into account these three points if the goal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build a useful XAI.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call for using social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9DF66-CF70-49F7-996E-60A6338184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4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9DF66-CF70-49F7-996E-60A6338184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sum up (Figure 7), a key distinction is drawn in current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thinking in terms of explaining the ML based AI system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true transparency (interpretable models such as decision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tree, rules and linear models) and post-hoc interpretations,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techniques used to lighten up the darkness of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black-box models such as DNN, and that either by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 local explanations for particular inputs or by globally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explaining the entire model. Local explanations focus on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provide individual explanations, they provide trust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model outcomes. While global explanations focus on the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and provide an understanding of the decision process,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connotes some sense of understanding the mechanism by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model works. Thus in term trustworthiness, local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explanations are more faithful than global explanations.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9DF66-CF70-49F7-996E-60A6338184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9DF66-CF70-49F7-996E-60A6338184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345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6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07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4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D725B-5A5C-475E-B319-9F2E629CF0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D44E07-4069-4FD6-9A1C-61B32319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b="1" dirty="0" smtClean="0"/>
              <a:t>Key-insights of Papers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“</a:t>
            </a:r>
            <a:r>
              <a:rPr lang="en-GB" sz="3600" i="1" dirty="0" smtClean="0"/>
              <a:t>Peeking inside the black-box</a:t>
            </a:r>
            <a:r>
              <a:rPr lang="en-GB" sz="3600" dirty="0" smtClean="0"/>
              <a:t>” </a:t>
            </a:r>
            <a:br>
              <a:rPr lang="en-GB" sz="3600" dirty="0" smtClean="0"/>
            </a:br>
            <a:r>
              <a:rPr lang="en-GB" sz="3600" dirty="0" smtClean="0"/>
              <a:t>&amp; “</a:t>
            </a:r>
            <a:r>
              <a:rPr lang="en-GB" sz="3600" i="1" dirty="0" smtClean="0"/>
              <a:t>Deep K-Nearest </a:t>
            </a:r>
            <a:r>
              <a:rPr lang="en-GB" sz="3600" i="1" dirty="0" err="1" smtClean="0"/>
              <a:t>Neighbors</a:t>
            </a:r>
            <a:r>
              <a:rPr lang="en-GB" sz="3600" dirty="0" smtClean="0"/>
              <a:t>”</a:t>
            </a:r>
            <a:br>
              <a:rPr lang="en-GB" sz="3600" dirty="0" smtClean="0"/>
            </a:br>
            <a:r>
              <a:rPr lang="en-GB" sz="3600" dirty="0" smtClean="0"/>
              <a:t>in light of our XAI quest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suggestions to further research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By Joost Berkhout (29-6-2020)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i="1" dirty="0"/>
              <a:t>Peeking inside the black-box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8161867" cy="33328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Review on XAI based on 381 papers</a:t>
            </a:r>
          </a:p>
          <a:p>
            <a:r>
              <a:rPr lang="en-GB" b="1" i="1" dirty="0" smtClean="0"/>
              <a:t>No</a:t>
            </a:r>
            <a:r>
              <a:rPr lang="en-GB" dirty="0" smtClean="0"/>
              <a:t> </a:t>
            </a:r>
            <a:r>
              <a:rPr lang="en-GB" dirty="0"/>
              <a:t>standard and generally </a:t>
            </a:r>
            <a:r>
              <a:rPr lang="en-GB" dirty="0" smtClean="0"/>
              <a:t>accepted definition </a:t>
            </a:r>
            <a:r>
              <a:rPr lang="en-GB" dirty="0"/>
              <a:t>of </a:t>
            </a:r>
            <a:r>
              <a:rPr lang="en-GB" dirty="0" smtClean="0"/>
              <a:t>XAI</a:t>
            </a:r>
          </a:p>
          <a:p>
            <a:r>
              <a:rPr lang="en-US" dirty="0" smtClean="0"/>
              <a:t>In ML: </a:t>
            </a:r>
            <a:r>
              <a:rPr lang="en-GB" dirty="0" smtClean="0"/>
              <a:t>“</a:t>
            </a:r>
            <a:r>
              <a:rPr lang="en-GB" i="1" dirty="0" smtClean="0"/>
              <a:t>interpretable</a:t>
            </a:r>
            <a:r>
              <a:rPr lang="en-GB" dirty="0" smtClean="0"/>
              <a:t>” more </a:t>
            </a:r>
            <a:r>
              <a:rPr lang="en-GB" dirty="0"/>
              <a:t>used than </a:t>
            </a:r>
            <a:r>
              <a:rPr lang="en-GB" dirty="0" smtClean="0"/>
              <a:t>“</a:t>
            </a:r>
            <a:r>
              <a:rPr lang="en-GB" i="1" dirty="0" smtClean="0"/>
              <a:t>explainable</a:t>
            </a:r>
            <a:r>
              <a:rPr lang="en-GB" dirty="0" smtClean="0"/>
              <a:t>”</a:t>
            </a:r>
          </a:p>
          <a:p>
            <a:r>
              <a:rPr lang="en-GB" dirty="0" err="1" smtClean="0"/>
              <a:t>Tradeoff</a:t>
            </a:r>
            <a:r>
              <a:rPr lang="en-GB" dirty="0" smtClean="0"/>
              <a:t> </a:t>
            </a:r>
            <a:r>
              <a:rPr lang="en-GB" dirty="0"/>
              <a:t>must be made between </a:t>
            </a:r>
            <a:r>
              <a:rPr lang="en-GB" dirty="0" smtClean="0"/>
              <a:t>accuracy &amp;</a:t>
            </a:r>
            <a:r>
              <a:rPr lang="en-US" dirty="0" smtClean="0"/>
              <a:t> interpretability</a:t>
            </a:r>
          </a:p>
          <a:p>
            <a:r>
              <a:rPr lang="en-GB" dirty="0" smtClean="0"/>
              <a:t>Social </a:t>
            </a:r>
            <a:r>
              <a:rPr lang="en-GB" dirty="0"/>
              <a:t>science </a:t>
            </a:r>
            <a:r>
              <a:rPr lang="en-GB" dirty="0" smtClean="0"/>
              <a:t>are </a:t>
            </a:r>
            <a:r>
              <a:rPr lang="en-GB" dirty="0"/>
              <a:t>not </a:t>
            </a:r>
            <a:r>
              <a:rPr lang="en-GB" dirty="0" smtClean="0"/>
              <a:t>sufficiently visible (human in the loop)</a:t>
            </a:r>
          </a:p>
          <a:p>
            <a:r>
              <a:rPr lang="en-GB" dirty="0" smtClean="0"/>
              <a:t>Useful XAI-methods consider: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Explanations are contrastive (why E instead of F?)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Explanations are selective (1 or 2 possible causes)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Explanations are interactions for knowledge transfer (explainer must </a:t>
            </a:r>
            <a:r>
              <a:rPr lang="en-GB" dirty="0" smtClean="0"/>
              <a:t>be able </a:t>
            </a:r>
            <a:r>
              <a:rPr lang="en-GB" dirty="0"/>
              <a:t>to leverage the mental model of the </a:t>
            </a:r>
            <a:r>
              <a:rPr lang="en-GB" dirty="0" err="1" smtClean="0"/>
              <a:t>explainee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2133" y="1708500"/>
            <a:ext cx="7851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Paper</a:t>
            </a:r>
            <a:r>
              <a:rPr lang="en-GB" dirty="0"/>
              <a:t>: Peeking inside the black-box: A survey on explainable artificial intelligence (XAI) by </a:t>
            </a:r>
            <a:r>
              <a:rPr lang="en-GB" dirty="0" err="1"/>
              <a:t>Adadi</a:t>
            </a:r>
            <a:r>
              <a:rPr lang="en-GB" dirty="0"/>
              <a:t> and </a:t>
            </a:r>
            <a:r>
              <a:rPr lang="en-GB" dirty="0" err="1"/>
              <a:t>Berrada</a:t>
            </a:r>
            <a:r>
              <a:rPr lang="en-GB" dirty="0"/>
              <a:t> (2018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6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i="1" dirty="0"/>
              <a:t>Peeking inside the black-box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8161867" cy="3332816"/>
          </a:xfrm>
        </p:spPr>
        <p:txBody>
          <a:bodyPr>
            <a:normAutofit/>
          </a:bodyPr>
          <a:lstStyle/>
          <a:p>
            <a:r>
              <a:rPr lang="en-US" dirty="0" smtClean="0"/>
              <a:t>Model-agnostic interpretability types:</a:t>
            </a:r>
          </a:p>
          <a:p>
            <a:pPr lvl="1"/>
            <a:r>
              <a:rPr lang="en-US" dirty="0" smtClean="0"/>
              <a:t>Visualization (most human-centered technique)</a:t>
            </a:r>
          </a:p>
          <a:p>
            <a:pPr lvl="1"/>
            <a:r>
              <a:rPr lang="en-US" dirty="0" smtClean="0"/>
              <a:t>Knowledge extraction (e.g., train linear model on net predictions)</a:t>
            </a:r>
          </a:p>
          <a:p>
            <a:pPr lvl="1"/>
            <a:r>
              <a:rPr lang="en-US" dirty="0" smtClean="0"/>
              <a:t>Influence methods (</a:t>
            </a:r>
            <a:r>
              <a:rPr lang="en-US" dirty="0" err="1" smtClean="0"/>
              <a:t>pertubations</a:t>
            </a:r>
            <a:r>
              <a:rPr lang="en-US" dirty="0" smtClean="0"/>
              <a:t>, LRP)</a:t>
            </a:r>
          </a:p>
          <a:p>
            <a:pPr lvl="1"/>
            <a:r>
              <a:rPr lang="en-US" dirty="0" smtClean="0"/>
              <a:t>Example-based explanation (Deep K-Nearest Neighbors)</a:t>
            </a:r>
          </a:p>
          <a:p>
            <a:r>
              <a:rPr lang="en-GB" dirty="0"/>
              <a:t>Comparatively, little attention is given </a:t>
            </a:r>
            <a:r>
              <a:rPr lang="en-GB" dirty="0" smtClean="0"/>
              <a:t>to combining </a:t>
            </a:r>
            <a:r>
              <a:rPr lang="en-GB" dirty="0"/>
              <a:t>different </a:t>
            </a:r>
            <a:r>
              <a:rPr lang="en-GB" dirty="0" smtClean="0"/>
              <a:t>interpretability methods for more </a:t>
            </a:r>
            <a:r>
              <a:rPr lang="en-GB" dirty="0"/>
              <a:t>powerful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2133" y="1708500"/>
            <a:ext cx="7851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Paper</a:t>
            </a:r>
            <a:r>
              <a:rPr lang="en-GB" dirty="0"/>
              <a:t>: Peeking inside the black-box: A survey on explainable artificial intelligence (XAI) by </a:t>
            </a:r>
            <a:r>
              <a:rPr lang="en-GB" dirty="0" err="1"/>
              <a:t>Adadi</a:t>
            </a:r>
            <a:r>
              <a:rPr lang="en-GB" dirty="0"/>
              <a:t> and </a:t>
            </a:r>
            <a:r>
              <a:rPr lang="en-GB" dirty="0" err="1"/>
              <a:t>Berrada</a:t>
            </a:r>
            <a:r>
              <a:rPr lang="en-GB" dirty="0"/>
              <a:t> (2018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9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i="1" dirty="0"/>
              <a:t>Peeking inside the black-box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2133" y="1708500"/>
            <a:ext cx="7851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Paper</a:t>
            </a:r>
            <a:r>
              <a:rPr lang="en-GB" dirty="0"/>
              <a:t>: Peeking inside the black-box: A survey on explainable artificial intelligence (XAI) by </a:t>
            </a:r>
            <a:r>
              <a:rPr lang="en-GB" dirty="0" err="1"/>
              <a:t>Adadi</a:t>
            </a:r>
            <a:r>
              <a:rPr lang="en-GB" dirty="0"/>
              <a:t> and </a:t>
            </a:r>
            <a:r>
              <a:rPr lang="en-GB" dirty="0" err="1"/>
              <a:t>Berrada</a:t>
            </a:r>
            <a:r>
              <a:rPr lang="en-GB" dirty="0"/>
              <a:t> (2018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28" y="2438401"/>
            <a:ext cx="7305675" cy="4248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13599" y="4562476"/>
            <a:ext cx="10958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e.g., LRP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0562" y="5912304"/>
            <a:ext cx="10958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e.g., LRP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98" y="2438402"/>
            <a:ext cx="7445199" cy="2801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US" dirty="0"/>
              <a:t>Deep k-Nearest Neighbors</a:t>
            </a:r>
            <a:r>
              <a:rPr lang="en-GB" dirty="0" smtClean="0"/>
              <a:t>” </a:t>
            </a:r>
            <a:r>
              <a:rPr lang="en-GB" sz="3600" dirty="0" smtClean="0"/>
              <a:t>(</a:t>
            </a:r>
            <a:r>
              <a:rPr lang="en-GB" sz="3600" dirty="0" err="1" smtClean="0"/>
              <a:t>DkNN</a:t>
            </a:r>
            <a:r>
              <a:rPr lang="en-GB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275" y="2913739"/>
            <a:ext cx="7704667" cy="4191001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Addresses: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Confidence: </a:t>
            </a:r>
            <a:r>
              <a:rPr lang="en-GB" dirty="0" smtClean="0"/>
              <a:t>Distance test input and model’s training points</a:t>
            </a:r>
            <a:endParaRPr lang="en-GB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Interpretability:</a:t>
            </a:r>
            <a:r>
              <a:rPr lang="en-GB" dirty="0" smtClean="0"/>
              <a:t> Find points on training manifold near prediction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Robustness: </a:t>
            </a:r>
            <a:r>
              <a:rPr lang="en-GB" dirty="0" smtClean="0"/>
              <a:t>Prediction’s support is consistent across net-layers</a:t>
            </a:r>
            <a:endParaRPr lang="en-GB" b="1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2133" y="1708500"/>
            <a:ext cx="7851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Paper</a:t>
            </a:r>
            <a:r>
              <a:rPr lang="en-GB" dirty="0"/>
              <a:t>: Deep k-Nearest </a:t>
            </a:r>
            <a:r>
              <a:rPr lang="en-GB" dirty="0" err="1" smtClean="0"/>
              <a:t>Neighbors</a:t>
            </a:r>
            <a:r>
              <a:rPr lang="en-GB" dirty="0" smtClean="0"/>
              <a:t>: </a:t>
            </a:r>
            <a:r>
              <a:rPr lang="en-GB" dirty="0"/>
              <a:t>towards confident, interpretable and robust deep learning by </a:t>
            </a:r>
            <a:r>
              <a:rPr lang="en-GB" dirty="0" err="1"/>
              <a:t>Papernot</a:t>
            </a:r>
            <a:r>
              <a:rPr lang="en-GB" dirty="0"/>
              <a:t> and McDaniel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941285"/>
            <a:ext cx="7704667" cy="333281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Idea </a:t>
            </a:r>
            <a:r>
              <a:rPr lang="en-US" b="1" dirty="0" smtClean="0"/>
              <a:t>1:</a:t>
            </a:r>
            <a:r>
              <a:rPr lang="en-US" dirty="0" smtClean="0"/>
              <a:t> </a:t>
            </a:r>
            <a:r>
              <a:rPr lang="en-US" dirty="0"/>
              <a:t>Is there a correlation between confirmability and accuracy?</a:t>
            </a:r>
            <a:endParaRPr lang="en-US" b="1" dirty="0"/>
          </a:p>
          <a:p>
            <a:r>
              <a:rPr lang="en-US" b="1" dirty="0" smtClean="0"/>
              <a:t>Idea 2:</a:t>
            </a:r>
            <a:r>
              <a:rPr lang="en-US" dirty="0" smtClean="0"/>
              <a:t> Apply </a:t>
            </a:r>
            <a:r>
              <a:rPr lang="en-US" dirty="0" err="1" smtClean="0"/>
              <a:t>DkNN</a:t>
            </a:r>
            <a:r>
              <a:rPr lang="en-US" dirty="0" smtClean="0"/>
              <a:t> to training data to learn which </a:t>
            </a:r>
            <a:r>
              <a:rPr lang="en-US" dirty="0"/>
              <a:t>data points can be distinguished </a:t>
            </a:r>
            <a:r>
              <a:rPr lang="en-US" dirty="0" smtClean="0"/>
              <a:t>and </a:t>
            </a:r>
            <a:r>
              <a:rPr lang="en-US" dirty="0"/>
              <a:t>which </a:t>
            </a:r>
            <a:r>
              <a:rPr lang="en-US" dirty="0" smtClean="0"/>
              <a:t>not (in light </a:t>
            </a:r>
            <a:r>
              <a:rPr lang="en-US" dirty="0"/>
              <a:t>of confirmability </a:t>
            </a:r>
            <a:r>
              <a:rPr lang="en-US" dirty="0" smtClean="0"/>
              <a:t>over the layers; to get some </a:t>
            </a:r>
            <a:r>
              <a:rPr lang="en-US" dirty="0" err="1" smtClean="0"/>
              <a:t>explainability</a:t>
            </a:r>
            <a:r>
              <a:rPr lang="en-US" dirty="0" smtClean="0"/>
              <a:t> intuition)</a:t>
            </a:r>
          </a:p>
          <a:p>
            <a:r>
              <a:rPr lang="en-US" b="1" dirty="0" smtClean="0"/>
              <a:t>Idea 3: </a:t>
            </a:r>
            <a:r>
              <a:rPr lang="en-US" dirty="0" smtClean="0"/>
              <a:t>Compare (aggregated?) </a:t>
            </a:r>
            <a:r>
              <a:rPr lang="en-US" dirty="0" err="1" smtClean="0"/>
              <a:t>heatmaps</a:t>
            </a:r>
            <a:r>
              <a:rPr lang="en-US" dirty="0" smtClean="0"/>
              <a:t> of nearest neighbors</a:t>
            </a:r>
          </a:p>
          <a:p>
            <a:r>
              <a:rPr lang="en-US" b="1" dirty="0" smtClean="0"/>
              <a:t>Idea 4: </a:t>
            </a:r>
            <a:r>
              <a:rPr lang="en-US" dirty="0" smtClean="0"/>
              <a:t>Consider non-confirmability over the layers (indicator of overfitting and advice regarding net-architecture)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749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341</TotalTime>
  <Words>788</Words>
  <Application>Microsoft Office PowerPoint</Application>
  <PresentationFormat>On-screen Show (4:3)</PresentationFormat>
  <Paragraphs>92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Parallax</vt:lpstr>
      <vt:lpstr>Key-insights of Papers  “Peeking inside the black-box”  &amp; “Deep K-Nearest Neighbors” in light of our XAI quest</vt:lpstr>
      <vt:lpstr>“Peeking inside the black-box”</vt:lpstr>
      <vt:lpstr>“Peeking inside the black-box”</vt:lpstr>
      <vt:lpstr>“Peeking inside the black-box”</vt:lpstr>
      <vt:lpstr>“Deep k-Nearest Neighbors” (DkNN)</vt:lpstr>
      <vt:lpstr>Further research suggestions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Key-insights of Papers  “Peeking inside the black-box” and “Deep K-Nearest Neighbors”</dc:title>
  <dc:creator>Berkhout, J.</dc:creator>
  <cp:lastModifiedBy>Berkhout, J.</cp:lastModifiedBy>
  <cp:revision>39</cp:revision>
  <dcterms:created xsi:type="dcterms:W3CDTF">2020-06-29T08:53:52Z</dcterms:created>
  <dcterms:modified xsi:type="dcterms:W3CDTF">2020-06-29T14:35:11Z</dcterms:modified>
</cp:coreProperties>
</file>