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668" r:id="rId2"/>
  </p:sldMasterIdLst>
  <p:notesMasterIdLst>
    <p:notesMasterId r:id="rId4"/>
  </p:notesMasterIdLst>
  <p:sldIdLst>
    <p:sldId id="256" r:id="rId3"/>
  </p:sldIdLst>
  <p:sldSz cx="21386800" cy="30243463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68" autoAdjust="0"/>
  </p:normalViewPr>
  <p:slideViewPr>
    <p:cSldViewPr>
      <p:cViewPr varScale="1">
        <p:scale>
          <a:sx n="20" d="100"/>
          <a:sy n="20" d="100"/>
        </p:scale>
        <p:origin x="294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sz="3000" dirty="0">
                <a:solidFill>
                  <a:schemeClr val="bg1"/>
                </a:solidFill>
                <a:latin typeface="Oxygen" panose="02000503000000000000" pitchFamily="2" charset="0"/>
              </a:rPr>
              <a:t>Comparing</a:t>
            </a:r>
            <a:r>
              <a:rPr lang="en-GB" sz="3000" baseline="0" dirty="0">
                <a:solidFill>
                  <a:schemeClr val="bg1"/>
                </a:solidFill>
                <a:latin typeface="Oxygen" panose="02000503000000000000" pitchFamily="2" charset="0"/>
              </a:rPr>
              <a:t> pre-processing techniques</a:t>
            </a:r>
            <a:endParaRPr lang="en-GB" sz="3000" dirty="0">
              <a:solidFill>
                <a:schemeClr val="bg1"/>
              </a:solidFill>
              <a:latin typeface="Oxygen" panose="02000503000000000000" pitchFamily="2" charset="0"/>
            </a:endParaRPr>
          </a:p>
        </c:rich>
      </c:tx>
      <c:layout>
        <c:manualLayout>
          <c:xMode val="edge"/>
          <c:yMode val="edge"/>
          <c:x val="0.16030420903053783"/>
          <c:y val="4.580320059782192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Training set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Sheet1!$A$9:$B$14</c:f>
              <c:strCache>
                <c:ptCount val="6"/>
                <c:pt idx="0">
                  <c:v>CV (with stopwords)</c:v>
                </c:pt>
                <c:pt idx="1">
                  <c:v>BCV (with stopwords)</c:v>
                </c:pt>
                <c:pt idx="2">
                  <c:v>TF-IDF (with stopwords)</c:v>
                </c:pt>
                <c:pt idx="3">
                  <c:v>CV (no stopwords)</c:v>
                </c:pt>
                <c:pt idx="4">
                  <c:v>BCV (no stopwords)</c:v>
                </c:pt>
                <c:pt idx="5">
                  <c:v>TF-IDF no (stopwords)</c:v>
                </c:pt>
              </c:strCache>
            </c:strRef>
          </c:cat>
          <c:val>
            <c:numRef>
              <c:f>Sheet1!$C$9:$C$14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0.92200000000000004</c:v>
                </c:pt>
                <c:pt idx="3">
                  <c:v>1</c:v>
                </c:pt>
                <c:pt idx="4">
                  <c:v>1</c:v>
                </c:pt>
                <c:pt idx="5">
                  <c:v>0.63700000000000001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B-4706-966B-18FF1F2B7752}"/>
            </c:ext>
          </c:extLst>
        </c:ser>
        <c:ser>
          <c:idx val="1"/>
          <c:order val="1"/>
          <c:tx>
            <c:strRef>
              <c:f>Sheet1!$D$8</c:f>
              <c:strCache>
                <c:ptCount val="1"/>
                <c:pt idx="0">
                  <c:v>Training set F1-score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Sheet1!$A$9:$B$14</c:f>
              <c:strCache>
                <c:ptCount val="6"/>
                <c:pt idx="0">
                  <c:v>CV (with stopwords)</c:v>
                </c:pt>
                <c:pt idx="1">
                  <c:v>BCV (with stopwords)</c:v>
                </c:pt>
                <c:pt idx="2">
                  <c:v>TF-IDF (with stopwords)</c:v>
                </c:pt>
                <c:pt idx="3">
                  <c:v>CV (no stopwords)</c:v>
                </c:pt>
                <c:pt idx="4">
                  <c:v>BCV (no stopwords)</c:v>
                </c:pt>
                <c:pt idx="5">
                  <c:v>TF-IDF no (stopwords)</c:v>
                </c:pt>
              </c:strCache>
            </c:strRef>
          </c:cat>
          <c:val>
            <c:numRef>
              <c:f>Sheet1!$D$9:$D$14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0.93700000000000006</c:v>
                </c:pt>
                <c:pt idx="3">
                  <c:v>1</c:v>
                </c:pt>
                <c:pt idx="4">
                  <c:v>1</c:v>
                </c:pt>
                <c:pt idx="5">
                  <c:v>0.46200000000000002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BB-4706-966B-18FF1F2B7752}"/>
            </c:ext>
          </c:extLst>
        </c:ser>
        <c:ser>
          <c:idx val="2"/>
          <c:order val="2"/>
          <c:tx>
            <c:strRef>
              <c:f>Sheet1!$E$8</c:f>
              <c:strCache>
                <c:ptCount val="1"/>
                <c:pt idx="0">
                  <c:v>Test set accuracy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Sheet1!$A$9:$B$14</c:f>
              <c:strCache>
                <c:ptCount val="6"/>
                <c:pt idx="0">
                  <c:v>CV (with stopwords)</c:v>
                </c:pt>
                <c:pt idx="1">
                  <c:v>BCV (with stopwords)</c:v>
                </c:pt>
                <c:pt idx="2">
                  <c:v>TF-IDF (with stopwords)</c:v>
                </c:pt>
                <c:pt idx="3">
                  <c:v>CV (no stopwords)</c:v>
                </c:pt>
                <c:pt idx="4">
                  <c:v>BCV (no stopwords)</c:v>
                </c:pt>
                <c:pt idx="5">
                  <c:v>TF-IDF no (stopwords)</c:v>
                </c:pt>
              </c:strCache>
            </c:strRef>
          </c:cat>
          <c:val>
            <c:numRef>
              <c:f>Sheet1!$E$9:$E$14</c:f>
              <c:numCache>
                <c:formatCode>General</c:formatCode>
                <c:ptCount val="6"/>
                <c:pt idx="0">
                  <c:v>0.68799999999999994</c:v>
                </c:pt>
                <c:pt idx="1">
                  <c:v>0.747</c:v>
                </c:pt>
                <c:pt idx="2">
                  <c:v>0.63700000000000001</c:v>
                </c:pt>
                <c:pt idx="3">
                  <c:v>0.66900000000000004</c:v>
                </c:pt>
                <c:pt idx="4">
                  <c:v>0.70099999999999996</c:v>
                </c:pt>
                <c:pt idx="5">
                  <c:v>0.442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BB-4706-966B-18FF1F2B7752}"/>
            </c:ext>
          </c:extLst>
        </c:ser>
        <c:ser>
          <c:idx val="3"/>
          <c:order val="3"/>
          <c:tx>
            <c:strRef>
              <c:f>Sheet1!$F$8</c:f>
              <c:strCache>
                <c:ptCount val="1"/>
                <c:pt idx="0">
                  <c:v>Test set F1-score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Sheet1!$A$9:$B$14</c:f>
              <c:strCache>
                <c:ptCount val="6"/>
                <c:pt idx="0">
                  <c:v>CV (with stopwords)</c:v>
                </c:pt>
                <c:pt idx="1">
                  <c:v>BCV (with stopwords)</c:v>
                </c:pt>
                <c:pt idx="2">
                  <c:v>TF-IDF (with stopwords)</c:v>
                </c:pt>
                <c:pt idx="3">
                  <c:v>CV (no stopwords)</c:v>
                </c:pt>
                <c:pt idx="4">
                  <c:v>BCV (no stopwords)</c:v>
                </c:pt>
                <c:pt idx="5">
                  <c:v>TF-IDF no (stopwords)</c:v>
                </c:pt>
              </c:strCache>
            </c:strRef>
          </c:cat>
          <c:val>
            <c:numRef>
              <c:f>Sheet1!$F$9:$F$14</c:f>
              <c:numCache>
                <c:formatCode>General</c:formatCode>
                <c:ptCount val="6"/>
                <c:pt idx="0">
                  <c:v>0.746</c:v>
                </c:pt>
                <c:pt idx="1">
                  <c:v>0.77400000000000002</c:v>
                </c:pt>
                <c:pt idx="2">
                  <c:v>0.75600000000000001</c:v>
                </c:pt>
                <c:pt idx="3">
                  <c:v>0.70299999999999996</c:v>
                </c:pt>
                <c:pt idx="4">
                  <c:v>0.755</c:v>
                </c:pt>
                <c:pt idx="5">
                  <c:v>0.104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BB-4706-966B-18FF1F2B7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491576"/>
        <c:axId val="357487968"/>
      </c:barChart>
      <c:catAx>
        <c:axId val="35749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87968"/>
        <c:crosses val="autoZero"/>
        <c:auto val="1"/>
        <c:lblAlgn val="ctr"/>
        <c:lblOffset val="100"/>
        <c:noMultiLvlLbl val="0"/>
      </c:catAx>
      <c:valAx>
        <c:axId val="3574879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9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bg1"/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r>
              <a:rPr lang="en-GB" sz="3000" dirty="0">
                <a:solidFill>
                  <a:schemeClr val="bg1"/>
                </a:solidFill>
                <a:latin typeface="Oxygen" panose="02000503000000000000" pitchFamily="2" charset="0"/>
              </a:rPr>
              <a:t>Comparing</a:t>
            </a:r>
            <a:r>
              <a:rPr lang="en-GB" sz="3000" baseline="0" dirty="0">
                <a:solidFill>
                  <a:schemeClr val="bg1"/>
                </a:solidFill>
                <a:latin typeface="Oxygen" panose="02000503000000000000" pitchFamily="2" charset="0"/>
              </a:rPr>
              <a:t> different classifiers</a:t>
            </a:r>
            <a:endParaRPr lang="en-GB" sz="3000" dirty="0">
              <a:solidFill>
                <a:schemeClr val="bg1"/>
              </a:solidFill>
              <a:latin typeface="Oxygen" panose="02000503000000000000" pitchFamily="2" charset="0"/>
            </a:endParaRPr>
          </a:p>
        </c:rich>
      </c:tx>
      <c:layout>
        <c:manualLayout>
          <c:xMode val="edge"/>
          <c:yMode val="edge"/>
          <c:x val="0.21838461858737895"/>
          <c:y val="1.09440633411363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bg1"/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Training set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Sheet1!$B$17:$B$22</c:f>
              <c:strCache>
                <c:ptCount val="6"/>
                <c:pt idx="0">
                  <c:v>Neural Network</c:v>
                </c:pt>
                <c:pt idx="1">
                  <c:v>SVM</c:v>
                </c:pt>
                <c:pt idx="2">
                  <c:v>Naïve Bayes</c:v>
                </c:pt>
                <c:pt idx="3">
                  <c:v>Decision Tree</c:v>
                </c:pt>
                <c:pt idx="4">
                  <c:v>Random Forest Tree</c:v>
                </c:pt>
                <c:pt idx="5">
                  <c:v>Voting Classifier</c:v>
                </c:pt>
              </c:strCache>
            </c:strRef>
          </c:cat>
          <c:val>
            <c:numRef>
              <c:f>Sheet1!$C$17:$C$22</c:f>
              <c:numCache>
                <c:formatCode>General</c:formatCode>
                <c:ptCount val="6"/>
                <c:pt idx="0">
                  <c:v>0.99399999999999999</c:v>
                </c:pt>
                <c:pt idx="1">
                  <c:v>0.52300000000000002</c:v>
                </c:pt>
                <c:pt idx="2">
                  <c:v>1</c:v>
                </c:pt>
                <c:pt idx="3">
                  <c:v>1</c:v>
                </c:pt>
                <c:pt idx="4">
                  <c:v>0.98699999999999999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4-4644-BDA0-FE2BB95BAADD}"/>
            </c:ext>
          </c:extLst>
        </c:ser>
        <c:ser>
          <c:idx val="1"/>
          <c:order val="1"/>
          <c:tx>
            <c:strRef>
              <c:f>Sheet1!$D$16</c:f>
              <c:strCache>
                <c:ptCount val="1"/>
                <c:pt idx="0">
                  <c:v>Training set F1-score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Sheet1!$B$17:$B$22</c:f>
              <c:strCache>
                <c:ptCount val="6"/>
                <c:pt idx="0">
                  <c:v>Neural Network</c:v>
                </c:pt>
                <c:pt idx="1">
                  <c:v>SVM</c:v>
                </c:pt>
                <c:pt idx="2">
                  <c:v>Naïve Bayes</c:v>
                </c:pt>
                <c:pt idx="3">
                  <c:v>Decision Tree</c:v>
                </c:pt>
                <c:pt idx="4">
                  <c:v>Random Forest Tree</c:v>
                </c:pt>
                <c:pt idx="5">
                  <c:v>Voting Classifier</c:v>
                </c:pt>
              </c:strCache>
            </c:strRef>
          </c:cat>
          <c:val>
            <c:numRef>
              <c:f>Sheet1!$D$17:$D$22</c:f>
              <c:numCache>
                <c:formatCode>General</c:formatCode>
                <c:ptCount val="6"/>
                <c:pt idx="0">
                  <c:v>0.99399999999999999</c:v>
                </c:pt>
                <c:pt idx="1">
                  <c:v>0.68899999999999995</c:v>
                </c:pt>
                <c:pt idx="2">
                  <c:v>1</c:v>
                </c:pt>
                <c:pt idx="3">
                  <c:v>1</c:v>
                </c:pt>
                <c:pt idx="4">
                  <c:v>0.98799999999999999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A4-4644-BDA0-FE2BB95BAADD}"/>
            </c:ext>
          </c:extLst>
        </c:ser>
        <c:ser>
          <c:idx val="2"/>
          <c:order val="2"/>
          <c:tx>
            <c:strRef>
              <c:f>Sheet1!$E$16</c:f>
              <c:strCache>
                <c:ptCount val="1"/>
                <c:pt idx="0">
                  <c:v>Test set accuracy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Sheet1!$B$17:$B$22</c:f>
              <c:strCache>
                <c:ptCount val="6"/>
                <c:pt idx="0">
                  <c:v>Neural Network</c:v>
                </c:pt>
                <c:pt idx="1">
                  <c:v>SVM</c:v>
                </c:pt>
                <c:pt idx="2">
                  <c:v>Naïve Bayes</c:v>
                </c:pt>
                <c:pt idx="3">
                  <c:v>Decision Tree</c:v>
                </c:pt>
                <c:pt idx="4">
                  <c:v>Random Forest Tree</c:v>
                </c:pt>
                <c:pt idx="5">
                  <c:v>Voting Classifier</c:v>
                </c:pt>
              </c:strCache>
            </c:strRef>
          </c:cat>
          <c:val>
            <c:numRef>
              <c:f>Sheet1!$E$17:$E$22</c:f>
              <c:numCache>
                <c:formatCode>General</c:formatCode>
                <c:ptCount val="6"/>
                <c:pt idx="0">
                  <c:v>0.71399999999999997</c:v>
                </c:pt>
                <c:pt idx="1">
                  <c:v>0.58699999999999997</c:v>
                </c:pt>
                <c:pt idx="2">
                  <c:v>0.68400000000000005</c:v>
                </c:pt>
                <c:pt idx="3">
                  <c:v>0.66</c:v>
                </c:pt>
                <c:pt idx="4">
                  <c:v>0.69699999999999995</c:v>
                </c:pt>
                <c:pt idx="5">
                  <c:v>0.71399999999999997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A4-4644-BDA0-FE2BB95BAADD}"/>
            </c:ext>
          </c:extLst>
        </c:ser>
        <c:ser>
          <c:idx val="3"/>
          <c:order val="3"/>
          <c:tx>
            <c:strRef>
              <c:f>Sheet1!$F$16</c:f>
              <c:strCache>
                <c:ptCount val="1"/>
                <c:pt idx="0">
                  <c:v>Test set F1-score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Sheet1!$B$17:$B$22</c:f>
              <c:strCache>
                <c:ptCount val="6"/>
                <c:pt idx="0">
                  <c:v>Neural Network</c:v>
                </c:pt>
                <c:pt idx="1">
                  <c:v>SVM</c:v>
                </c:pt>
                <c:pt idx="2">
                  <c:v>Naïve Bayes</c:v>
                </c:pt>
                <c:pt idx="3">
                  <c:v>Decision Tree</c:v>
                </c:pt>
                <c:pt idx="4">
                  <c:v>Random Forest Tree</c:v>
                </c:pt>
                <c:pt idx="5">
                  <c:v>Voting Classifier</c:v>
                </c:pt>
              </c:strCache>
            </c:strRef>
          </c:cat>
          <c:val>
            <c:numRef>
              <c:f>Sheet1!$F$17:$F$22</c:f>
              <c:numCache>
                <c:formatCode>General</c:formatCode>
                <c:ptCount val="6"/>
                <c:pt idx="0">
                  <c:v>0.77100000000000002</c:v>
                </c:pt>
                <c:pt idx="1">
                  <c:v>0.73899999999999999</c:v>
                </c:pt>
                <c:pt idx="2">
                  <c:v>0.72199999999999998</c:v>
                </c:pt>
                <c:pt idx="3">
                  <c:v>0.73299999999999998</c:v>
                </c:pt>
                <c:pt idx="4">
                  <c:v>0.7</c:v>
                </c:pt>
                <c:pt idx="5">
                  <c:v>0.76400000000000001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A4-4644-BDA0-FE2BB95B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1223632"/>
        <c:axId val="551225928"/>
      </c:barChart>
      <c:catAx>
        <c:axId val="55122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25928"/>
        <c:crosses val="autoZero"/>
        <c:auto val="1"/>
        <c:lblAlgn val="ctr"/>
        <c:lblOffset val="100"/>
        <c:noMultiLvlLbl val="0"/>
      </c:catAx>
      <c:valAx>
        <c:axId val="55122592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2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1213" y="741363"/>
            <a:ext cx="262096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09074-FC2A-4A19-953B-690F13DF2650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91187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75" y="9394825"/>
            <a:ext cx="18180050" cy="648335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338" y="17138650"/>
            <a:ext cx="14970125" cy="7727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113" y="1211263"/>
            <a:ext cx="4811712" cy="25804812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975" y="1211263"/>
            <a:ext cx="14282738" cy="258048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73350" y="4949569"/>
            <a:ext cx="16040100" cy="10529206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3350" y="15884821"/>
            <a:ext cx="16040100" cy="7301834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02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33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9204" y="7539868"/>
            <a:ext cx="18446115" cy="12580438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9204" y="20239322"/>
            <a:ext cx="18446115" cy="6615755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2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70343" y="8050922"/>
            <a:ext cx="9089390" cy="191891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827068" y="8050922"/>
            <a:ext cx="9089390" cy="191891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224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128" y="1610186"/>
            <a:ext cx="18446115" cy="5845672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73129" y="7413851"/>
            <a:ext cx="9047618" cy="3633414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73129" y="11047265"/>
            <a:ext cx="9047618" cy="1624886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0827067" y="7413851"/>
            <a:ext cx="9092176" cy="3633414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10827067" y="11047265"/>
            <a:ext cx="9092176" cy="1624886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23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910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58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129" y="2016231"/>
            <a:ext cx="6897799" cy="705680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92175" y="4354501"/>
            <a:ext cx="10827068" cy="21492461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129" y="9073039"/>
            <a:ext cx="6897799" cy="16808927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75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7056438"/>
            <a:ext cx="19246850" cy="19959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3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129" y="2016231"/>
            <a:ext cx="6897799" cy="705680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9092175" y="4354501"/>
            <a:ext cx="10827068" cy="21492461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129" y="9073039"/>
            <a:ext cx="6897799" cy="16808927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262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922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5304929" y="1610184"/>
            <a:ext cx="4611529" cy="2562993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470343" y="1610184"/>
            <a:ext cx="13567251" cy="256299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57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9434175"/>
            <a:ext cx="18178463" cy="6007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00" y="12819063"/>
            <a:ext cx="18178463" cy="661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8647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9600" y="7056438"/>
            <a:ext cx="9547225" cy="199596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5" y="6769100"/>
            <a:ext cx="9448800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975" y="9591675"/>
            <a:ext cx="9448800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850" y="6769100"/>
            <a:ext cx="9451975" cy="2822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850" y="9591675"/>
            <a:ext cx="9451975" cy="17424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1263"/>
            <a:ext cx="19246850" cy="5040312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6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24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63" y="1204913"/>
            <a:ext cx="11955462" cy="258111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975" y="6329363"/>
            <a:ext cx="7035800" cy="2068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33840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88" y="21170900"/>
            <a:ext cx="12831762" cy="24987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588" y="2701925"/>
            <a:ext cx="12831762" cy="18146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588" y="23669625"/>
            <a:ext cx="12831762" cy="3549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20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504825"/>
            <a:ext cx="20346988" cy="291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2pPr>
      <a:lvl3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3pPr>
      <a:lvl4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4pPr>
      <a:lvl5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5pPr>
      <a:lvl6pPr marL="4572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6pPr>
      <a:lvl7pPr marL="9144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7pPr>
      <a:lvl8pPr marL="13716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8pPr>
      <a:lvl9pPr marL="18288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9pPr>
    </p:titleStyle>
    <p:bodyStyle>
      <a:lvl1pPr marL="866775" indent="-866775" algn="l" defTabSz="29495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7800" b="1">
          <a:solidFill>
            <a:schemeClr val="tx1"/>
          </a:solidFill>
          <a:latin typeface="+mn-lt"/>
          <a:ea typeface="+mn-ea"/>
          <a:cs typeface="+mn-cs"/>
        </a:defRPr>
      </a:lvl1pPr>
      <a:lvl2pPr marL="1727200" indent="-8572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7100" b="1">
          <a:solidFill>
            <a:schemeClr val="tx1"/>
          </a:solidFill>
          <a:latin typeface="+mn-lt"/>
        </a:defRPr>
      </a:lvl2pPr>
      <a:lvl3pPr marL="2627313" indent="-8969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7100" b="1">
          <a:solidFill>
            <a:schemeClr val="tx1"/>
          </a:solidFill>
          <a:latin typeface="+mn-lt"/>
        </a:defRPr>
      </a:lvl3pPr>
      <a:lvl4pPr marL="3454400" indent="-8207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7100" b="1">
          <a:solidFill>
            <a:schemeClr val="tx1"/>
          </a:solidFill>
          <a:latin typeface="+mn-lt"/>
        </a:defRPr>
      </a:lvl4pPr>
      <a:lvl5pPr marL="43529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7100" b="1">
          <a:solidFill>
            <a:schemeClr val="tx1"/>
          </a:solidFill>
          <a:latin typeface="+mn-lt"/>
        </a:defRPr>
      </a:lvl5pPr>
      <a:lvl6pPr marL="48101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6pPr>
      <a:lvl7pPr marL="52673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7pPr>
      <a:lvl8pPr marL="57245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8pPr>
      <a:lvl9pPr marL="61817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470343" y="1610186"/>
            <a:ext cx="18446115" cy="5845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70343" y="8050922"/>
            <a:ext cx="18446115" cy="1918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70343" y="28031212"/>
            <a:ext cx="4812030" cy="161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3C4F-FD19-444E-8D00-BA2A6ADAB67C}" type="datetimeFigureOut">
              <a:rPr lang="nl-NL" smtClean="0"/>
              <a:t>17-1-2017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084378" y="28031212"/>
            <a:ext cx="7218045" cy="161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5104428" y="28031212"/>
            <a:ext cx="4812030" cy="161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A6E9-FFD0-4B35-82E3-F0B16CEAF8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fgeronde rechthoek 29"/>
          <p:cNvSpPr/>
          <p:nvPr/>
        </p:nvSpPr>
        <p:spPr>
          <a:xfrm>
            <a:off x="214055" y="28875259"/>
            <a:ext cx="20882320" cy="1060568"/>
          </a:xfrm>
          <a:prstGeom prst="roundRect">
            <a:avLst>
              <a:gd name="adj" fmla="val 114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2670" y="2176725"/>
            <a:ext cx="20872608" cy="1282042"/>
            <a:chOff x="252240" y="2198208"/>
            <a:chExt cx="10441160" cy="1282042"/>
          </a:xfrm>
        </p:grpSpPr>
        <p:sp>
          <p:nvSpPr>
            <p:cNvPr id="12" name="Afgeronde rechthoek 11"/>
            <p:cNvSpPr/>
            <p:nvPr/>
          </p:nvSpPr>
          <p:spPr>
            <a:xfrm>
              <a:off x="252240" y="2198208"/>
              <a:ext cx="10441160" cy="1282042"/>
            </a:xfrm>
            <a:prstGeom prst="roundRect">
              <a:avLst>
                <a:gd name="adj" fmla="val 191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260252" y="2251692"/>
              <a:ext cx="9907046" cy="97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ts val="8300"/>
                </a:lnSpc>
              </a:pPr>
              <a:r>
                <a:rPr lang="en-GB" sz="60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Rumour Finder</a:t>
              </a:r>
              <a:endParaRPr lang="nl-NL" sz="6000" b="1" dirty="0">
                <a:solidFill>
                  <a:schemeClr val="bg1"/>
                </a:solidFill>
                <a:latin typeface="Oxygen" panose="02000503000000000000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584200" y="1001713"/>
            <a:ext cx="118745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2800" b="1" dirty="0"/>
              <a:t>Upper line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574933" y="29064967"/>
            <a:ext cx="20212050" cy="6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4828" tIns="105366" rIns="210733" bIns="105366">
            <a:spAutoFit/>
          </a:bodyPr>
          <a:lstStyle>
            <a:lvl1pPr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49575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495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3000" b="1" dirty="0">
                <a:solidFill>
                  <a:schemeClr val="tx2"/>
                </a:solidFill>
                <a:latin typeface="Oxygen" panose="02000503000000000000" pitchFamily="2" charset="0"/>
              </a:rPr>
              <a:t>Department of Mathematics and Computer Science | Joost Visser (0828234)</a:t>
            </a:r>
          </a:p>
        </p:txBody>
      </p:sp>
      <p:sp>
        <p:nvSpPr>
          <p:cNvPr id="27" name="Afgeronde rechthoek 26"/>
          <p:cNvSpPr/>
          <p:nvPr/>
        </p:nvSpPr>
        <p:spPr>
          <a:xfrm>
            <a:off x="252240" y="283891"/>
            <a:ext cx="20882320" cy="1670735"/>
          </a:xfrm>
          <a:prstGeom prst="roundRect">
            <a:avLst>
              <a:gd name="adj" fmla="val 122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358" y="382754"/>
            <a:ext cx="7136083" cy="14968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14055" y="3564651"/>
            <a:ext cx="10491902" cy="5566329"/>
            <a:chOff x="200568" y="3515312"/>
            <a:chExt cx="21633862" cy="5629358"/>
          </a:xfrm>
        </p:grpSpPr>
        <p:sp>
          <p:nvSpPr>
            <p:cNvPr id="26" name="Afgeronde rechthoek 25"/>
            <p:cNvSpPr/>
            <p:nvPr/>
          </p:nvSpPr>
          <p:spPr>
            <a:xfrm>
              <a:off x="226755" y="3600451"/>
              <a:ext cx="20882320" cy="5544218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200568" y="3515312"/>
              <a:ext cx="20805077" cy="123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Goal </a:t>
              </a: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and</a:t>
              </a: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 Scope</a:t>
              </a:r>
            </a:p>
          </p:txBody>
        </p:sp>
        <p:sp>
          <p:nvSpPr>
            <p:cNvPr id="19" name="Tekstvak 18"/>
            <p:cNvSpPr txBox="1"/>
            <p:nvPr/>
          </p:nvSpPr>
          <p:spPr>
            <a:xfrm>
              <a:off x="952110" y="4569125"/>
              <a:ext cx="20882320" cy="4575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out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whether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sentence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is a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rumour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or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Compare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different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preprocessing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techniques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Scope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Tweets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of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i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Zika</a:t>
              </a:r>
              <a:r>
                <a:rPr lang="nl-NL" sz="3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-virus.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considered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supervised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learning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endPara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549384" y="3563031"/>
            <a:ext cx="11075461" cy="5567949"/>
            <a:chOff x="220106" y="9882634"/>
            <a:chExt cx="10358354" cy="9336603"/>
          </a:xfrm>
        </p:grpSpPr>
        <p:sp>
          <p:nvSpPr>
            <p:cNvPr id="32" name="Afgeronde rechthoek 31"/>
            <p:cNvSpPr/>
            <p:nvPr/>
          </p:nvSpPr>
          <p:spPr>
            <a:xfrm>
              <a:off x="220106" y="10026518"/>
              <a:ext cx="9851991" cy="9192719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236077" y="9882634"/>
              <a:ext cx="10342383" cy="204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Neural</a:t>
              </a: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 Network</a:t>
              </a:r>
            </a:p>
          </p:txBody>
        </p:sp>
        <p:sp>
          <p:nvSpPr>
            <p:cNvPr id="48" name="Tekstvak 47"/>
            <p:cNvSpPr txBox="1"/>
            <p:nvPr/>
          </p:nvSpPr>
          <p:spPr>
            <a:xfrm>
              <a:off x="611994" y="11613765"/>
              <a:ext cx="9176809" cy="6979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Architectural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choices</a:t>
              </a:r>
              <a:endParaRPr lang="nl-NL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Sigmoid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neurons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Cross-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entropy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cost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Stochastic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mini-batch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gradient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descent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L2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regularization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(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weight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decay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Gaussian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weight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initialization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Single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hidden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layer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Early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stopping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2296" y="22604618"/>
            <a:ext cx="10129761" cy="6074238"/>
            <a:chOff x="203844" y="19901209"/>
            <a:chExt cx="20923757" cy="4797586"/>
          </a:xfrm>
        </p:grpSpPr>
        <p:sp>
          <p:nvSpPr>
            <p:cNvPr id="29" name="Afgeronde rechthoek 28"/>
            <p:cNvSpPr/>
            <p:nvPr/>
          </p:nvSpPr>
          <p:spPr>
            <a:xfrm>
              <a:off x="245281" y="19937038"/>
              <a:ext cx="20882320" cy="4761757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203844" y="19901209"/>
              <a:ext cx="20873626" cy="9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Discussion</a:t>
              </a:r>
              <a:endParaRPr lang="nl-NL" sz="4500" b="1" dirty="0">
                <a:solidFill>
                  <a:schemeClr val="bg1"/>
                </a:solidFill>
                <a:latin typeface="Oxygen" panose="02000503000000000000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Tekstvak 38"/>
            <p:cNvSpPr txBox="1"/>
            <p:nvPr/>
          </p:nvSpPr>
          <p:spPr>
            <a:xfrm>
              <a:off x="968385" y="20861636"/>
              <a:ext cx="19905339" cy="3707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Since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training score is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much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higher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test score,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overfit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data.</a:t>
              </a:r>
            </a:p>
            <a:p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Reasonably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high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accuracy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F1-Score.</a:t>
              </a:r>
            </a:p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Limitations</a:t>
              </a:r>
              <a:endParaRPr lang="nl-NL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works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Tweets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i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Zika</a:t>
              </a:r>
              <a:r>
                <a:rPr lang="nl-NL" sz="3000" i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-virus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cross-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hyper-parameter fitting has been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Pre-processing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techniques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have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been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tested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Neural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Network.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546640" y="22604616"/>
            <a:ext cx="10575246" cy="6074238"/>
            <a:chOff x="239860" y="19886096"/>
            <a:chExt cx="20887739" cy="4812700"/>
          </a:xfrm>
        </p:grpSpPr>
        <p:sp>
          <p:nvSpPr>
            <p:cNvPr id="50" name="Afgeronde rechthoek 28"/>
            <p:cNvSpPr/>
            <p:nvPr/>
          </p:nvSpPr>
          <p:spPr>
            <a:xfrm>
              <a:off x="245280" y="19922038"/>
              <a:ext cx="20882319" cy="4776758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239860" y="19886096"/>
              <a:ext cx="20873625" cy="123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Conclusions</a:t>
              </a:r>
              <a:endParaRPr lang="nl-NL" sz="4500" b="1" dirty="0">
                <a:solidFill>
                  <a:schemeClr val="bg1"/>
                </a:solidFill>
                <a:latin typeface="Oxygen" panose="02000503000000000000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Tekstvak 38"/>
            <p:cNvSpPr txBox="1"/>
            <p:nvPr/>
          </p:nvSpPr>
          <p:spPr>
            <a:xfrm>
              <a:off x="1085670" y="20849551"/>
              <a:ext cx="19738241" cy="3365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stopwords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reduces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accuracy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score.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Neural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Network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give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best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Combination of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them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would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ideal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Using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Binary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Vector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highest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test score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Neural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Network.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overfit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data. Best way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solve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is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with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more training data. </a:t>
              </a:r>
              <a:b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Therefore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,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it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would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be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interesting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to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combine these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results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with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unsupervised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learning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.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6756" y="16618989"/>
            <a:ext cx="21922276" cy="5789222"/>
            <a:chOff x="210399" y="9891231"/>
            <a:chExt cx="10342383" cy="9724781"/>
          </a:xfrm>
        </p:grpSpPr>
        <p:sp>
          <p:nvSpPr>
            <p:cNvPr id="55" name="Afgeronde rechthoek 31"/>
            <p:cNvSpPr/>
            <p:nvPr/>
          </p:nvSpPr>
          <p:spPr>
            <a:xfrm>
              <a:off x="220745" y="10098948"/>
              <a:ext cx="9851351" cy="9517064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210399" y="9891231"/>
              <a:ext cx="10342383" cy="123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 err="1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Results</a:t>
              </a:r>
              <a:endParaRPr lang="nl-NL" sz="4500" b="1" dirty="0">
                <a:solidFill>
                  <a:schemeClr val="bg1"/>
                </a:solidFill>
                <a:latin typeface="Oxygen" panose="02000503000000000000" pitchFamily="2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39C15995-7323-4B9C-8E99-A34FA5B366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102049"/>
              </p:ext>
            </p:extLst>
          </p:nvPr>
        </p:nvGraphicFramePr>
        <p:xfrm>
          <a:off x="1177750" y="17661173"/>
          <a:ext cx="8928992" cy="4641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3E7FC95B-964B-4788-AE6E-52676CD97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418803"/>
              </p:ext>
            </p:extLst>
          </p:nvPr>
        </p:nvGraphicFramePr>
        <p:xfrm>
          <a:off x="10974865" y="17661173"/>
          <a:ext cx="9078698" cy="4641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212296" y="9318664"/>
            <a:ext cx="10155652" cy="7221627"/>
            <a:chOff x="168546" y="3358396"/>
            <a:chExt cx="20940529" cy="6025573"/>
          </a:xfrm>
        </p:grpSpPr>
        <p:sp>
          <p:nvSpPr>
            <p:cNvPr id="61" name="Afgeronde rechthoek 25"/>
            <p:cNvSpPr/>
            <p:nvPr/>
          </p:nvSpPr>
          <p:spPr>
            <a:xfrm>
              <a:off x="226755" y="3399228"/>
              <a:ext cx="20882320" cy="5984741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168546" y="3358396"/>
              <a:ext cx="20805077" cy="123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Pre-processing</a:t>
              </a:r>
            </a:p>
          </p:txBody>
        </p:sp>
        <p:sp>
          <p:nvSpPr>
            <p:cNvPr id="63" name="Tekstvak 18"/>
            <p:cNvSpPr txBox="1"/>
            <p:nvPr/>
          </p:nvSpPr>
          <p:spPr>
            <a:xfrm>
              <a:off x="919307" y="4246205"/>
              <a:ext cx="19273046" cy="49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Converting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tweets </a:t>
              </a: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features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Vector (CV)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Binary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Vector (CV)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TF-IDF</a:t>
              </a:r>
            </a:p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Optional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pre-processing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stopwords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tasks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Removes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duplicate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tweets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from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data.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Splits data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randomly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into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training-set (75%)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test-set (25%).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563155" y="9315504"/>
            <a:ext cx="11083911" cy="7224790"/>
            <a:chOff x="220106" y="9620314"/>
            <a:chExt cx="10366257" cy="9995698"/>
          </a:xfrm>
        </p:grpSpPr>
        <p:sp>
          <p:nvSpPr>
            <p:cNvPr id="65" name="Afgeronde rechthoek 31"/>
            <p:cNvSpPr/>
            <p:nvPr/>
          </p:nvSpPr>
          <p:spPr>
            <a:xfrm>
              <a:off x="220106" y="9692393"/>
              <a:ext cx="9851991" cy="9923619"/>
            </a:xfrm>
            <a:prstGeom prst="roundRect">
              <a:avLst>
                <a:gd name="adj" fmla="val 25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243980" y="9620314"/>
              <a:ext cx="10342383" cy="204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14828" tIns="82966" rIns="210733" bIns="105366"/>
            <a:lstStyle>
              <a:lvl1pPr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49575" eaLnBrk="0" hangingPunct="0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495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8300"/>
                </a:lnSpc>
              </a:pPr>
              <a:r>
                <a:rPr lang="nl-NL" sz="4500" b="1" dirty="0">
                  <a:solidFill>
                    <a:schemeClr val="bg1"/>
                  </a:solidFill>
                  <a:latin typeface="Oxygen" panose="02000503000000000000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Architecture</a:t>
              </a:r>
            </a:p>
          </p:txBody>
        </p:sp>
        <p:sp>
          <p:nvSpPr>
            <p:cNvPr id="67" name="Tekstvak 47"/>
            <p:cNvSpPr txBox="1"/>
            <p:nvPr/>
          </p:nvSpPr>
          <p:spPr>
            <a:xfrm>
              <a:off x="557697" y="14192114"/>
              <a:ext cx="9176809" cy="510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</a:t>
              </a:r>
              <a:r>
                <a:rPr lang="nl-NL" sz="3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6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classifiers</a:t>
              </a:r>
              <a:endParaRPr lang="nl-NL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 Machine (SVM)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Naive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Bayes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Decision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Tree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Random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Forest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Tree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</a:t>
              </a:r>
              <a:endParaRPr lang="nl-NL" sz="3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Voting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classifier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(hard) –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Consisting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of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Naive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Bayes,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Decision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Tree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Random </a:t>
              </a:r>
              <a:r>
                <a:rPr lang="nl-NL" sz="30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Forest</a:t>
              </a:r>
              <a:r>
                <a:rPr lang="nl-NL" sz="3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Tree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94" y="10077546"/>
            <a:ext cx="8928991" cy="29969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 A1 red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ICMS_A1_poster_template (2)</Template>
  <TotalTime>0</TotalTime>
  <Words>276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Oxygen</vt:lpstr>
      <vt:lpstr>Verdana</vt:lpstr>
      <vt:lpstr>Wingdings</vt:lpstr>
      <vt:lpstr>Poster A1 red</vt:lpstr>
      <vt:lpstr>Kantoorthema</vt:lpstr>
      <vt:lpstr>PowerPoint Presentation</vt:lpstr>
    </vt:vector>
  </TitlesOfParts>
  <Company>Elde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ELDE</dc:creator>
  <dc:description>Design by Volle Kracht_x000d_
Template by Orange Pepper BV_x000d_
Copyright 2008</dc:description>
  <cp:lastModifiedBy>Joost Visser</cp:lastModifiedBy>
  <cp:revision>54</cp:revision>
  <dcterms:created xsi:type="dcterms:W3CDTF">2016-01-18T10:56:06Z</dcterms:created>
  <dcterms:modified xsi:type="dcterms:W3CDTF">2017-01-17T18:01:08Z</dcterms:modified>
</cp:coreProperties>
</file>