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74" r:id="rId4"/>
    <p:sldId id="271" r:id="rId5"/>
    <p:sldId id="272" r:id="rId6"/>
    <p:sldId id="273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0" r:id="rId25"/>
    <p:sldId id="299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5" r:id="rId9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67"/>
    <p:restoredTop sz="95246"/>
  </p:normalViewPr>
  <p:slideViewPr>
    <p:cSldViewPr snapToGrid="0">
      <p:cViewPr varScale="1">
        <p:scale>
          <a:sx n="97" d="100"/>
          <a:sy n="97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pl-PL" sz="3990" b="0" strike="noStrike" spc="-1">
              <a:latin typeface="Open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562" y="1604841"/>
            <a:ext cx="10971684" cy="39778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spcAft>
                <a:spcPts val="1285"/>
              </a:spcAft>
              <a:buNone/>
              <a:defRPr/>
            </a:lvl1pPr>
          </a:lstStyle>
          <a:p>
            <a:pPr indent="0">
              <a:spcAft>
                <a:spcPts val="1415"/>
              </a:spcAft>
              <a:buNone/>
            </a:pPr>
            <a:endParaRPr lang="pl-PL" sz="2905" b="0" strike="noStrike" spc="-1"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19B1B5-9EE1-46FE-AF5D-FC5A1E77865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66BE-DB40-0444-9270-CBE4776D9615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8F357-FD72-3C43-A0D4-974CDEFB2E29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hyperlink" Target="http://schemas.openxmlformats.org/markup-compatibility/2006" TargetMode="External"/><Relationship Id="rId3" Type="http://schemas.openxmlformats.org/officeDocument/2006/relationships/hyperlink" Target="http://schemas.microsoft.com/expression/blend/2008" TargetMode="External"/><Relationship Id="rId2" Type="http://schemas.openxmlformats.org/officeDocument/2006/relationships/hyperlink" Target="http://schemas.microsoft.com/winfx/2006/xaml" TargetMode="External"/><Relationship Id="rId1" Type="http://schemas.openxmlformats.org/officeDocument/2006/relationships/hyperlink" Target="http://schemas.microsoft.com/winfx/2006/xaml/present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www.scriptol.com/xaml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4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5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5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6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UT2. Developing Interfaces Using XAML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4132"/>
            <a:ext cx="9144000" cy="973667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accent2">
                    <a:lumMod val="75000"/>
                  </a:schemeClr>
                </a:solidFill>
              </a:rPr>
              <a:t>Interface Development</a:t>
            </a:r>
            <a:endParaRPr lang="es-E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844227" y="1644685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>
                <a:latin typeface="Arial" panose="020B0604020202020204"/>
              </a:rPr>
              <a:t>WPF “Hello World” Project Views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630" spc="-1">
                <a:latin typeface="Arial" panose="020B0604020202020204"/>
              </a:rPr>
              <a:t>XML-based interface description languages. XAML</a:t>
            </a:r>
            <a:endParaRPr lang="pl-PL" sz="3630" spc="-1">
              <a:latin typeface="Arial" panose="020B0604020202020204"/>
            </a:endParaRPr>
          </a:p>
        </p:txBody>
      </p:sp>
      <p:pic>
        <p:nvPicPr>
          <p:cNvPr id="199" name="Imagen 36"/>
          <p:cNvPicPr/>
          <p:nvPr/>
        </p:nvPicPr>
        <p:blipFill>
          <a:blip r:embed="rId1"/>
          <a:stretch>
            <a:fillRect/>
          </a:stretch>
        </p:blipFill>
        <p:spPr>
          <a:xfrm>
            <a:off x="2492499" y="2286099"/>
            <a:ext cx="7195658" cy="4071214"/>
          </a:xfrm>
          <a:prstGeom prst="rect">
            <a:avLst/>
          </a:prstGeom>
          <a:ln w="0">
            <a:noFill/>
          </a:ln>
        </p:spPr>
      </p:pic>
      <p:sp>
        <p:nvSpPr>
          <p:cNvPr id="200" name="Rectángulo 32"/>
          <p:cNvSpPr/>
          <p:nvPr/>
        </p:nvSpPr>
        <p:spPr>
          <a:xfrm>
            <a:off x="2637830" y="2700862"/>
            <a:ext cx="870677" cy="251471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01" name="Rectángulo 33"/>
          <p:cNvSpPr/>
          <p:nvPr/>
        </p:nvSpPr>
        <p:spPr>
          <a:xfrm>
            <a:off x="3508833" y="2728622"/>
            <a:ext cx="870677" cy="251471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02" name="Rectángulo 34"/>
          <p:cNvSpPr/>
          <p:nvPr/>
        </p:nvSpPr>
        <p:spPr>
          <a:xfrm>
            <a:off x="2637830" y="5203160"/>
            <a:ext cx="4914785" cy="949711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03" name="Llamada con línea 2 (sin borde) 1"/>
          <p:cNvSpPr/>
          <p:nvPr/>
        </p:nvSpPr>
        <p:spPr>
          <a:xfrm>
            <a:off x="3073168" y="3212295"/>
            <a:ext cx="718488" cy="32462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1755"/>
              <a:gd name="adj6" fmla="val -42745"/>
            </a:avLst>
          </a:prstGeom>
          <a:solidFill>
            <a:srgbClr val="CCCCCC"/>
          </a:solidFill>
          <a:ln w="12600">
            <a:solidFill>
              <a:srgbClr val="26262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35" spc="-1">
                <a:solidFill>
                  <a:schemeClr val="lt1"/>
                </a:solidFill>
                <a:latin typeface="Arial" panose="020B0604020202020204"/>
              </a:rPr>
              <a:t>View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04" name="Llamada con línea 2 (sin borde) 2"/>
          <p:cNvSpPr/>
          <p:nvPr/>
        </p:nvSpPr>
        <p:spPr>
          <a:xfrm>
            <a:off x="4376245" y="3239402"/>
            <a:ext cx="1302749" cy="32462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1755"/>
              <a:gd name="adj6" fmla="val -42745"/>
            </a:avLst>
          </a:prstGeom>
          <a:solidFill>
            <a:srgbClr val="CCCCCC"/>
          </a:solidFill>
          <a:ln w="12600">
            <a:solidFill>
              <a:srgbClr val="26262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35" spc="-1">
                <a:solidFill>
                  <a:schemeClr val="lt1"/>
                </a:solidFill>
                <a:latin typeface="Arial" panose="020B0604020202020204"/>
              </a:rPr>
              <a:t>Controller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05" name="Llamada con línea 2 (sin borde) 3"/>
          <p:cNvSpPr/>
          <p:nvPr/>
        </p:nvSpPr>
        <p:spPr>
          <a:xfrm>
            <a:off x="4621836" y="4653190"/>
            <a:ext cx="2640444" cy="32462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4628"/>
              <a:gd name="adj6" fmla="val -32508"/>
            </a:avLst>
          </a:prstGeom>
          <a:solidFill>
            <a:srgbClr val="CCCCCC"/>
          </a:solidFill>
          <a:ln w="12600">
            <a:solidFill>
              <a:srgbClr val="26262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35" spc="-1">
                <a:solidFill>
                  <a:schemeClr val="lt1"/>
                </a:solidFill>
                <a:latin typeface="Arial" panose="020B0604020202020204"/>
              </a:rPr>
              <a:t>View XAML file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724371" y="165938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82000" lnSpcReduction="20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In the XAML </a:t>
            </a:r>
            <a:r>
              <a:rPr lang="en-GB" sz="2905" spc="-1" dirty="0" err="1">
                <a:latin typeface="Arial" panose="020B0604020202020204"/>
              </a:rPr>
              <a:t>document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we see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XML </a:t>
            </a:r>
            <a:r>
              <a:rPr lang="en-GB" sz="2905" spc="-1" dirty="0" err="1">
                <a:latin typeface="Arial" panose="020B0604020202020204"/>
              </a:rPr>
              <a:t>document </a:t>
            </a:r>
            <a:r>
              <a:rPr lang="en-GB" sz="2905" spc="-1" dirty="0">
                <a:latin typeface="Arial" panose="020B0604020202020204"/>
              </a:rPr>
              <a:t>in </a:t>
            </a:r>
            <a:r>
              <a:rPr lang="en-GB" sz="2905" spc="-1" dirty="0" err="1">
                <a:latin typeface="Arial" panose="020B0604020202020204"/>
              </a:rPr>
              <a:t>which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element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root </a:t>
            </a:r>
            <a:r>
              <a:rPr lang="en-GB" sz="2905" spc="-1" dirty="0">
                <a:latin typeface="Arial" panose="020B0604020202020204"/>
              </a:rPr>
              <a:t>is </a:t>
            </a:r>
            <a:r>
              <a:rPr lang="en-GB" sz="2905" b="1" spc="-1" dirty="0" err="1">
                <a:latin typeface="Arial" panose="020B0604020202020204"/>
              </a:rPr>
              <a:t>Window </a:t>
            </a:r>
            <a:r>
              <a:rPr lang="en-GB" sz="2905" spc="-1" dirty="0">
                <a:latin typeface="Arial" panose="020B0604020202020204"/>
              </a:rPr>
              <a:t>. In the </a:t>
            </a:r>
            <a:r>
              <a:rPr lang="en-GB" sz="2905" spc="-1" dirty="0" err="1">
                <a:latin typeface="Arial" panose="020B0604020202020204"/>
              </a:rPr>
              <a:t>own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label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Window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include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attributes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define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window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will create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Within </a:t>
            </a:r>
            <a:r>
              <a:rPr lang="en-GB" sz="2905" spc="-1" dirty="0">
                <a:latin typeface="Arial" panose="020B0604020202020204"/>
              </a:rPr>
              <a:t>this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label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root </a:t>
            </a:r>
            <a:r>
              <a:rPr lang="en-GB" sz="2905" spc="-1" dirty="0">
                <a:latin typeface="Arial" panose="020B0604020202020204"/>
              </a:rPr>
              <a:t>we </a:t>
            </a:r>
            <a:r>
              <a:rPr lang="en-GB" sz="2905" spc="-1" dirty="0" err="1">
                <a:latin typeface="Arial" panose="020B0604020202020204"/>
              </a:rPr>
              <a:t>see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container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main </a:t>
            </a:r>
            <a:r>
              <a:rPr lang="en-GB" sz="2905" spc="-1" dirty="0" err="1">
                <a:latin typeface="Arial" panose="020B0604020202020204"/>
              </a:rPr>
              <a:t>interface components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>
                <a:latin typeface="Arial" panose="020B0604020202020204"/>
              </a:rPr>
              <a:t>By </a:t>
            </a:r>
            <a:r>
              <a:rPr lang="en-GB" sz="2905" spc="-1" dirty="0" err="1">
                <a:latin typeface="Arial" panose="020B0604020202020204"/>
              </a:rPr>
              <a:t>default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will be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type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Grid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If </a:t>
            </a:r>
            <a:r>
              <a:rPr lang="en-GB" sz="2905" spc="-1" dirty="0" err="1">
                <a:latin typeface="Arial" panose="020B0604020202020204"/>
              </a:rPr>
              <a:t>we add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label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button </a:t>
            </a:r>
            <a:r>
              <a:rPr lang="en-GB" sz="2905" spc="-1" dirty="0">
                <a:latin typeface="Arial" panose="020B0604020202020204"/>
              </a:rPr>
              <a:t>to the interface </a:t>
            </a:r>
            <a:r>
              <a:rPr lang="en-GB" sz="2905" b="1" spc="-1" dirty="0" err="1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from </a:t>
            </a:r>
            <a:r>
              <a:rPr lang="en-GB" sz="2905" spc="-1" dirty="0">
                <a:latin typeface="Arial" panose="020B0604020202020204"/>
              </a:rPr>
              <a:t>the Toolbox </a:t>
            </a:r>
            <a:r>
              <a:rPr lang="en-GB" sz="2905" spc="-1" dirty="0" err="1">
                <a:latin typeface="Arial" panose="020B0604020202020204"/>
              </a:rPr>
              <a:t>menu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b="1" spc="-1" dirty="0" err="1">
                <a:latin typeface="Arial" panose="020B0604020202020204"/>
              </a:rPr>
              <a:t>we </a:t>
            </a:r>
            <a:r>
              <a:rPr lang="en-GB" sz="2905" b="1" spc="-1" dirty="0">
                <a:latin typeface="Arial" panose="020B0604020202020204"/>
              </a:rPr>
              <a:t>will </a:t>
            </a:r>
            <a:r>
              <a:rPr lang="en-GB" sz="2905" spc="-1" dirty="0" err="1">
                <a:latin typeface="Arial" panose="020B0604020202020204"/>
              </a:rPr>
              <a:t>see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s-ES" altLang="en-GB" sz="2905" spc="-1" dirty="0" err="1">
                <a:latin typeface="Arial" panose="020B0604020202020204"/>
              </a:rPr>
              <a:t>VS </a:t>
            </a:r>
            <a:r>
              <a:rPr lang="en-GB" sz="2905" spc="-1" dirty="0" err="1">
                <a:latin typeface="Arial" panose="020B0604020202020204"/>
              </a:rPr>
              <a:t>add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two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new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tags </a:t>
            </a: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>
                <a:latin typeface="Arial" panose="020B0604020202020204"/>
              </a:rPr>
              <a:t>XAML </a:t>
            </a:r>
            <a:r>
              <a:rPr lang="en-GB" sz="2905" spc="-1" dirty="0" err="1">
                <a:latin typeface="Arial" panose="020B0604020202020204"/>
              </a:rPr>
              <a:t>document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represent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>
                <a:latin typeface="Arial" panose="020B0604020202020204"/>
              </a:rPr>
              <a:t>&lt; </a:t>
            </a:r>
            <a:r>
              <a:rPr lang="en-GB" sz="2905" spc="-1" dirty="0" err="1">
                <a:latin typeface="Arial" panose="020B0604020202020204"/>
              </a:rPr>
              <a:t>Label </a:t>
            </a:r>
            <a:r>
              <a:rPr lang="en-GB" sz="2905" spc="-1" dirty="0">
                <a:latin typeface="Arial" panose="020B0604020202020204"/>
              </a:rPr>
              <a:t>&gt; and &lt; Button &gt; </a:t>
            </a:r>
            <a:r>
              <a:rPr lang="en-GB" sz="2905" spc="-1" dirty="0" err="1">
                <a:latin typeface="Arial" panose="020B0604020202020204"/>
              </a:rPr>
              <a:t>components . The </a:t>
            </a:r>
            <a:r>
              <a:rPr lang="en-GB" sz="2905" spc="-1" dirty="0" err="1">
                <a:latin typeface="Arial" panose="020B0604020202020204"/>
              </a:rPr>
              <a:t>text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each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control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find </a:t>
            </a: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 err="1">
                <a:latin typeface="Arial" panose="020B0604020202020204"/>
              </a:rPr>
              <a:t>field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>
                <a:latin typeface="Arial" panose="020B0604020202020204"/>
              </a:rPr>
              <a:t>Content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your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label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corresponding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although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can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also </a:t>
            </a:r>
            <a:r>
              <a:rPr lang="en-GB" sz="2905" spc="-1" dirty="0" err="1">
                <a:latin typeface="Arial" panose="020B0604020202020204"/>
              </a:rPr>
              <a:t>be </a:t>
            </a:r>
            <a:r>
              <a:rPr lang="en-GB" sz="2905" spc="-1" dirty="0" err="1">
                <a:latin typeface="Arial" panose="020B0604020202020204"/>
              </a:rPr>
              <a:t>edited </a:t>
            </a:r>
            <a:r>
              <a:rPr lang="en-GB" sz="2905" spc="-1" dirty="0" err="1">
                <a:latin typeface="Arial" panose="020B0604020202020204"/>
              </a:rPr>
              <a:t>from the </a:t>
            </a:r>
            <a:r>
              <a:rPr lang="en-GB" sz="2905" b="1" spc="-1" dirty="0" err="1">
                <a:latin typeface="Arial" panose="020B0604020202020204"/>
              </a:rPr>
              <a:t>Properties </a:t>
            </a:r>
            <a:r>
              <a:rPr lang="en-GB" sz="2905" spc="-1" dirty="0">
                <a:latin typeface="Arial" panose="020B0604020202020204"/>
              </a:rPr>
              <a:t>panel </a:t>
            </a:r>
            <a:r>
              <a:rPr lang="en-GB" sz="2905" spc="-1" dirty="0">
                <a:latin typeface="Arial" panose="020B0604020202020204"/>
              </a:rPr>
              <a:t>. By </a:t>
            </a:r>
            <a:r>
              <a:rPr lang="en-GB" sz="2905" spc="-1" dirty="0">
                <a:latin typeface="Arial" panose="020B0604020202020204"/>
              </a:rPr>
              <a:t>double </a:t>
            </a:r>
            <a:r>
              <a:rPr lang="en-GB" sz="2905" spc="-1" dirty="0">
                <a:latin typeface="Arial" panose="020B0604020202020204"/>
              </a:rPr>
              <a:t>- </a:t>
            </a:r>
            <a:r>
              <a:rPr lang="en-GB" sz="2905" spc="-1" dirty="0" err="1">
                <a:latin typeface="Arial" panose="020B0604020202020204"/>
              </a:rPr>
              <a:t>clicking </a:t>
            </a:r>
            <a:r>
              <a:rPr lang="en-GB" sz="2905" spc="-1" dirty="0">
                <a:latin typeface="Arial" panose="020B0604020202020204"/>
              </a:rPr>
              <a:t>on the </a:t>
            </a:r>
            <a:r>
              <a:rPr lang="en-GB" sz="2905" spc="-1" dirty="0" err="1">
                <a:latin typeface="Arial" panose="020B0604020202020204"/>
              </a:rPr>
              <a:t>button </a:t>
            </a:r>
            <a:r>
              <a:rPr lang="en-GB" sz="2905" spc="-1" dirty="0" err="1">
                <a:latin typeface="Arial" panose="020B0604020202020204"/>
              </a:rPr>
              <a:t>,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file </a:t>
            </a:r>
            <a:r>
              <a:rPr lang="en-GB" sz="2905" spc="-1" dirty="0">
                <a:latin typeface="Arial" panose="020B0604020202020204"/>
              </a:rPr>
              <a:t>appears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Controller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define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event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Click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also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will appear </a:t>
            </a:r>
            <a:r>
              <a:rPr lang="en-GB" sz="2905" spc="-1" dirty="0">
                <a:latin typeface="Arial" panose="020B0604020202020204"/>
              </a:rPr>
              <a:t>in the XML </a:t>
            </a:r>
            <a:r>
              <a:rPr lang="en-GB" sz="2905" spc="-1" dirty="0" err="1">
                <a:latin typeface="Arial" panose="020B0604020202020204"/>
              </a:rPr>
              <a:t>document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Although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initially </a:t>
            </a:r>
            <a:r>
              <a:rPr lang="en-GB" sz="2905" spc="-1" dirty="0">
                <a:latin typeface="Arial" panose="020B0604020202020204"/>
              </a:rPr>
              <a:t>does not </a:t>
            </a:r>
            <a:r>
              <a:rPr lang="en-GB" sz="2905" spc="-1" dirty="0" err="1">
                <a:latin typeface="Arial" panose="020B0604020202020204"/>
              </a:rPr>
              <a:t>appear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defined </a:t>
            </a:r>
            <a:r>
              <a:rPr lang="en-GB" sz="2905" spc="-1" dirty="0">
                <a:latin typeface="Arial" panose="020B0604020202020204"/>
              </a:rPr>
              <a:t>, it is </a:t>
            </a:r>
            <a:r>
              <a:rPr lang="en-GB" sz="2905" spc="-1" dirty="0" err="1">
                <a:latin typeface="Arial" panose="020B0604020202020204"/>
              </a:rPr>
              <a:t>convenient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put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name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Name </a:t>
            </a:r>
            <a:r>
              <a:rPr lang="en-GB" sz="2905" spc="-1" dirty="0">
                <a:latin typeface="Arial" panose="020B0604020202020204"/>
              </a:rPr>
              <a:t>all </a:t>
            </a:r>
            <a:r>
              <a:rPr lang="en-GB" sz="2905" spc="-1" dirty="0">
                <a:latin typeface="Arial" panose="020B0604020202020204"/>
              </a:rPr>
              <a:t>controls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identify </a:t>
            </a:r>
            <a:r>
              <a:rPr lang="en-GB" sz="2905" spc="-1" dirty="0" err="1">
                <a:latin typeface="Arial" panose="020B0604020202020204"/>
              </a:rPr>
              <a:t>them</a:t>
            </a:r>
            <a:r>
              <a:rPr lang="en-GB" sz="2905" spc="-1" dirty="0" err="1">
                <a:latin typeface="Arial" panose="020B0604020202020204"/>
              </a:rPr>
              <a:t>​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630" spc="-1">
                <a:latin typeface="Arial" panose="020B0604020202020204"/>
              </a:rPr>
              <a:t>XML-based interface description languages. XAML</a:t>
            </a:r>
            <a:endParaRPr lang="pl-PL" sz="3630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844227" y="1644685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>
                <a:latin typeface="Arial" panose="020B0604020202020204"/>
              </a:rPr>
              <a:t>WPF “Hello World” Project Views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630" spc="-1">
                <a:latin typeface="Arial" panose="020B0604020202020204"/>
              </a:rPr>
              <a:t>XML-based interface description languages. XAML</a:t>
            </a:r>
            <a:endParaRPr lang="pl-PL" sz="3630" spc="-1">
              <a:latin typeface="Arial" panose="020B0604020202020204"/>
            </a:endParaRPr>
          </a:p>
        </p:txBody>
      </p:sp>
      <p:pic>
        <p:nvPicPr>
          <p:cNvPr id="210" name="Imagen 209"/>
          <p:cNvPicPr/>
          <p:nvPr/>
        </p:nvPicPr>
        <p:blipFill>
          <a:blip r:embed="rId1"/>
          <a:stretch>
            <a:fillRect/>
          </a:stretch>
        </p:blipFill>
        <p:spPr>
          <a:xfrm>
            <a:off x="2176691" y="2139462"/>
            <a:ext cx="7184880" cy="440498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1844227" y="1644685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>
                <a:latin typeface="Arial" panose="020B0604020202020204"/>
              </a:rPr>
              <a:t>WPF “Hello World” Project Views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630" spc="-1">
                <a:latin typeface="Arial" panose="020B0604020202020204"/>
              </a:rPr>
              <a:t>XML-based interface description languages. XAML</a:t>
            </a:r>
            <a:endParaRPr lang="pl-PL" sz="3630" spc="-1">
              <a:latin typeface="Arial" panose="020B0604020202020204"/>
            </a:endParaRPr>
          </a:p>
        </p:txBody>
      </p:sp>
      <p:pic>
        <p:nvPicPr>
          <p:cNvPr id="213" name="Imagen 212"/>
          <p:cNvPicPr/>
          <p:nvPr/>
        </p:nvPicPr>
        <p:blipFill>
          <a:blip r:embed="rId1"/>
          <a:stretch>
            <a:fillRect/>
          </a:stretch>
        </p:blipFill>
        <p:spPr>
          <a:xfrm>
            <a:off x="1850106" y="2286099"/>
            <a:ext cx="5969982" cy="4082318"/>
          </a:xfrm>
          <a:prstGeom prst="rect">
            <a:avLst/>
          </a:prstGeom>
          <a:ln w="0">
            <a:noFill/>
          </a:ln>
        </p:spPr>
      </p:pic>
      <p:pic>
        <p:nvPicPr>
          <p:cNvPr id="214" name="Imagen 213"/>
          <p:cNvPicPr/>
          <p:nvPr/>
        </p:nvPicPr>
        <p:blipFill>
          <a:blip r:embed="rId2"/>
          <a:stretch>
            <a:fillRect/>
          </a:stretch>
        </p:blipFill>
        <p:spPr>
          <a:xfrm>
            <a:off x="7780898" y="2090800"/>
            <a:ext cx="2528751" cy="362444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844227" y="1644685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“ </a:t>
            </a:r>
            <a:r>
              <a:rPr lang="en-GB" sz="2905" spc="-1" dirty="0">
                <a:latin typeface="Arial" panose="020B0604020202020204"/>
              </a:rPr>
              <a:t>Hello World” </a:t>
            </a:r>
            <a:r>
              <a:rPr lang="en-GB" sz="2905" spc="-1" dirty="0">
                <a:latin typeface="Arial" panose="020B0604020202020204"/>
              </a:rPr>
              <a:t>Project </a:t>
            </a:r>
            <a:r>
              <a:rPr lang="en-GB" sz="2905" spc="-1" dirty="0" err="1">
                <a:latin typeface="Arial" panose="020B0604020202020204"/>
              </a:rPr>
              <a:t>Views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1995" spc="-1" dirty="0" err="1">
                <a:latin typeface="Arial" panose="020B0604020202020204"/>
              </a:rPr>
              <a:t>Debug </a:t>
            </a:r>
            <a:r>
              <a:rPr lang="en-GB" sz="1995" spc="-1" dirty="0">
                <a:latin typeface="Arial" panose="020B0604020202020204"/>
              </a:rPr>
              <a:t>menu </a:t>
            </a:r>
            <a:r>
              <a:rPr lang="en-GB" sz="1995" spc="-1" dirty="0">
                <a:latin typeface="Arial" panose="020B0604020202020204"/>
              </a:rPr>
              <a:t> </a:t>
            </a:r>
            <a:r>
              <a:rPr lang="en-GB" sz="1995" spc="-1" dirty="0" err="1">
                <a:latin typeface="Arial" panose="020B0604020202020204"/>
              </a:rPr>
              <a:t>Options</a:t>
            </a:r>
            <a:endParaRPr lang="pl-PL" sz="199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1995" spc="-1" dirty="0">
                <a:latin typeface="Arial" panose="020B0604020202020204"/>
              </a:rPr>
              <a:t>To </a:t>
            </a:r>
            <a:r>
              <a:rPr lang="en-GB" sz="1995" spc="-1" dirty="0" err="1">
                <a:latin typeface="Arial" panose="020B0604020202020204"/>
              </a:rPr>
              <a:t>get</a:t>
            </a:r>
            <a:r>
              <a:rPr lang="en-GB" sz="1995" spc="-1" dirty="0">
                <a:latin typeface="Arial" panose="020B0604020202020204"/>
              </a:rPr>
              <a:t> </a:t>
            </a:r>
            <a:r>
              <a:rPr lang="en-GB" sz="1995" spc="-1" dirty="0" err="1">
                <a:latin typeface="Arial" panose="020B0604020202020204"/>
              </a:rPr>
              <a:t>show </a:t>
            </a:r>
            <a:r>
              <a:rPr lang="en-GB" sz="1995" spc="-1" dirty="0">
                <a:latin typeface="Arial" panose="020B0604020202020204"/>
              </a:rPr>
              <a:t>messages</a:t>
            </a:r>
            <a:r>
              <a:rPr lang="en-GB" sz="1995" spc="-1" dirty="0" err="1">
                <a:latin typeface="Arial" panose="020B0604020202020204"/>
              </a:rPr>
              <a:t>​</a:t>
            </a:r>
            <a:r>
              <a:rPr lang="en-GB" sz="1995" spc="-1" dirty="0">
                <a:latin typeface="Arial" panose="020B0604020202020204"/>
              </a:rPr>
              <a:t> </a:t>
            </a:r>
            <a:r>
              <a:rPr lang="en-GB" sz="1995" spc="-1" dirty="0" err="1">
                <a:latin typeface="Arial" panose="020B0604020202020204"/>
              </a:rPr>
              <a:t>Debug.WriteLine </a:t>
            </a:r>
            <a:r>
              <a:rPr lang="en-GB" sz="1995" spc="-1" dirty="0">
                <a:latin typeface="Arial" panose="020B0604020202020204"/>
              </a:rPr>
              <a:t>(””) in the </a:t>
            </a:r>
            <a:r>
              <a:rPr lang="en-GB" sz="1995" spc="-1" dirty="0" err="1">
                <a:latin typeface="Arial" panose="020B0604020202020204"/>
              </a:rPr>
              <a:t>window</a:t>
            </a:r>
            <a:r>
              <a:rPr lang="en-GB" sz="1995" spc="-1" dirty="0">
                <a:latin typeface="Arial" panose="020B0604020202020204"/>
              </a:rPr>
              <a:t> </a:t>
            </a:r>
            <a:r>
              <a:rPr lang="en-GB" sz="1995" spc="-1" dirty="0" err="1">
                <a:latin typeface="Arial" panose="020B0604020202020204"/>
              </a:rPr>
              <a:t>Immediate </a:t>
            </a:r>
            <a:r>
              <a:rPr lang="en-GB" sz="1995" spc="-1" dirty="0">
                <a:latin typeface="Arial" panose="020B0604020202020204"/>
              </a:rPr>
              <a:t>.</a:t>
            </a:r>
            <a:endParaRPr lang="pl-PL" sz="1995" spc="-1" dirty="0">
              <a:latin typeface="Arial" panose="020B0604020202020204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630" spc="-1">
                <a:latin typeface="Arial" panose="020B0604020202020204"/>
              </a:rPr>
              <a:t>XML-based interface description languages. XAML</a:t>
            </a:r>
            <a:endParaRPr lang="pl-PL" sz="3630" spc="-1">
              <a:latin typeface="Arial" panose="020B0604020202020204"/>
            </a:endParaRPr>
          </a:p>
        </p:txBody>
      </p:sp>
      <p:pic>
        <p:nvPicPr>
          <p:cNvPr id="217" name="Imagen 39"/>
          <p:cNvPicPr/>
          <p:nvPr/>
        </p:nvPicPr>
        <p:blipFill>
          <a:blip r:embed="rId1"/>
          <a:stretch>
            <a:fillRect/>
          </a:stretch>
        </p:blipFill>
        <p:spPr>
          <a:xfrm>
            <a:off x="3836965" y="3388651"/>
            <a:ext cx="5564363" cy="332790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844227" y="1644685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2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>
                <a:latin typeface="Arial" panose="020B0604020202020204"/>
              </a:rPr>
              <a:t>MVC </a:t>
            </a:r>
            <a:r>
              <a:rPr lang="en-GB" sz="2905" spc="-1" dirty="0" err="1">
                <a:latin typeface="Arial" panose="020B0604020202020204"/>
              </a:rPr>
              <a:t>architecture </a:t>
            </a:r>
            <a:r>
              <a:rPr lang="en-GB" sz="2905" spc="-1" dirty="0" err="1">
                <a:latin typeface="Arial" panose="020B0604020202020204"/>
              </a:rPr>
              <a:t>is </a:t>
            </a:r>
            <a:r>
              <a:rPr lang="en-GB" sz="2905" spc="-1" dirty="0">
                <a:latin typeface="Arial" panose="020B0604020202020204"/>
              </a:rPr>
              <a:t>based on </a:t>
            </a:r>
            <a:r>
              <a:rPr lang="en-GB" sz="2905" spc="-1" dirty="0" err="1">
                <a:latin typeface="Arial" panose="020B0604020202020204"/>
              </a:rPr>
              <a:t>separating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code </a:t>
            </a:r>
            <a:r>
              <a:rPr lang="en-GB" sz="2905" spc="-1" dirty="0">
                <a:latin typeface="Arial" panose="020B0604020202020204"/>
              </a:rPr>
              <a:t>into </a:t>
            </a:r>
            <a:r>
              <a:rPr lang="en-GB" sz="2905" spc="-1" dirty="0" err="1">
                <a:latin typeface="Arial" panose="020B0604020202020204"/>
              </a:rPr>
              <a:t>three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layers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different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limited </a:t>
            </a:r>
            <a:r>
              <a:rPr lang="en-GB" sz="2905" spc="-1" dirty="0">
                <a:latin typeface="Arial" panose="020B0604020202020204"/>
              </a:rPr>
              <a:t>by </a:t>
            </a:r>
            <a:r>
              <a:rPr lang="en-GB" sz="2905" spc="-1" dirty="0" err="1">
                <a:latin typeface="Arial" panose="020B0604020202020204"/>
              </a:rPr>
              <a:t>their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responsibility </a:t>
            </a:r>
            <a:r>
              <a:rPr lang="en-GB" sz="2905" spc="-1" dirty="0">
                <a:latin typeface="Arial" panose="020B0604020202020204"/>
              </a:rPr>
              <a:t>, in </a:t>
            </a:r>
            <a:r>
              <a:rPr lang="en-GB" sz="2905" spc="-1" dirty="0" err="1">
                <a:latin typeface="Arial" panose="020B0604020202020204"/>
              </a:rPr>
              <a:t>the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They call</a:t>
            </a:r>
            <a:r>
              <a:rPr lang="en-GB" sz="2905" spc="-1" dirty="0">
                <a:latin typeface="Arial" panose="020B0604020202020204"/>
              </a:rPr>
              <a:t> </a:t>
            </a:r>
            <a:r>
              <a:rPr lang="en-GB" sz="2905" spc="-1" dirty="0" err="1">
                <a:latin typeface="Arial" panose="020B0604020202020204"/>
              </a:rPr>
              <a:t>Models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Views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Controllers </a:t>
            </a:r>
            <a:r>
              <a:rPr lang="en-GB" sz="2905" spc="-1" dirty="0">
                <a:latin typeface="Arial" panose="020B0604020202020204"/>
              </a:rPr>
              <a:t>.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​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​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Models </a:t>
            </a:r>
            <a:r>
              <a:rPr lang="en-GB" sz="2905" spc="-1" dirty="0">
                <a:latin typeface="Arial" panose="020B0604020202020204"/>
              </a:rPr>
              <a:t> It is the layer </a:t>
            </a:r>
            <a:r>
              <a:rPr lang="en-GB" sz="2905" spc="-1" dirty="0" err="1">
                <a:latin typeface="Arial" panose="020B0604020202020204"/>
              </a:rPr>
              <a:t>where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works </a:t>
            </a:r>
            <a:r>
              <a:rPr lang="en-GB" sz="2905" spc="-1" dirty="0">
                <a:latin typeface="Arial" panose="020B0604020202020204"/>
              </a:rPr>
              <a:t>with </a:t>
            </a:r>
            <a:r>
              <a:rPr lang="en-GB" sz="2905" spc="-1" dirty="0" err="1">
                <a:latin typeface="Arial" panose="020B0604020202020204"/>
              </a:rPr>
              <a:t>data </a:t>
            </a:r>
            <a:r>
              <a:rPr lang="en-GB" sz="2905" spc="-1" dirty="0">
                <a:latin typeface="Arial" panose="020B0604020202020204"/>
              </a:rPr>
              <a:t>( </a:t>
            </a:r>
            <a:r>
              <a:rPr lang="en-GB" sz="2905" spc="-1" dirty="0" err="1">
                <a:latin typeface="Arial" panose="020B0604020202020204"/>
              </a:rPr>
              <a:t>files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databases </a:t>
            </a:r>
            <a:r>
              <a:rPr lang="en-GB" sz="2905" spc="-1" dirty="0">
                <a:latin typeface="Arial" panose="020B0604020202020204"/>
              </a:rPr>
              <a:t>, network, </a:t>
            </a:r>
            <a:r>
              <a:rPr lang="en-GB" sz="2905" spc="-1" dirty="0" err="1">
                <a:latin typeface="Arial" panose="020B0604020202020204"/>
              </a:rPr>
              <a:t>... </a:t>
            </a:r>
            <a:r>
              <a:rPr lang="en-GB" sz="2905" spc="-1" dirty="0">
                <a:latin typeface="Arial" panose="020B0604020202020204"/>
              </a:rPr>
              <a:t>)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Views </a:t>
            </a:r>
            <a:r>
              <a:rPr lang="en-GB" sz="2905" spc="-1" dirty="0">
                <a:latin typeface="Arial" panose="020B0604020202020204"/>
              </a:rPr>
              <a:t> </a:t>
            </a:r>
            <a:r>
              <a:rPr lang="en-GB" sz="2905" spc="-1" dirty="0" err="1">
                <a:latin typeface="Arial" panose="020B0604020202020204"/>
              </a:rPr>
              <a:t>Display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>
                <a:latin typeface="Arial" panose="020B0604020202020204"/>
              </a:rPr>
              <a:t>user </a:t>
            </a:r>
            <a:r>
              <a:rPr lang="en-GB" sz="2905" spc="-1" dirty="0" err="1">
                <a:latin typeface="Arial" panose="020B0604020202020204"/>
              </a:rPr>
              <a:t>interfaces ( </a:t>
            </a:r>
            <a:r>
              <a:rPr lang="en-GB" sz="2905" spc="-1" dirty="0" err="1">
                <a:latin typeface="Arial" panose="020B0604020202020204"/>
              </a:rPr>
              <a:t>graphical </a:t>
            </a:r>
            <a:r>
              <a:rPr lang="en-GB" sz="2905" spc="-1" dirty="0">
                <a:latin typeface="Arial" panose="020B0604020202020204"/>
              </a:rPr>
              <a:t>interface , </a:t>
            </a:r>
            <a:r>
              <a:rPr lang="en-GB" sz="2905" spc="-1" dirty="0" err="1">
                <a:latin typeface="Arial" panose="020B0604020202020204"/>
              </a:rPr>
              <a:t>text </a:t>
            </a:r>
            <a:r>
              <a:rPr lang="en-GB" sz="2905" spc="-1" dirty="0">
                <a:latin typeface="Arial" panose="020B0604020202020204"/>
              </a:rPr>
              <a:t>mode interface , </a:t>
            </a:r>
            <a:r>
              <a:rPr lang="en-GB" sz="2905" spc="-1" dirty="0" err="1">
                <a:latin typeface="Arial" panose="020B0604020202020204"/>
              </a:rPr>
              <a:t>... </a:t>
            </a:r>
            <a:r>
              <a:rPr lang="en-GB" sz="2905" spc="-1" dirty="0">
                <a:latin typeface="Arial" panose="020B0604020202020204"/>
              </a:rPr>
              <a:t>)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Drivers </a:t>
            </a:r>
            <a:r>
              <a:rPr lang="en-GB" sz="2905" spc="-1" dirty="0">
                <a:latin typeface="Arial" panose="020B0604020202020204"/>
              </a:rPr>
              <a:t> </a:t>
            </a:r>
            <a:r>
              <a:rPr lang="en-GB" sz="2905" spc="-1" dirty="0" err="1">
                <a:latin typeface="Arial" panose="020B0604020202020204"/>
              </a:rPr>
              <a:t>Contains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code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necessary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respond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actions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request </a:t>
            </a: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 err="1">
                <a:latin typeface="Arial" panose="020B0604020202020204"/>
              </a:rPr>
              <a:t>application </a:t>
            </a:r>
            <a:r>
              <a:rPr lang="en-GB" sz="2905" spc="-1" dirty="0">
                <a:latin typeface="Arial" panose="020B0604020202020204"/>
              </a:rPr>
              <a:t>( </a:t>
            </a:r>
            <a:r>
              <a:rPr lang="en-GB" sz="2905" spc="-1" dirty="0" err="1">
                <a:latin typeface="Arial" panose="020B0604020202020204"/>
              </a:rPr>
              <a:t>link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between </a:t>
            </a:r>
            <a:r>
              <a:rPr lang="en-GB" sz="2905" spc="-1" dirty="0">
                <a:latin typeface="Arial" panose="020B0604020202020204"/>
              </a:rPr>
              <a:t>views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models </a:t>
            </a:r>
            <a:r>
              <a:rPr lang="en-GB" sz="2905" spc="-1" dirty="0">
                <a:latin typeface="Arial" panose="020B0604020202020204"/>
              </a:rPr>
              <a:t>)</a:t>
            </a:r>
            <a:r>
              <a:rPr lang="en-GB" sz="2905" spc="-1" dirty="0" err="1">
                <a:latin typeface="Arial" panose="020B0604020202020204"/>
              </a:rPr>
              <a:t>​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948408" y="437322"/>
            <a:ext cx="8229627" cy="1070197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200" spc="-1" dirty="0">
                <a:latin typeface="Arial" panose="020B0604020202020204"/>
              </a:rPr>
              <a:t>Interface </a:t>
            </a:r>
            <a:r>
              <a:rPr lang="en-GB" sz="3200" spc="-1" dirty="0">
                <a:latin typeface="Arial" panose="020B0604020202020204"/>
              </a:rPr>
              <a:t>description </a:t>
            </a:r>
            <a:r>
              <a:rPr lang="en-GB" sz="3200" spc="-1" dirty="0" err="1">
                <a:latin typeface="Arial" panose="020B0604020202020204"/>
              </a:rPr>
              <a:t>languages</a:t>
            </a:r>
            <a:r>
              <a:rPr lang="en-GB" sz="3200" spc="-1" dirty="0" err="1">
                <a:latin typeface="Arial" panose="020B0604020202020204"/>
              </a:rPr>
              <a:t>​</a:t>
            </a:r>
            <a:r>
              <a:rPr lang="en-GB" sz="3200" spc="-1" dirty="0" err="1">
                <a:latin typeface="Arial" panose="020B0604020202020204"/>
              </a:rPr>
              <a:t>​</a:t>
            </a:r>
            <a:r>
              <a:rPr lang="en-GB" sz="3200" spc="-1" dirty="0">
                <a:latin typeface="Arial" panose="020B0604020202020204"/>
              </a:rPr>
              <a:t> </a:t>
            </a:r>
            <a:r>
              <a:rPr lang="en-GB" sz="3200" spc="-1" dirty="0" err="1">
                <a:latin typeface="Arial" panose="020B0604020202020204"/>
              </a:rPr>
              <a:t>based </a:t>
            </a:r>
            <a:r>
              <a:rPr lang="en-GB" sz="3200" spc="-1" dirty="0">
                <a:latin typeface="Arial" panose="020B0604020202020204"/>
              </a:rPr>
              <a:t>on XML. XAML. </a:t>
            </a:r>
            <a:r>
              <a:rPr lang="en-GB" sz="3200" spc="-1" dirty="0">
                <a:latin typeface="Arial" panose="020B0604020202020204"/>
              </a:rPr>
              <a:t>MVC </a:t>
            </a:r>
            <a:r>
              <a:rPr lang="en-GB" sz="3200" spc="-1" dirty="0" err="1">
                <a:latin typeface="Arial" panose="020B0604020202020204"/>
              </a:rPr>
              <a:t>architecture</a:t>
            </a:r>
            <a:endParaRPr lang="pl-PL" sz="3200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" descr="Resultado de imagen de mvc"/>
          <p:cNvPicPr/>
          <p:nvPr/>
        </p:nvPicPr>
        <p:blipFill>
          <a:blip r:embed="rId1"/>
          <a:stretch>
            <a:fillRect/>
          </a:stretch>
        </p:blipFill>
        <p:spPr>
          <a:xfrm>
            <a:off x="2829862" y="1568264"/>
            <a:ext cx="6205124" cy="4963773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948408" y="-35924"/>
            <a:ext cx="8229627" cy="1543443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800" spc="-1" dirty="0">
                <a:latin typeface="Arial" panose="020B0604020202020204"/>
              </a:rPr>
              <a:t>Interface </a:t>
            </a:r>
            <a:r>
              <a:rPr lang="en-GB" sz="2800" spc="-1" dirty="0">
                <a:latin typeface="Arial" panose="020B0604020202020204"/>
              </a:rPr>
              <a:t>description </a:t>
            </a:r>
            <a:r>
              <a:rPr lang="en-GB" sz="2800" spc="-1" dirty="0" err="1">
                <a:latin typeface="Arial" panose="020B0604020202020204"/>
              </a:rPr>
              <a:t>languages</a:t>
            </a:r>
            <a:r>
              <a:rPr lang="en-GB" sz="2800" spc="-1" dirty="0" err="1">
                <a:latin typeface="Arial" panose="020B0604020202020204"/>
              </a:rPr>
              <a:t>​</a:t>
            </a:r>
            <a:r>
              <a:rPr lang="en-GB" sz="2800" spc="-1" dirty="0" err="1">
                <a:latin typeface="Arial" panose="020B0604020202020204"/>
              </a:rPr>
              <a:t>​</a:t>
            </a:r>
            <a:r>
              <a:rPr lang="en-GB" sz="2800" spc="-1" dirty="0">
                <a:latin typeface="Arial" panose="020B0604020202020204"/>
              </a:rPr>
              <a:t> </a:t>
            </a:r>
            <a:r>
              <a:rPr lang="en-GB" sz="2800" spc="-1" dirty="0" err="1">
                <a:latin typeface="Arial" panose="020B0604020202020204"/>
              </a:rPr>
              <a:t>based </a:t>
            </a:r>
            <a:r>
              <a:rPr lang="en-GB" sz="2800" spc="-1" dirty="0">
                <a:latin typeface="Arial" panose="020B0604020202020204"/>
              </a:rPr>
              <a:t>on XML. XAML. </a:t>
            </a:r>
            <a:r>
              <a:rPr lang="en-GB" sz="2800" spc="-1" dirty="0">
                <a:latin typeface="Arial" panose="020B0604020202020204"/>
              </a:rPr>
              <a:t>MVC </a:t>
            </a:r>
            <a:r>
              <a:rPr lang="en-GB" sz="2800" spc="-1" dirty="0" err="1">
                <a:latin typeface="Arial" panose="020B0604020202020204"/>
              </a:rPr>
              <a:t>architecture</a:t>
            </a:r>
            <a:endParaRPr lang="pl-PL" sz="2800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844227" y="1644685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1500" lnSpcReduction="10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user</a:t>
            </a:r>
            <a:r>
              <a:rPr lang="en-GB" sz="2905" spc="-1" dirty="0">
                <a:latin typeface="Arial" panose="020B0604020202020204"/>
              </a:rPr>
              <a:t> </a:t>
            </a:r>
            <a:r>
              <a:rPr lang="en-GB" sz="2905" b="1" spc="-1" dirty="0" err="1">
                <a:latin typeface="Arial" panose="020B0604020202020204"/>
              </a:rPr>
              <a:t>performs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a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application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 </a:t>
            </a:r>
            <a:r>
              <a:rPr lang="en-GB" sz="2905" spc="-1" dirty="0">
                <a:latin typeface="Arial" panose="020B0604020202020204"/>
              </a:rPr>
              <a:t>reaches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controller </a:t>
            </a:r>
            <a:r>
              <a:rPr lang="en-GB" sz="2905" spc="-1" dirty="0">
                <a:latin typeface="Arial" panose="020B0604020202020204"/>
              </a:rPr>
              <a:t>.</a:t>
            </a:r>
            <a:r>
              <a:rPr lang="en-GB" sz="2905" spc="-1" dirty="0" err="1">
                <a:latin typeface="Arial" panose="020B0604020202020204"/>
              </a:rPr>
              <a:t>​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b="1" spc="-1" dirty="0" err="1">
                <a:latin typeface="Arial" panose="020B0604020202020204"/>
              </a:rPr>
              <a:t>controller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communicates </a:t>
            </a:r>
            <a:r>
              <a:rPr lang="en-GB" sz="2905" b="1" spc="-1" dirty="0">
                <a:latin typeface="Arial" panose="020B0604020202020204"/>
              </a:rPr>
              <a:t>with both </a:t>
            </a:r>
            <a:r>
              <a:rPr lang="en-GB" sz="2905" b="1" spc="-1" dirty="0" err="1">
                <a:latin typeface="Arial" panose="020B0604020202020204"/>
              </a:rPr>
              <a:t>models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as </a:t>
            </a:r>
            <a:r>
              <a:rPr lang="en-GB" sz="2905" b="1" spc="-1" dirty="0">
                <a:latin typeface="Arial" panose="020B0604020202020204"/>
              </a:rPr>
              <a:t>with </a:t>
            </a:r>
            <a:r>
              <a:rPr lang="en-GB" sz="2905" b="1" spc="-1" dirty="0" err="1">
                <a:latin typeface="Arial" panose="020B0604020202020204"/>
              </a:rPr>
              <a:t>views </a:t>
            </a:r>
            <a:r>
              <a:rPr lang="en-GB" sz="2905" spc="-1" dirty="0">
                <a:latin typeface="Arial" panose="020B0604020202020204"/>
              </a:rPr>
              <a:t>. To the </a:t>
            </a:r>
            <a:r>
              <a:rPr lang="en-GB" sz="2905" spc="-1" dirty="0" err="1">
                <a:latin typeface="Arial" panose="020B0604020202020204"/>
              </a:rPr>
              <a:t>models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them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requests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data </a:t>
            </a:r>
            <a:r>
              <a:rPr lang="en-GB" sz="2905" spc="-1" dirty="0">
                <a:latin typeface="Arial" panose="020B0604020202020204"/>
              </a:rPr>
              <a:t>or </a:t>
            </a:r>
            <a:r>
              <a:rPr lang="en-GB" sz="2905" spc="-1" dirty="0" err="1">
                <a:latin typeface="Arial" panose="020B0604020202020204"/>
              </a:rPr>
              <a:t>them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send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carry out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data </a:t>
            </a:r>
            <a:r>
              <a:rPr lang="en-GB" sz="2905" spc="-1" dirty="0" err="1">
                <a:latin typeface="Arial" panose="020B0604020202020204"/>
              </a:rPr>
              <a:t>updates </a:t>
            </a:r>
            <a:r>
              <a:rPr lang="en-GB" sz="2905" spc="-1" dirty="0">
                <a:latin typeface="Arial" panose="020B0604020202020204"/>
              </a:rPr>
              <a:t>. To </a:t>
            </a:r>
            <a:r>
              <a:rPr lang="en-GB" sz="2905" spc="-1" dirty="0" err="1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views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them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request </a:t>
            </a:r>
            <a:r>
              <a:rPr lang="en-GB" sz="2905" spc="-1" dirty="0">
                <a:latin typeface="Arial" panose="020B0604020202020204"/>
              </a:rPr>
              <a:t>departure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corresponding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time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have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performed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operations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relevant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according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>
                <a:latin typeface="Arial" panose="020B0604020202020204"/>
              </a:rPr>
              <a:t>business </a:t>
            </a:r>
            <a:r>
              <a:rPr lang="en-GB" sz="2905" spc="-1" dirty="0">
                <a:latin typeface="Arial" panose="020B0604020202020204"/>
              </a:rPr>
              <a:t>logic </a:t>
            </a:r>
            <a:r>
              <a:rPr lang="en-GB" sz="2905" spc="-1" dirty="0" err="1">
                <a:latin typeface="Arial" panose="020B0604020202020204"/>
              </a:rPr>
              <a:t>. </a:t>
            </a:r>
            <a:r>
              <a:rPr lang="en-GB" sz="2905" spc="-1" dirty="0" err="1">
                <a:latin typeface="Arial" panose="020B0604020202020204"/>
              </a:rPr>
              <a:t>File </a:t>
            </a:r>
            <a:r>
              <a:rPr lang="en-GB" sz="2905" spc="-1" dirty="0">
                <a:latin typeface="Arial" panose="020B0604020202020204"/>
              </a:rPr>
              <a:t>with </a:t>
            </a:r>
            <a:r>
              <a:rPr lang="en-GB" sz="2905" spc="-1" dirty="0" err="1">
                <a:latin typeface="Arial" panose="020B0604020202020204"/>
              </a:rPr>
              <a:t>extension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>
                <a:latin typeface="Arial" panose="020B0604020202020204"/>
              </a:rPr>
              <a:t>.xaml.cs</a:t>
            </a:r>
            <a:r>
              <a:rPr lang="en-GB" sz="2905" b="1" spc="-1" dirty="0" err="1">
                <a:latin typeface="Arial" panose="020B0604020202020204"/>
              </a:rPr>
              <a:t>​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It is the part of </a:t>
            </a:r>
            <a:r>
              <a:rPr lang="en-GB" sz="2905" b="1" spc="-1" dirty="0" err="1">
                <a:latin typeface="Arial" panose="020B0604020202020204"/>
              </a:rPr>
              <a:t>the </a:t>
            </a:r>
            <a:r>
              <a:rPr lang="en-GB" sz="2905" b="1" spc="-1" dirty="0">
                <a:latin typeface="Arial" panose="020B0604020202020204"/>
              </a:rPr>
              <a:t>programming </a:t>
            </a:r>
            <a:r>
              <a:rPr lang="en-GB" sz="2905" b="1" spc="-1" dirty="0" err="1">
                <a:latin typeface="Arial" panose="020B0604020202020204"/>
              </a:rPr>
              <a:t>code </a:t>
            </a:r>
            <a:r>
              <a:rPr lang="en-GB" sz="2905" b="1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produce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output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sometimes </a:t>
            </a:r>
            <a:r>
              <a:rPr lang="en-GB" sz="2905" b="1" spc="-1" dirty="0">
                <a:latin typeface="Arial" panose="020B0604020202020204"/>
              </a:rPr>
              <a:t>the </a:t>
            </a:r>
            <a:r>
              <a:rPr lang="en-GB" sz="2905" b="1" spc="-1" dirty="0" err="1">
                <a:latin typeface="Arial" panose="020B0604020202020204"/>
              </a:rPr>
              <a:t>views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they can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request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further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information </a:t>
            </a:r>
            <a:r>
              <a:rPr lang="en-GB" sz="2905" b="1" spc="-1" dirty="0">
                <a:latin typeface="Arial" panose="020B0604020202020204"/>
              </a:rPr>
              <a:t>to the </a:t>
            </a:r>
            <a:r>
              <a:rPr lang="en-GB" sz="2905" b="1" spc="-1" dirty="0" err="1">
                <a:latin typeface="Arial" panose="020B0604020202020204"/>
              </a:rPr>
              <a:t>models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views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send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output </a:t>
            </a:r>
            <a:r>
              <a:rPr lang="en-GB" sz="2905" spc="-1" dirty="0">
                <a:latin typeface="Arial" panose="020B0604020202020204"/>
              </a:rPr>
              <a:t>to the </a:t>
            </a:r>
            <a:r>
              <a:rPr lang="en-GB" sz="2905" spc="-1" dirty="0" err="1">
                <a:latin typeface="Arial" panose="020B0604020202020204"/>
              </a:rPr>
              <a:t>user . It is the </a:t>
            </a:r>
            <a:r>
              <a:rPr lang="en-GB" sz="2905" b="1" spc="-1" dirty="0" err="1">
                <a:latin typeface="Arial" panose="020B0604020202020204"/>
              </a:rPr>
              <a:t>Design </a:t>
            </a:r>
            <a:r>
              <a:rPr lang="en-GB" sz="2905" spc="-1" dirty="0">
                <a:latin typeface="Arial" panose="020B0604020202020204"/>
              </a:rPr>
              <a:t>view </a:t>
            </a: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 err="1">
                <a:latin typeface="Arial" panose="020B0604020202020204"/>
              </a:rPr>
              <a:t>file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>
                <a:latin typeface="Arial" panose="020B0604020202020204"/>
              </a:rPr>
              <a:t>.xaml</a:t>
            </a:r>
            <a:r>
              <a:rPr lang="en-GB" sz="2905" b="1" spc="-1" dirty="0" err="1">
                <a:latin typeface="Arial" panose="020B0604020202020204"/>
              </a:rPr>
              <a:t>​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948408" y="-35923"/>
            <a:ext cx="8229627" cy="1241872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200" spc="-1" dirty="0">
                <a:latin typeface="Arial" panose="020B0604020202020204"/>
              </a:rPr>
              <a:t>Interface </a:t>
            </a:r>
            <a:r>
              <a:rPr lang="en-GB" sz="3200" spc="-1" dirty="0">
                <a:latin typeface="Arial" panose="020B0604020202020204"/>
              </a:rPr>
              <a:t>description </a:t>
            </a:r>
            <a:r>
              <a:rPr lang="en-GB" sz="3200" spc="-1" dirty="0" err="1">
                <a:latin typeface="Arial" panose="020B0604020202020204"/>
              </a:rPr>
              <a:t>languages</a:t>
            </a:r>
            <a:r>
              <a:rPr lang="en-GB" sz="3200" spc="-1" dirty="0" err="1">
                <a:latin typeface="Arial" panose="020B0604020202020204"/>
              </a:rPr>
              <a:t>​</a:t>
            </a:r>
            <a:r>
              <a:rPr lang="en-GB" sz="3200" spc="-1" dirty="0" err="1">
                <a:latin typeface="Arial" panose="020B0604020202020204"/>
              </a:rPr>
              <a:t>​</a:t>
            </a:r>
            <a:r>
              <a:rPr lang="en-GB" sz="3200" spc="-1" dirty="0">
                <a:latin typeface="Arial" panose="020B0604020202020204"/>
              </a:rPr>
              <a:t> </a:t>
            </a:r>
            <a:r>
              <a:rPr lang="en-GB" sz="3200" spc="-1" dirty="0" err="1">
                <a:latin typeface="Arial" panose="020B0604020202020204"/>
              </a:rPr>
              <a:t>based </a:t>
            </a:r>
            <a:r>
              <a:rPr lang="en-GB" sz="3200" spc="-1" dirty="0">
                <a:latin typeface="Arial" panose="020B0604020202020204"/>
              </a:rPr>
              <a:t>on XML. XAML. </a:t>
            </a:r>
            <a:r>
              <a:rPr lang="en-GB" sz="3200" spc="-1" dirty="0">
                <a:latin typeface="Arial" panose="020B0604020202020204"/>
              </a:rPr>
              <a:t>MVC </a:t>
            </a:r>
            <a:r>
              <a:rPr lang="en-GB" sz="3200" spc="-1" dirty="0" err="1">
                <a:latin typeface="Arial" panose="020B0604020202020204"/>
              </a:rPr>
              <a:t>architecture</a:t>
            </a:r>
            <a:endParaRPr lang="pl-PL" sz="3200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n 224"/>
          <p:cNvPicPr/>
          <p:nvPr/>
        </p:nvPicPr>
        <p:blipFill>
          <a:blip r:embed="rId1"/>
          <a:stretch>
            <a:fillRect/>
          </a:stretch>
        </p:blipFill>
        <p:spPr>
          <a:xfrm>
            <a:off x="3319740" y="1580021"/>
            <a:ext cx="6205124" cy="4627716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 dirty="0">
                <a:latin typeface="Arial" panose="020B0604020202020204"/>
              </a:rPr>
              <a:t>Interface </a:t>
            </a:r>
            <a:r>
              <a:rPr lang="en-GB" sz="2905" spc="-1" dirty="0">
                <a:latin typeface="Arial" panose="020B0604020202020204"/>
              </a:rPr>
              <a:t>description </a:t>
            </a:r>
            <a:r>
              <a:rPr lang="en-GB" sz="2905" spc="-1" dirty="0" err="1">
                <a:latin typeface="Arial" panose="020B0604020202020204"/>
              </a:rPr>
              <a:t>languages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XML </a:t>
            </a:r>
            <a:r>
              <a:rPr lang="en-GB" sz="2905" spc="-1" dirty="0" err="1">
                <a:latin typeface="Arial" panose="020B0604020202020204"/>
              </a:rPr>
              <a:t>- </a:t>
            </a:r>
            <a:r>
              <a:rPr lang="en-GB" sz="2905" spc="-1" dirty="0" err="1">
                <a:latin typeface="Arial" panose="020B0604020202020204"/>
              </a:rPr>
              <a:t>based </a:t>
            </a:r>
            <a:r>
              <a:rPr lang="en-GB" sz="2905" spc="-1" dirty="0">
                <a:latin typeface="Arial" panose="020B0604020202020204"/>
              </a:rPr>
              <a:t>. XAML. </a:t>
            </a:r>
            <a:r>
              <a:rPr lang="en-GB" sz="2905" spc="-1" dirty="0">
                <a:latin typeface="Arial" panose="020B0604020202020204"/>
              </a:rPr>
              <a:t>Student </a:t>
            </a:r>
            <a:r>
              <a:rPr lang="en-GB" sz="2905" spc="-1" dirty="0" err="1">
                <a:latin typeface="Arial" panose="020B0604020202020204"/>
              </a:rPr>
              <a:t>registration </a:t>
            </a:r>
            <a:r>
              <a:rPr lang="en-GB" sz="2905" spc="-1" dirty="0">
                <a:latin typeface="Arial" panose="020B0604020202020204"/>
              </a:rPr>
              <a:t>interface </a:t>
            </a:r>
            <a:r>
              <a:rPr lang="en-GB" sz="2905" spc="-1" dirty="0" err="1">
                <a:latin typeface="Arial" panose="020B0604020202020204"/>
              </a:rPr>
              <a:t>example</a:t>
            </a:r>
            <a:endParaRPr lang="pl-PL" sz="2905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844227" y="1644685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>
              <a:spcAft>
                <a:spcPts val="1285"/>
              </a:spcAft>
            </a:pP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Window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x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: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Class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Ejemplos.MainWindow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635" dirty="0"/>
            </a:b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45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xmlns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hlinkClick r:id="rId1"/>
              </a:rPr>
              <a:t>http://schemas.microsoft.com/winfx/2006/xaml/presentation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 </a:t>
            </a:r>
            <a:br>
              <a:rPr sz="1450" dirty="0"/>
            </a:b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45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xmlns</a:t>
            </a:r>
            <a:r>
              <a:rPr lang="en-GB" sz="145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:</a:t>
            </a:r>
            <a:r>
              <a:rPr lang="en-GB" sz="145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x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hlinkClick r:id="rId2"/>
              </a:rPr>
              <a:t>http://schemas.microsoft.com/winfx/2006/xaml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br>
              <a:rPr sz="1450" dirty="0"/>
            </a:br>
            <a:r>
              <a:rPr lang="en-GB" sz="145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450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45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xmlns</a:t>
            </a:r>
            <a:r>
              <a:rPr lang="en-GB" sz="145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:</a:t>
            </a:r>
            <a:r>
              <a:rPr lang="en-GB" sz="145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d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hlinkClick r:id="rId3"/>
              </a:rPr>
              <a:t>http://schemas.microsoft.com/expression/blend/2008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 </a:t>
            </a:r>
            <a:br>
              <a:rPr sz="1450" dirty="0"/>
            </a:b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45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xmlns</a:t>
            </a:r>
            <a:r>
              <a:rPr lang="en-GB" sz="145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:</a:t>
            </a:r>
            <a:r>
              <a:rPr lang="en-GB" sz="145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mc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hlinkClick r:id="rId4"/>
              </a:rPr>
              <a:t>http://schemas.openxmlformats.org/markup-compatibility/2006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         </a:t>
            </a:r>
            <a:r>
              <a:rPr lang="en-GB" sz="145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xmlns</a:t>
            </a:r>
            <a:r>
              <a:rPr lang="en-GB" sz="145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:</a:t>
            </a:r>
            <a:r>
              <a:rPr lang="en-GB" sz="145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local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45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clr-namespace:Ejemplos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 </a:t>
            </a:r>
            <a:r>
              <a:rPr lang="en-GB" sz="145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mc</a:t>
            </a:r>
            <a:r>
              <a:rPr lang="en-GB" sz="145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:</a:t>
            </a:r>
            <a:r>
              <a:rPr lang="en-GB" sz="145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Ignorable</a:t>
            </a:r>
            <a:r>
              <a:rPr lang="en-GB" sz="145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="d"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Title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Registro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 de </a:t>
            </a:r>
            <a:r>
              <a:rPr lang="en-GB" sz="1635" spc="-1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alumnos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635" spc="-1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Height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="280"</a:t>
            </a:r>
            <a:r>
              <a:rPr lang="en-GB" sz="1635" spc="-1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="380"&gt;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Grid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Nombre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completo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HorizontalAlignment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Left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br>
              <a:rPr sz="1635" dirty="0"/>
            </a:b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      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="20,10,0,0"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VerticalAlignment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="Top"/&gt;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TextBox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HorizontalAlignment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Left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="135,14,0,0"</a:t>
            </a:r>
            <a:r>
              <a:rPr lang="en-GB" sz="1635" spc="-1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Text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=""</a:t>
            </a:r>
            <a:br>
              <a:rPr sz="1635" dirty="0"/>
            </a:b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TextWrapping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Wrap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VerticalAlignment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="200"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Edad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HorizontalAlignment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Left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635" dirty="0"/>
            </a:b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  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="20,40,0,0"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VerticalAlignment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="Top"/&gt;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TextBox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HorizontalAlignment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Left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="135,44,0,0"</a:t>
            </a:r>
            <a:r>
              <a:rPr lang="en-GB" sz="1635" spc="-1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Text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    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TextWrapping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Wrap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VerticalAlignment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="60"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Sexo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HorizontalAlignment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Left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br>
              <a:rPr sz="1635" dirty="0"/>
            </a:b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      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="20,70,0,0"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VerticalAlignment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="Top"/&gt;</a:t>
            </a:r>
            <a:endParaRPr lang="pl-PL" sz="1635" spc="-1" dirty="0">
              <a:latin typeface="Arial" panose="020B0604020202020204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Student registration interface example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300" b="0" strike="noStrike" spc="-1" dirty="0" err="1">
                <a:latin typeface="Bookman Old Style" panose="02050604050505020204" pitchFamily="18" charset="0"/>
              </a:rPr>
              <a:t>Developing </a:t>
            </a:r>
            <a:r>
              <a:rPr lang="en-GB" sz="3300" b="0" strike="noStrike" spc="-1" dirty="0">
                <a:latin typeface="Bookman Old Style" panose="02050604050505020204" pitchFamily="18" charset="0"/>
              </a:rPr>
              <a:t>user </a:t>
            </a:r>
            <a:r>
              <a:rPr lang="en-GB" sz="3300" b="0" strike="noStrike" spc="-1" dirty="0">
                <a:latin typeface="Bookman Old Style" panose="02050604050505020204" pitchFamily="18" charset="0"/>
              </a:rPr>
              <a:t>interfaces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​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​</a:t>
            </a:r>
            <a:endParaRPr lang="pl-PL" sz="3300" b="0" strike="noStrike" spc="-1" dirty="0">
              <a:latin typeface="Bookman Old Style" panose="02050604050505020204" pitchFamily="18" charset="0"/>
            </a:endParaRPr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300" b="0" strike="noStrike" spc="-1" dirty="0" err="1">
                <a:latin typeface="Bookman Old Style" panose="02050604050505020204" pitchFamily="18" charset="0"/>
              </a:rPr>
              <a:t>Components</a:t>
            </a:r>
            <a:endParaRPr lang="pl-PL" sz="3300" b="0" strike="noStrike" spc="-1" dirty="0">
              <a:latin typeface="Bookman Old Style" panose="02050604050505020204" pitchFamily="18" charset="0"/>
            </a:endParaRPr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300" b="0" strike="noStrike" spc="-1" dirty="0">
                <a:latin typeface="Bookman Old Style" panose="02050604050505020204" pitchFamily="18" charset="0"/>
              </a:rPr>
              <a:t>Interface </a:t>
            </a:r>
            <a:r>
              <a:rPr lang="en-GB" sz="3300" b="0" strike="noStrike" spc="-1" dirty="0">
                <a:latin typeface="Bookman Old Style" panose="02050604050505020204" pitchFamily="18" charset="0"/>
              </a:rPr>
              <a:t>development 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tools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​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​</a:t>
            </a:r>
            <a:endParaRPr lang="pl-PL" sz="3300" b="0" strike="noStrike" spc="-1" dirty="0">
              <a:latin typeface="Bookman Old Style" panose="02050604050505020204" pitchFamily="18" charset="0"/>
            </a:endParaRPr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300" b="0" strike="noStrike" spc="-1" dirty="0" err="1">
                <a:latin typeface="Bookman Old Style" panose="02050604050505020204" pitchFamily="18" charset="0"/>
              </a:rPr>
              <a:t>Containers</a:t>
            </a:r>
            <a:endParaRPr lang="pl-PL" sz="3300" b="0" strike="noStrike" spc="-1" dirty="0">
              <a:latin typeface="Bookman Old Style" panose="02050604050505020204" pitchFamily="18" charset="0"/>
            </a:endParaRPr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300" b="0" strike="noStrike" spc="-1" dirty="0">
                <a:latin typeface="Bookman Old Style" panose="02050604050505020204" pitchFamily="18" charset="0"/>
              </a:rPr>
              <a:t>Interface 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Controls</a:t>
            </a:r>
            <a:endParaRPr lang="pl-PL" sz="3300" b="0" strike="noStrike" spc="-1" dirty="0">
              <a:latin typeface="Bookman Old Style" panose="02050604050505020204" pitchFamily="18" charset="0"/>
            </a:endParaRPr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300" b="0" strike="noStrike" spc="-1" dirty="0" err="1">
                <a:latin typeface="Bookman Old Style" panose="02050604050505020204" pitchFamily="18" charset="0"/>
              </a:rPr>
              <a:t>Associating </a:t>
            </a:r>
            <a:r>
              <a:rPr lang="en-GB" sz="3300" b="0" strike="noStrike" spc="-1" dirty="0">
                <a:latin typeface="Bookman Old Style" panose="02050604050505020204" pitchFamily="18" charset="0"/>
              </a:rPr>
              <a:t>actions </a:t>
            </a:r>
            <a:r>
              <a:rPr lang="en-GB" sz="3300" b="0" strike="noStrike" spc="-1" dirty="0">
                <a:latin typeface="Bookman Old Style" panose="02050604050505020204" pitchFamily="18" charset="0"/>
              </a:rPr>
              <a:t>with 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events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​</a:t>
            </a:r>
            <a:endParaRPr lang="pl-PL" sz="3300" b="0" strike="noStrike" spc="-1" dirty="0">
              <a:latin typeface="Bookman Old Style" panose="02050604050505020204" pitchFamily="18" charset="0"/>
            </a:endParaRPr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300" b="0" strike="noStrike" spc="-1" dirty="0" err="1">
                <a:latin typeface="Bookman Old Style" panose="02050604050505020204" pitchFamily="18" charset="0"/>
              </a:rPr>
              <a:t>Dialogues</a:t>
            </a:r>
            <a:r>
              <a:rPr lang="en-GB" sz="3300" b="0" strike="noStrike" spc="-1" dirty="0">
                <a:latin typeface="Bookman Old Style" panose="02050604050505020204" pitchFamily="18" charset="0"/>
              </a:rPr>
              <a:t> 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manners </a:t>
            </a:r>
            <a:r>
              <a:rPr lang="en-GB" sz="3300" b="0" strike="noStrike" spc="-1" dirty="0">
                <a:latin typeface="Bookman Old Style" panose="02050604050505020204" pitchFamily="18" charset="0"/>
              </a:rPr>
              <a:t>and non 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-manners</a:t>
            </a:r>
            <a:endParaRPr lang="pl-PL" sz="3300" b="0" strike="noStrike" spc="-1" dirty="0">
              <a:latin typeface="Bookman Old Style" panose="02050604050505020204" pitchFamily="18" charset="0"/>
            </a:endParaRPr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300" b="0" strike="noStrike" spc="-1" dirty="0">
                <a:latin typeface="Bookman Old Style" panose="02050604050505020204" pitchFamily="18" charset="0"/>
              </a:rPr>
              <a:t>Code 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editing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​</a:t>
            </a:r>
            <a:endParaRPr lang="pl-PL" sz="3300" b="0" strike="noStrike" spc="-1" dirty="0">
              <a:latin typeface="Bookman Old Style" panose="02050604050505020204" pitchFamily="18" charset="0"/>
            </a:endParaRPr>
          </a:p>
          <a:p>
            <a:pPr marL="431800" indent="-323850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300" b="0" strike="noStrike" spc="-1" dirty="0" err="1">
                <a:latin typeface="Bookman Old Style" panose="02050604050505020204" pitchFamily="18" charset="0"/>
              </a:rPr>
              <a:t>Classes </a:t>
            </a:r>
            <a:r>
              <a:rPr lang="en-GB" sz="3300" b="0" strike="noStrike" spc="-1" dirty="0">
                <a:latin typeface="Bookman Old Style" panose="02050604050505020204" pitchFamily="18" charset="0"/>
              </a:rPr>
              <a:t>, 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properties </a:t>
            </a:r>
            <a:r>
              <a:rPr lang="en-GB" sz="3300" b="0" strike="noStrike" spc="-1" dirty="0">
                <a:latin typeface="Bookman Old Style" panose="02050604050505020204" pitchFamily="18" charset="0"/>
              </a:rPr>
              <a:t>and </a:t>
            </a:r>
            <a:r>
              <a:rPr lang="en-GB" sz="3300" b="0" strike="noStrike" spc="-1" dirty="0" err="1">
                <a:latin typeface="Bookman Old Style" panose="02050604050505020204" pitchFamily="18" charset="0"/>
              </a:rPr>
              <a:t>methods</a:t>
            </a:r>
            <a:endParaRPr lang="es-ES" sz="3300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1809609" y="1667872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6000"/>
          </a:bodyPr>
          <a:lstStyle/>
          <a:p>
            <a:pPr>
              <a:spcAft>
                <a:spcPts val="1285"/>
              </a:spcAft>
            </a:pP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RadioButton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99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="Masculino"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HorizontalAlignment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="Left"</a:t>
            </a:r>
            <a:br>
              <a:rPr sz="1995"/>
            </a:b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99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99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="135,76,0,0"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VerticalAlignment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="Top"/&gt;</a:t>
            </a:r>
            <a:br>
              <a:rPr sz="1995"/>
            </a:b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RadioButton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99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="Femenino"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HorizontalAlignment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="Left"</a:t>
            </a:r>
            <a:br>
              <a:rPr sz="1995"/>
            </a:b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99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99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="250,76,0,0"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VerticalAlignment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="Top"/&gt;</a:t>
            </a:r>
            <a:br>
              <a:rPr sz="1995"/>
            </a:b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99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="Curso"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HorizontalAlignment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="Left"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995"/>
            </a:b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99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99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="20,100,0,0"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VerticalAlignment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="Top"/&gt;</a:t>
            </a:r>
            <a:br>
              <a:rPr sz="1995"/>
            </a:b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ComboBox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HorizontalAlignment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="Left"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99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="135,102,0,0"</a:t>
            </a:r>
            <a:br>
              <a:rPr sz="1995"/>
            </a:b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VerticalAlignment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99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="200"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br>
              <a:rPr sz="1995"/>
            </a:br>
            <a:r>
              <a:rPr lang="en-GB" sz="1995" spc="-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   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>
                <a:solidFill>
                  <a:srgbClr val="A31515"/>
                </a:solidFill>
                <a:highlight>
                  <a:srgbClr val="BBE33D"/>
                </a:highlight>
                <a:latin typeface="Cascadia Mono" panose="020B0609020000020004"/>
                <a:ea typeface="Cascadia Mono" panose="020B0609020000020004"/>
              </a:rPr>
              <a:t>ComboBoxItem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="SMR"/&gt;</a:t>
            </a:r>
            <a:br>
              <a:rPr sz="1995"/>
            </a:br>
            <a:r>
              <a:rPr lang="en-GB" sz="1995" spc="-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   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>
                <a:solidFill>
                  <a:srgbClr val="A31515"/>
                </a:solidFill>
                <a:highlight>
                  <a:srgbClr val="BBE33D"/>
                </a:highlight>
                <a:latin typeface="Cascadia Mono" panose="020B0609020000020004"/>
                <a:ea typeface="Cascadia Mono" panose="020B0609020000020004"/>
              </a:rPr>
              <a:t>ComboBoxItem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="DAM"/&gt;</a:t>
            </a:r>
            <a:br>
              <a:rPr sz="1995"/>
            </a:br>
            <a:r>
              <a:rPr lang="en-GB" sz="1995" spc="-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   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>
                <a:solidFill>
                  <a:srgbClr val="A31515"/>
                </a:solidFill>
                <a:highlight>
                  <a:srgbClr val="BBE33D"/>
                </a:highlight>
                <a:latin typeface="Cascadia Mono" panose="020B0609020000020004"/>
                <a:ea typeface="Cascadia Mono" panose="020B0609020000020004"/>
              </a:rPr>
              <a:t>ComboBoxItem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="DAW"/&gt;</a:t>
            </a:r>
            <a:br>
              <a:rPr sz="1995"/>
            </a:br>
            <a:r>
              <a:rPr lang="en-GB" sz="1995" spc="-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   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>
                <a:solidFill>
                  <a:srgbClr val="A31515"/>
                </a:solidFill>
                <a:highlight>
                  <a:srgbClr val="BBE33D"/>
                </a:highlight>
                <a:latin typeface="Cascadia Mono" panose="020B0609020000020004"/>
                <a:ea typeface="Cascadia Mono" panose="020B0609020000020004"/>
              </a:rPr>
              <a:t>ComboBoxItem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="ASIR"/&gt;</a:t>
            </a:r>
            <a:br>
              <a:rPr sz="1995"/>
            </a:b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99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ComboBox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br>
              <a:rPr sz="1995"/>
            </a:b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99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="Horario"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HorizontalAlignment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="Left"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99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="20,130,0,0"</a:t>
            </a:r>
            <a:r>
              <a:rPr lang="en-GB" sz="199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VerticalAlignment</a:t>
            </a:r>
            <a:r>
              <a:rPr lang="en-GB" sz="199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="Top"/&gt;</a:t>
            </a:r>
            <a:endParaRPr lang="pl-PL" sz="1995" spc="-1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860" spc="-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endParaRPr lang="pl-PL" sz="860" spc="-1">
              <a:latin typeface="Arial" panose="020B0604020202020204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Student registration interface example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809609" y="1667872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>
              <a:spcAft>
                <a:spcPts val="1285"/>
              </a:spcAft>
            </a:pP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&lt;</a:t>
            </a:r>
            <a:r>
              <a:rPr lang="en-GB" sz="163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ComboBox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HorizontalAlignment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="Left"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="135,132,0,0"</a:t>
            </a:r>
            <a:br>
              <a:rPr sz="1635"/>
            </a:b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VerticalAlignment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="200"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br>
              <a:rPr sz="1635"/>
            </a:br>
            <a:r>
              <a:rPr lang="en-GB" sz="1635" spc="-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635" spc="-1">
                <a:solidFill>
                  <a:srgbClr val="A31515"/>
                </a:solidFill>
                <a:highlight>
                  <a:srgbClr val="BBE33D"/>
                </a:highlight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="Diurno"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</a:t>
            </a:r>
            <a:br>
              <a:rPr sz="1635"/>
            </a:br>
            <a:r>
              <a:rPr lang="en-GB" sz="1635" spc="-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635" spc="-1">
                <a:solidFill>
                  <a:srgbClr val="A31515"/>
                </a:solidFill>
                <a:highlight>
                  <a:srgbClr val="BBE33D"/>
                </a:highlight>
                <a:latin typeface="Cascadia Mono" panose="020B0609020000020004"/>
                <a:ea typeface="Cascadia Mono" panose="020B0609020000020004"/>
              </a:rPr>
              <a:t>CheckBox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="Vespertino"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</a:t>
            </a:r>
            <a:br>
              <a:rPr sz="1635"/>
            </a:br>
            <a:r>
              <a:rPr lang="en-GB" sz="1635" spc="-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635" spc="-1">
                <a:solidFill>
                  <a:srgbClr val="A31515"/>
                </a:solidFill>
                <a:highlight>
                  <a:srgbClr val="BBE33D"/>
                </a:highlight>
                <a:latin typeface="Cascadia Mono" panose="020B0609020000020004"/>
                <a:ea typeface="Cascadia Mono" panose="020B0609020000020004"/>
              </a:rPr>
              <a:t>RadioButton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="Nocturno"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</a:t>
            </a:r>
            <a:br>
              <a:rPr sz="1635"/>
            </a:b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&lt;/</a:t>
            </a:r>
            <a:r>
              <a:rPr lang="en-GB" sz="163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ComboBox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br>
              <a:rPr sz="1635"/>
            </a:b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&lt;</a:t>
            </a:r>
            <a:r>
              <a:rPr lang="en-GB" sz="163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CheckBox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="T.I."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HorizontalAlignment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="Left"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635"/>
            </a:b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="26,170,0,0"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VerticalAlignment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="Top"/&gt;</a:t>
            </a:r>
            <a:br>
              <a:rPr sz="1635"/>
            </a:b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&lt;</a:t>
            </a:r>
            <a:r>
              <a:rPr lang="en-GB" sz="163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CheckBox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="Otro Documento:"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HorizontalAlignment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="Left"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635"/>
            </a:b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="74,170,0,0"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VerticalAlignment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="Top"/&gt;</a:t>
            </a:r>
            <a:br>
              <a:rPr sz="1635"/>
            </a:b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&lt;</a:t>
            </a:r>
            <a:r>
              <a:rPr lang="en-GB" sz="163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TextBox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HorizontalAlignment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="Left"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="191,167,0,0"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</a:t>
            </a:r>
            <a:br>
              <a:rPr sz="1635"/>
            </a:b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TextWrapping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="Wrap"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Text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VerticalAlignment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</a:t>
            </a:r>
            <a:br>
              <a:rPr sz="1635"/>
            </a:b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="144"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</a:t>
            </a:r>
            <a:br>
              <a:rPr sz="1635"/>
            </a:b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&lt;</a:t>
            </a:r>
            <a:r>
              <a:rPr lang="en-GB" sz="163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Content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="Registrar"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HorizontalAlignment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="Left"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635"/>
            </a:b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="26,205,0,0"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VerticalAlignment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="125"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</a:t>
            </a:r>
            <a:br>
              <a:rPr sz="1635"/>
            </a:br>
            <a:r>
              <a:rPr lang="en-GB" sz="1635" spc="-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63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="Salir"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HorizontalAlignment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="Left"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635"/>
            </a:b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Margin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="210,205,0,0"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VerticalAlignment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</a:t>
            </a:r>
            <a:r>
              <a:rPr lang="en-GB" sz="1635" spc="-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635" spc="-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="125"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</a:t>
            </a:r>
            <a:br>
              <a:rPr sz="1635"/>
            </a:br>
            <a:r>
              <a:rPr lang="en-GB" sz="1635" spc="-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63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Grid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br>
              <a:rPr sz="1635"/>
            </a:b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635" spc="-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Window</a:t>
            </a:r>
            <a:r>
              <a:rPr lang="en-GB" sz="1635" spc="-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endParaRPr lang="pl-PL" sz="1635" spc="-1">
              <a:latin typeface="Arial" panose="020B0604020202020204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Student registration interface example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n 232"/>
          <p:cNvPicPr/>
          <p:nvPr/>
        </p:nvPicPr>
        <p:blipFill>
          <a:blip r:embed="rId1"/>
          <a:stretch>
            <a:fillRect/>
          </a:stretch>
        </p:blipFill>
        <p:spPr>
          <a:xfrm>
            <a:off x="2176691" y="1632928"/>
            <a:ext cx="7938966" cy="4548029"/>
          </a:xfrm>
          <a:prstGeom prst="rect">
            <a:avLst/>
          </a:prstGeom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a registration interface for individuals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913137" y="1639133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3000"/>
          </a:bodyPr>
          <a:lstStyle/>
          <a:p>
            <a:pPr>
              <a:spcAft>
                <a:spcPts val="1285"/>
              </a:spcAft>
            </a:pP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public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partial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class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2B91AF"/>
                </a:solidFill>
                <a:latin typeface="Cascadia Mono" panose="020B0609020000020004"/>
                <a:ea typeface="Cascadia Mono" panose="020B0609020000020004"/>
              </a:rPr>
              <a:t>MainWindow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: 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Window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{</a:t>
            </a:r>
            <a:br>
              <a:rPr sz="2360" dirty="0"/>
            </a:b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public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2B91AF"/>
                </a:solidFill>
                <a:latin typeface="Cascadia Mono" panose="020B0609020000020004"/>
                <a:ea typeface="Cascadia Mono" panose="020B0609020000020004"/>
              </a:rPr>
              <a:t>MainWindow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()</a:t>
            </a: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{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            </a:t>
            </a:r>
            <a:r>
              <a:rPr lang="en-GB" sz="2360" spc="-1" dirty="0" err="1">
                <a:latin typeface="Cascadia Mono" panose="020B0609020000020004"/>
                <a:ea typeface="Cascadia Mono" panose="020B0609020000020004"/>
              </a:rPr>
              <a:t>InitializeComponent</a:t>
            </a: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();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   }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private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void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btn</a:t>
            </a:r>
            <a:r>
              <a:rPr lang="en-GB" sz="2360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Saludar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_Click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object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sender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  </a:t>
            </a:r>
            <a:br>
              <a:rPr sz="2360" dirty="0"/>
            </a:b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RoutedEventArgs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e) </a:t>
            </a: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{</a:t>
            </a:r>
            <a:br>
              <a:rPr sz="2360" dirty="0"/>
            </a:b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 </a:t>
            </a:r>
            <a:r>
              <a:rPr lang="en-GB" sz="2360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MessageBox.Show</a:t>
            </a:r>
            <a:r>
              <a:rPr lang="en-GB" sz="2360" spc="-1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(</a:t>
            </a:r>
            <a:r>
              <a:rPr lang="en-GB" sz="2360" spc="-1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"Hola "</a:t>
            </a:r>
            <a:r>
              <a:rPr lang="en-GB" sz="2360" spc="-1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 + </a:t>
            </a:r>
            <a:r>
              <a:rPr lang="en-GB" sz="2360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txtNombre.Text</a:t>
            </a:r>
            <a:r>
              <a:rPr lang="en-GB" sz="2360" spc="-1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);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   }</a:t>
            </a:r>
            <a:br>
              <a:rPr sz="2360" dirty="0"/>
            </a:b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private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void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btn</a:t>
            </a:r>
            <a:r>
              <a:rPr lang="en-GB" sz="2360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Salir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_Click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object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sender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</a:t>
            </a:r>
            <a:br>
              <a:rPr sz="2360" dirty="0"/>
            </a:b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RoutedEventArgs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e)</a:t>
            </a: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{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          </a:t>
            </a:r>
            <a:r>
              <a:rPr lang="en-GB" sz="2360" spc="-1" dirty="0" err="1"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App.Current.Shutdown</a:t>
            </a:r>
            <a:r>
              <a:rPr lang="en-GB" sz="2360" spc="-1" dirty="0"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();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   }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}</a:t>
            </a:r>
            <a:endParaRPr lang="pl-PL" sz="2360" spc="-1" dirty="0">
              <a:latin typeface="Arial" panose="020B0604020202020204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Dialog box example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913137" y="1361003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0000"/>
          </a:bodyPr>
          <a:lstStyle/>
          <a:p>
            <a:pPr marL="391795">
              <a:lnSpc>
                <a:spcPct val="100000"/>
              </a:lnSpc>
            </a:pP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 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Window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x 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: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Cl 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...</a:t>
            </a:r>
            <a:br>
              <a:rPr sz="1635" dirty="0"/>
            </a:br>
            <a:br>
              <a:rPr sz="1635" dirty="0"/>
            </a:br>
            <a:br>
              <a:rPr sz="1635" dirty="0"/>
            </a:br>
            <a:br>
              <a:rPr sz="1635" dirty="0"/>
            </a:br>
            <a:endParaRPr sz="1635" dirty="0"/>
          </a:p>
          <a:p>
            <a:pPr marL="391795">
              <a:lnSpc>
                <a:spcPct val="100000"/>
              </a:lnSpc>
            </a:pPr>
            <a:br>
              <a:rPr sz="1635" dirty="0"/>
            </a:b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...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Title 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="Dialogue that greets"</a:t>
            </a:r>
            <a:r>
              <a:rPr lang="en-GB" sz="1635" spc="-1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Height 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="150"</a:t>
            </a:r>
            <a:r>
              <a:rPr lang="en-GB" sz="1635" spc="-1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Width 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="300"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&gt;</a:t>
            </a:r>
            <a:endParaRPr lang="pl-PL" sz="163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Grid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&gt;</a:t>
            </a:r>
            <a:br>
              <a:rPr sz="1635" dirty="0">
                <a:sym typeface="+mn-ea"/>
              </a:rPr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Label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Name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lblInstrucciones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Content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="Escribe tu nombre:"</a:t>
            </a:r>
            <a:br>
              <a:rPr sz="1635" dirty="0">
                <a:sym typeface="+mn-ea"/>
              </a:rPr>
            </a:b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      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HorizontalAlignment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="Center"</a:t>
            </a:r>
            <a:r>
              <a:rPr lang="en-GB" sz="1635" spc="-1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Margin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="0,10,0,0"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</a:t>
            </a:r>
            <a:br>
              <a:rPr sz="1635" dirty="0">
                <a:sym typeface="+mn-ea"/>
              </a:rPr>
            </a:b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      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VerticalAlignment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="Top"/&gt;</a:t>
            </a:r>
            <a:br>
              <a:rPr sz="1635" dirty="0">
                <a:sym typeface="+mn-ea"/>
              </a:rPr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TextBox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Name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txtNombre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"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HorizontalAlignment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="Center"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Width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="161"</a:t>
            </a:r>
            <a:br>
              <a:rPr sz="1635" dirty="0">
                <a:sym typeface="+mn-ea"/>
              </a:rPr>
            </a:b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      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Margin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="0,40,0,0"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TextWrapping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Wrap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VerticalAlignment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="Top"/&gt;</a:t>
            </a:r>
            <a:br>
              <a:rPr sz="1635" dirty="0">
                <a:sym typeface="+mn-ea"/>
              </a:rPr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Button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Name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btnSaludar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Content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="Saludar"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Margin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="10,70,0,0"</a:t>
            </a:r>
            <a:br>
              <a:rPr sz="1635" dirty="0">
                <a:sym typeface="+mn-ea"/>
              </a:rPr>
            </a:b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 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HorizontalAlignment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Left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VerticalAlignment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="Top"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Width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="125"</a:t>
            </a:r>
            <a:br>
              <a:rPr sz="1635" dirty="0">
                <a:sym typeface="+mn-ea"/>
              </a:rPr>
            </a:b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      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Click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btnSaludar_Click</a:t>
            </a:r>
            <a:r>
              <a:rPr lang="en-GB" sz="163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  <a:sym typeface="+mn-ea"/>
              </a:rPr>
              <a:t>"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/&gt;</a:t>
            </a:r>
            <a:br>
              <a:rPr sz="1635" dirty="0">
                <a:sym typeface="+mn-ea"/>
              </a:rPr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Button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Name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btnSalir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Content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="Salir"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HorizontalAlignment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Right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"</a:t>
            </a:r>
            <a:br>
              <a:rPr sz="1635" dirty="0">
                <a:sym typeface="+mn-ea"/>
              </a:rPr>
            </a:b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       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Margin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="0,70,10,0"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VerticalAlignment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="Top"</a:t>
            </a:r>
            <a:r>
              <a:rPr lang="en-GB" sz="163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Width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  <a:sym typeface="+mn-ea"/>
              </a:rPr>
              <a:t>="125"/&gt;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Grid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br>
              <a:rPr sz="1635" dirty="0"/>
            </a:b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63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Window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endParaRPr lang="pl-PL" sz="1635" spc="-1" dirty="0">
              <a:latin typeface="Arial" panose="020B0604020202020204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Dialog box example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36" name="Imagen 235"/>
          <p:cNvPicPr/>
          <p:nvPr/>
        </p:nvPicPr>
        <p:blipFill>
          <a:blip r:embed="rId1"/>
          <a:stretch>
            <a:fillRect/>
          </a:stretch>
        </p:blipFill>
        <p:spPr>
          <a:xfrm>
            <a:off x="4275304" y="1564097"/>
            <a:ext cx="2470946" cy="1235473"/>
          </a:xfrm>
          <a:prstGeom prst="rect">
            <a:avLst/>
          </a:prstGeom>
          <a:ln w="0">
            <a:noFill/>
          </a:ln>
        </p:spPr>
      </p:pic>
      <p:pic>
        <p:nvPicPr>
          <p:cNvPr id="237" name="Imagen 236"/>
          <p:cNvPicPr/>
          <p:nvPr/>
        </p:nvPicPr>
        <p:blipFill>
          <a:blip r:embed="rId2"/>
          <a:stretch>
            <a:fillRect/>
          </a:stretch>
        </p:blipFill>
        <p:spPr>
          <a:xfrm>
            <a:off x="6894761" y="1313211"/>
            <a:ext cx="3509487" cy="16260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919015" y="1633254"/>
            <a:ext cx="482634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ctr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400" spc="-1" dirty="0" err="1">
                <a:latin typeface="Arial" panose="020B0604020202020204"/>
              </a:rPr>
              <a:t>Copy</a:t>
            </a:r>
            <a:r>
              <a:rPr lang="en-GB" sz="2400" spc="-1" dirty="0">
                <a:latin typeface="Arial" panose="020B0604020202020204"/>
              </a:rPr>
              <a:t> </a:t>
            </a:r>
            <a:r>
              <a:rPr lang="en-GB" sz="2400" spc="-1" dirty="0" err="1">
                <a:latin typeface="Arial" panose="020B0604020202020204"/>
              </a:rPr>
              <a:t>a</a:t>
            </a:r>
            <a:r>
              <a:rPr lang="en-GB" sz="2400" spc="-1" dirty="0">
                <a:latin typeface="Arial" panose="020B0604020202020204"/>
              </a:rPr>
              <a:t> </a:t>
            </a:r>
            <a:r>
              <a:rPr lang="en-GB" sz="2400" spc="-1" dirty="0" err="1">
                <a:latin typeface="Arial" panose="020B0604020202020204"/>
              </a:rPr>
              <a:t>value </a:t>
            </a:r>
            <a:r>
              <a:rPr lang="en-GB" sz="2400" spc="-1" dirty="0">
                <a:latin typeface="Arial" panose="020B0604020202020204"/>
              </a:rPr>
              <a:t>of </a:t>
            </a:r>
            <a:br>
              <a:rPr sz="2400" dirty="0"/>
            </a:br>
            <a:r>
              <a:rPr lang="en-GB" sz="2400" spc="-1" dirty="0" err="1">
                <a:latin typeface="Arial" panose="020B0604020202020204"/>
              </a:rPr>
              <a:t>a</a:t>
            </a:r>
            <a:r>
              <a:rPr lang="en-GB" sz="2400" spc="-1" dirty="0">
                <a:latin typeface="Arial" panose="020B0604020202020204"/>
              </a:rPr>
              <a:t> </a:t>
            </a:r>
            <a:r>
              <a:rPr lang="en-GB" sz="2400" spc="-1" dirty="0" err="1">
                <a:latin typeface="Arial" panose="020B0604020202020204"/>
              </a:rPr>
              <a:t>field </a:t>
            </a:r>
            <a:r>
              <a:rPr lang="en-GB" sz="2400" spc="-1" dirty="0">
                <a:latin typeface="Arial" panose="020B0604020202020204"/>
              </a:rPr>
              <a:t>to </a:t>
            </a:r>
            <a:r>
              <a:rPr lang="en-GB" sz="2400" spc="-1" dirty="0" err="1">
                <a:latin typeface="Arial" panose="020B0604020202020204"/>
              </a:rPr>
              <a:t>another </a:t>
            </a:r>
            <a:r>
              <a:rPr lang="en-GB" sz="2400" spc="-1" dirty="0">
                <a:latin typeface="Arial" panose="020B0604020202020204"/>
              </a:rPr>
              <a:t>. </a:t>
            </a:r>
            <a:r>
              <a:rPr lang="en-GB" sz="2400" spc="-1" dirty="0" err="1">
                <a:latin typeface="Arial" panose="020B0604020202020204"/>
              </a:rPr>
              <a:t>Use </a:t>
            </a:r>
            <a:br>
              <a:rPr sz="2400" dirty="0"/>
            </a:br>
            <a:r>
              <a:rPr lang="en-GB" sz="2400" spc="-1" dirty="0">
                <a:latin typeface="Arial" panose="020B0604020202020204"/>
              </a:rPr>
              <a:t>the </a:t>
            </a:r>
            <a:r>
              <a:rPr lang="en-GB" sz="2400" spc="-1" dirty="0" err="1">
                <a:latin typeface="Arial" panose="020B0604020202020204"/>
              </a:rPr>
              <a:t>attribute</a:t>
            </a:r>
            <a:r>
              <a:rPr lang="en-GB" sz="2400" spc="-1" dirty="0">
                <a:latin typeface="Arial" panose="020B0604020202020204"/>
              </a:rPr>
              <a:t> </a:t>
            </a:r>
            <a:r>
              <a:rPr lang="en-GB" sz="2400" b="1" spc="-1" dirty="0" err="1">
                <a:latin typeface="Arial" panose="020B0604020202020204"/>
              </a:rPr>
              <a:t>Text</a:t>
            </a:r>
            <a:endParaRPr lang="pl-PL" sz="2400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400" spc="-1" dirty="0">
                <a:latin typeface="Arial" panose="020B0604020202020204"/>
              </a:rPr>
              <a:t>Heartbeat </a:t>
            </a:r>
            <a:r>
              <a:rPr lang="en-GB" sz="2400" spc="-1" dirty="0" err="1">
                <a:latin typeface="Arial" panose="020B0604020202020204"/>
              </a:rPr>
              <a:t>counter </a:t>
            </a:r>
            <a:r>
              <a:rPr lang="en-GB" sz="2400" spc="-1" dirty="0" err="1">
                <a:latin typeface="Arial" panose="020B0604020202020204"/>
              </a:rPr>
              <a:t>on</a:t>
            </a:r>
            <a:r>
              <a:rPr lang="en-GB" sz="2400" spc="-1" dirty="0" err="1">
                <a:latin typeface="Arial" panose="020B0604020202020204"/>
              </a:rPr>
              <a:t>​</a:t>
            </a:r>
            <a:br>
              <a:rPr sz="2400" dirty="0"/>
            </a:br>
            <a:r>
              <a:rPr lang="en-GB" sz="2400" spc="-1" dirty="0">
                <a:latin typeface="Arial" panose="020B0604020202020204"/>
              </a:rPr>
              <a:t> </a:t>
            </a:r>
            <a:r>
              <a:rPr lang="en-GB" sz="2400" spc="-1" dirty="0" err="1">
                <a:latin typeface="Arial" panose="020B0604020202020204"/>
              </a:rPr>
              <a:t>a</a:t>
            </a:r>
            <a:r>
              <a:rPr lang="en-GB" sz="2400" spc="-1" dirty="0">
                <a:latin typeface="Arial" panose="020B0604020202020204"/>
              </a:rPr>
              <a:t> </a:t>
            </a:r>
            <a:r>
              <a:rPr lang="en-GB" sz="2400" spc="-1" dirty="0" err="1">
                <a:latin typeface="Arial" panose="020B0604020202020204"/>
              </a:rPr>
              <a:t>button </a:t>
            </a:r>
            <a:r>
              <a:rPr lang="en-GB" sz="2400" spc="-1" dirty="0">
                <a:latin typeface="Arial" panose="020B0604020202020204"/>
              </a:rPr>
              <a:t>. </a:t>
            </a:r>
            <a:r>
              <a:rPr lang="en-GB" sz="2400" spc="-1" dirty="0" err="1">
                <a:latin typeface="Arial" panose="020B0604020202020204"/>
              </a:rPr>
              <a:t>Use </a:t>
            </a:r>
            <a:r>
              <a:rPr lang="en-GB" sz="2400" spc="-1" dirty="0">
                <a:latin typeface="Arial" panose="020B0604020202020204"/>
              </a:rPr>
              <a:t>the </a:t>
            </a:r>
            <a:br>
              <a:rPr sz="2400" dirty="0"/>
            </a:br>
            <a:r>
              <a:rPr lang="en-GB" sz="2400" spc="-1" dirty="0" err="1">
                <a:latin typeface="Arial" panose="020B0604020202020204"/>
              </a:rPr>
              <a:t>attribute</a:t>
            </a:r>
            <a:r>
              <a:rPr lang="en-GB" sz="2400" spc="-1" dirty="0">
                <a:latin typeface="Arial" panose="020B0604020202020204"/>
              </a:rPr>
              <a:t> </a:t>
            </a:r>
            <a:r>
              <a:rPr lang="en-GB" sz="2400" b="1" spc="-1" dirty="0">
                <a:latin typeface="Arial" panose="020B0604020202020204"/>
              </a:rPr>
              <a:t>Content</a:t>
            </a:r>
            <a:endParaRPr lang="pl-PL" sz="2400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400" spc="-1" dirty="0" err="1">
                <a:latin typeface="Arial" panose="020B0604020202020204"/>
              </a:rPr>
              <a:t>Change</a:t>
            </a:r>
            <a:r>
              <a:rPr lang="en-GB" sz="2400" spc="-1" dirty="0">
                <a:latin typeface="Arial" panose="020B0604020202020204"/>
              </a:rPr>
              <a:t> </a:t>
            </a:r>
            <a:r>
              <a:rPr lang="en-GB" sz="2400" spc="-1" dirty="0">
                <a:latin typeface="Arial" panose="020B0604020202020204"/>
              </a:rPr>
              <a:t>background </a:t>
            </a:r>
            <a:r>
              <a:rPr lang="en-GB" sz="2400" spc="-1" dirty="0" err="1">
                <a:latin typeface="Arial" panose="020B0604020202020204"/>
              </a:rPr>
              <a:t>color </a:t>
            </a:r>
            <a:r>
              <a:rPr lang="en-GB" sz="2400" spc="-1" dirty="0" err="1">
                <a:latin typeface="Arial" panose="020B0604020202020204"/>
              </a:rPr>
              <a:t>of </a:t>
            </a:r>
            <a:r>
              <a:rPr lang="en-GB" sz="2400" spc="-1" dirty="0">
                <a:latin typeface="Arial" panose="020B0604020202020204"/>
              </a:rPr>
              <a:t>the </a:t>
            </a:r>
            <a:r>
              <a:rPr lang="en-GB" sz="2400" spc="-1" dirty="0" err="1">
                <a:latin typeface="Arial" panose="020B0604020202020204"/>
              </a:rPr>
              <a:t>application </a:t>
            </a:r>
            <a:r>
              <a:rPr lang="en-GB" sz="2400" spc="-1" dirty="0">
                <a:latin typeface="Arial" panose="020B0604020202020204"/>
              </a:rPr>
              <a:t>. </a:t>
            </a:r>
            <a:r>
              <a:rPr lang="en-GB" sz="2400" spc="-1" dirty="0" err="1">
                <a:latin typeface="Arial" panose="020B0604020202020204"/>
              </a:rPr>
              <a:t>Use </a:t>
            </a:r>
            <a:r>
              <a:rPr lang="en-GB" sz="2400" spc="-1" dirty="0">
                <a:latin typeface="Arial" panose="020B0604020202020204"/>
              </a:rPr>
              <a:t>the </a:t>
            </a:r>
            <a:br>
              <a:rPr sz="2400" dirty="0"/>
            </a:br>
            <a:r>
              <a:rPr lang="en-GB" sz="2400" spc="-1" dirty="0" err="1">
                <a:latin typeface="Arial" panose="020B0604020202020204"/>
              </a:rPr>
              <a:t>attribute</a:t>
            </a:r>
            <a:br>
              <a:rPr sz="2400" dirty="0"/>
            </a:br>
            <a:r>
              <a:rPr lang="en-GB" sz="2400" spc="-1" dirty="0">
                <a:latin typeface="Arial" panose="020B0604020202020204"/>
              </a:rPr>
              <a:t> </a:t>
            </a:r>
            <a:r>
              <a:rPr lang="en-GB" sz="2400" b="1" spc="-1" dirty="0" err="1">
                <a:latin typeface="Arial" panose="020B0604020202020204"/>
              </a:rPr>
              <a:t>Background </a:t>
            </a:r>
            <a:r>
              <a:rPr lang="en-GB" sz="2400" spc="-1" dirty="0">
                <a:latin typeface="Arial" panose="020B0604020202020204"/>
              </a:rPr>
              <a:t>and </a:t>
            </a:r>
            <a:br>
              <a:rPr sz="2400" dirty="0"/>
            </a:br>
            <a:r>
              <a:rPr lang="en-GB" sz="2400" spc="-1" dirty="0" err="1">
                <a:latin typeface="Arial" panose="020B0604020202020204"/>
              </a:rPr>
              <a:t>class</a:t>
            </a:r>
            <a:r>
              <a:rPr lang="en-GB" sz="2400" spc="-1" dirty="0">
                <a:latin typeface="Arial" panose="020B0604020202020204"/>
              </a:rPr>
              <a:t> </a:t>
            </a:r>
            <a:r>
              <a:rPr lang="en-GB" sz="2400" b="1" spc="-1" dirty="0" err="1">
                <a:latin typeface="Arial" panose="020B0604020202020204"/>
              </a:rPr>
              <a:t>SolidColorBrush</a:t>
            </a:r>
            <a:endParaRPr lang="pl-PL" sz="2400" spc="-1" dirty="0">
              <a:latin typeface="Arial" panose="020B0604020202020204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Other examples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42" name="Imagen 241"/>
          <p:cNvPicPr/>
          <p:nvPr/>
        </p:nvPicPr>
        <p:blipFill>
          <a:blip r:embed="rId1"/>
          <a:stretch>
            <a:fillRect/>
          </a:stretch>
        </p:blipFill>
        <p:spPr>
          <a:xfrm>
            <a:off x="8133564" y="1471268"/>
            <a:ext cx="2557491" cy="716855"/>
          </a:xfrm>
          <a:prstGeom prst="rect">
            <a:avLst/>
          </a:prstGeom>
          <a:ln w="0">
            <a:noFill/>
          </a:ln>
        </p:spPr>
      </p:pic>
      <p:pic>
        <p:nvPicPr>
          <p:cNvPr id="243" name="Imagen 242"/>
          <p:cNvPicPr/>
          <p:nvPr/>
        </p:nvPicPr>
        <p:blipFill>
          <a:blip r:embed="rId2"/>
          <a:stretch>
            <a:fillRect/>
          </a:stretch>
        </p:blipFill>
        <p:spPr>
          <a:xfrm>
            <a:off x="7984968" y="2748472"/>
            <a:ext cx="2706087" cy="816464"/>
          </a:xfrm>
          <a:prstGeom prst="rect">
            <a:avLst/>
          </a:prstGeom>
          <a:ln w="0">
            <a:noFill/>
          </a:ln>
        </p:spPr>
      </p:pic>
      <p:pic>
        <p:nvPicPr>
          <p:cNvPr id="244" name="Imagen 243"/>
          <p:cNvPicPr/>
          <p:nvPr/>
        </p:nvPicPr>
        <p:blipFill>
          <a:blip r:embed="rId3"/>
          <a:stretch>
            <a:fillRect/>
          </a:stretch>
        </p:blipFill>
        <p:spPr>
          <a:xfrm>
            <a:off x="8113315" y="3975974"/>
            <a:ext cx="2449391" cy="236839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1919015" y="1403384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>
              <a:spcAft>
                <a:spcPts val="1285"/>
              </a:spcAft>
            </a:pPr>
            <a:endParaRPr lang="pl-PL" sz="1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endParaRPr lang="pl-PL" sz="1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endParaRPr lang="pl-PL" sz="1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endParaRPr lang="pl-PL" sz="1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endParaRPr lang="pl-PL" sz="1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endParaRPr lang="pl-PL" sz="1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endParaRPr lang="pl-PL" sz="1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190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btn </a:t>
            </a:r>
            <a:r>
              <a:rPr lang="en-GB" sz="190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Add_</a:t>
            </a:r>
            <a:r>
              <a:rPr lang="en-GB" sz="190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Click </a:t>
            </a: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:</a:t>
            </a:r>
            <a:endParaRPr lang="pl-PL" sz="1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0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cmb </a:t>
            </a:r>
            <a:r>
              <a:rPr lang="en-GB" sz="190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Movies.Items.Add</a:t>
            </a: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</a:t>
            </a:r>
            <a:r>
              <a:rPr lang="en-GB" sz="190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txt </a:t>
            </a:r>
            <a:r>
              <a:rPr lang="en-GB" sz="190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Movie</a:t>
            </a:r>
            <a:r>
              <a:rPr lang="en-GB" sz="190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.Text </a:t>
            </a: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);</a:t>
            </a:r>
            <a:endParaRPr lang="pl-PL" sz="1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190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cmb </a:t>
            </a:r>
            <a:r>
              <a:rPr lang="en-GB" sz="190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Movies_</a:t>
            </a:r>
            <a:r>
              <a:rPr lang="en-GB" sz="190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SelectionChanged</a:t>
            </a: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:</a:t>
            </a:r>
            <a:endParaRPr lang="pl-PL" sz="1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0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lst</a:t>
            </a:r>
            <a:r>
              <a:rPr lang="en-GB" sz="190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Movies.Items.Add</a:t>
            </a: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</a:t>
            </a:r>
            <a:r>
              <a:rPr lang="en-GB" sz="190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cmb</a:t>
            </a:r>
            <a:r>
              <a:rPr lang="en-GB" sz="190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Movies</a:t>
            </a:r>
            <a:r>
              <a:rPr lang="en-GB" sz="190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.SelectedValue</a:t>
            </a: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);</a:t>
            </a:r>
            <a:endParaRPr lang="pl-PL" sz="1905" spc="-1" dirty="0">
              <a:latin typeface="Arial" panose="020B0604020202020204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adding to a list and selecting an item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47" name="Imagen 246"/>
          <p:cNvPicPr/>
          <p:nvPr/>
        </p:nvPicPr>
        <p:blipFill>
          <a:blip r:embed="rId1"/>
          <a:stretch>
            <a:fillRect/>
          </a:stretch>
        </p:blipFill>
        <p:spPr>
          <a:xfrm>
            <a:off x="4789375" y="1632928"/>
            <a:ext cx="3429147" cy="331582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n 4"/>
          <p:cNvPicPr/>
          <p:nvPr/>
        </p:nvPicPr>
        <p:blipFill>
          <a:blip r:embed="rId1"/>
          <a:stretch>
            <a:fillRect/>
          </a:stretch>
        </p:blipFill>
        <p:spPr>
          <a:xfrm>
            <a:off x="3972911" y="1618231"/>
            <a:ext cx="4408904" cy="4673438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a calculator with four operations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8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1635" spc="-1" dirty="0" err="1">
                <a:latin typeface="Bookman Old Style" panose="02050604050505020204" pitchFamily="18" charset="0"/>
              </a:rPr>
              <a:t>Container</a:t>
            </a:r>
            <a:r>
              <a:rPr lang="en-GB" sz="1635" b="1" spc="-1" dirty="0">
                <a:latin typeface="Bookman Old Style" panose="02050604050505020204" pitchFamily="18" charset="0"/>
              </a:rPr>
              <a:t> </a:t>
            </a:r>
            <a:r>
              <a:rPr lang="en-GB" sz="1635" b="1" spc="-1" dirty="0" err="1">
                <a:latin typeface="Bookman Old Style" panose="02050604050505020204" pitchFamily="18" charset="0"/>
              </a:rPr>
              <a:t>Grid </a:t>
            </a:r>
            <a:r>
              <a:rPr lang="en-GB" sz="1635" b="1" spc="-1" dirty="0">
                <a:latin typeface="Bookman Old Style" panose="02050604050505020204" pitchFamily="18" charset="0"/>
              </a:rPr>
              <a:t>: </a:t>
            </a:r>
            <a:r>
              <a:rPr lang="en-GB" sz="1635" spc="-1" dirty="0" err="1">
                <a:latin typeface="Bookman Old Style" panose="02050604050505020204" pitchFamily="18" charset="0"/>
              </a:rPr>
              <a:t>It </a:t>
            </a:r>
            <a:r>
              <a:rPr lang="en-GB" sz="1635" spc="-1" dirty="0">
                <a:latin typeface="Bookman Old Style" panose="02050604050505020204" pitchFamily="18" charset="0"/>
              </a:rPr>
              <a:t>is the </a:t>
            </a:r>
            <a:r>
              <a:rPr lang="en-GB" sz="1635" spc="-1" dirty="0">
                <a:latin typeface="Bookman Old Style" panose="02050604050505020204" pitchFamily="18" charset="0"/>
              </a:rPr>
              <a:t>default </a:t>
            </a:r>
            <a:r>
              <a:rPr lang="en-GB" sz="1635" spc="-1" dirty="0" err="1">
                <a:latin typeface="Bookman Old Style" panose="02050604050505020204" pitchFamily="18" charset="0"/>
              </a:rPr>
              <a:t>container </a:t>
            </a:r>
            <a:r>
              <a:rPr lang="en-GB" sz="1635" spc="-1" dirty="0">
                <a:latin typeface="Bookman Old Style" panose="02050604050505020204" pitchFamily="18" charset="0"/>
              </a:rPr>
              <a:t>, </a:t>
            </a:r>
            <a:r>
              <a:rPr lang="en-GB" sz="1635" spc="-1" dirty="0" err="1">
                <a:latin typeface="Bookman Old Style" panose="02050604050505020204" pitchFamily="18" charset="0"/>
              </a:rPr>
              <a:t>it has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a</a:t>
            </a:r>
            <a:r>
              <a:rPr lang="en-GB" sz="1635" spc="-1" dirty="0">
                <a:latin typeface="Bookman Old Style" panose="02050604050505020204" pitchFamily="18" charset="0"/>
              </a:rPr>
              <a:t>  </a:t>
            </a:r>
            <a:r>
              <a:rPr lang="en-GB" sz="1635" spc="-1" dirty="0" err="1">
                <a:latin typeface="Bookman Old Style" panose="02050604050505020204" pitchFamily="18" charset="0"/>
              </a:rPr>
              <a:t>style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table </a:t>
            </a:r>
            <a:r>
              <a:rPr lang="en-GB" sz="1635" spc="-1" dirty="0">
                <a:latin typeface="Bookman Old Style" panose="02050604050505020204" pitchFamily="18" charset="0"/>
              </a:rPr>
              <a:t>with </a:t>
            </a:r>
            <a:r>
              <a:rPr lang="en-GB" sz="1635" spc="-1" dirty="0" err="1">
                <a:latin typeface="Bookman Old Style" panose="02050604050505020204" pitchFamily="18" charset="0"/>
              </a:rPr>
              <a:t>rows </a:t>
            </a:r>
            <a:r>
              <a:rPr lang="en-GB" sz="1635" spc="-1" dirty="0">
                <a:latin typeface="Bookman Old Style" panose="02050604050505020204" pitchFamily="18" charset="0"/>
              </a:rPr>
              <a:t>and </a:t>
            </a:r>
            <a:r>
              <a:rPr lang="en-GB" sz="1635" spc="-1" dirty="0" err="1">
                <a:latin typeface="Bookman Old Style" panose="02050604050505020204" pitchFamily="18" charset="0"/>
              </a:rPr>
              <a:t>columns </a:t>
            </a:r>
            <a:r>
              <a:rPr lang="en-GB" sz="1635" spc="-1" dirty="0">
                <a:latin typeface="Bookman Old Style" panose="02050604050505020204" pitchFamily="18" charset="0"/>
              </a:rPr>
              <a:t>. </a:t>
            </a:r>
            <a:r>
              <a:rPr lang="en-GB" sz="1635" spc="-1" dirty="0" err="1">
                <a:latin typeface="Bookman Old Style" panose="02050604050505020204" pitchFamily="18" charset="0"/>
              </a:rPr>
              <a:t>Allows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split </a:t>
            </a:r>
            <a:r>
              <a:rPr lang="en-GB" sz="1635" spc="-1" dirty="0">
                <a:latin typeface="Bookman Old Style" panose="02050604050505020204" pitchFamily="18" charset="0"/>
              </a:rPr>
              <a:t>the </a:t>
            </a:r>
            <a:r>
              <a:rPr lang="en-GB" sz="1635" spc="-1" dirty="0" err="1">
                <a:latin typeface="Bookman Old Style" panose="02050604050505020204" pitchFamily="18" charset="0"/>
              </a:rPr>
              <a:t>content </a:t>
            </a:r>
            <a:r>
              <a:rPr lang="en-GB" sz="1635" spc="-1" dirty="0">
                <a:latin typeface="Bookman Old Style" panose="02050604050505020204" pitchFamily="18" charset="0"/>
              </a:rPr>
              <a:t>into </a:t>
            </a:r>
            <a:r>
              <a:rPr lang="en-GB" sz="1635" spc="-1" dirty="0" err="1">
                <a:latin typeface="Bookman Old Style" panose="02050604050505020204" pitchFamily="18" charset="0"/>
              </a:rPr>
              <a:t>rows </a:t>
            </a:r>
            <a:r>
              <a:rPr lang="en-GB" sz="1635" spc="-1" dirty="0">
                <a:latin typeface="Bookman Old Style" panose="02050604050505020204" pitchFamily="18" charset="0"/>
              </a:rPr>
              <a:t>, </a:t>
            </a:r>
            <a:r>
              <a:rPr lang="en-GB" sz="1635" spc="-1" dirty="0" err="1">
                <a:latin typeface="Bookman Old Style" panose="02050604050505020204" pitchFamily="18" charset="0"/>
              </a:rPr>
              <a:t>each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one </a:t>
            </a:r>
            <a:r>
              <a:rPr lang="en-GB" sz="1635" spc="-1" dirty="0">
                <a:latin typeface="Bookman Old Style" panose="02050604050505020204" pitchFamily="18" charset="0"/>
              </a:rPr>
              <a:t>with </a:t>
            </a:r>
            <a:r>
              <a:rPr lang="en-GB" sz="1635" spc="-1" dirty="0" err="1">
                <a:latin typeface="Bookman Old Style" panose="02050604050505020204" pitchFamily="18" charset="0"/>
              </a:rPr>
              <a:t>a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broad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that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can </a:t>
            </a:r>
            <a:r>
              <a:rPr lang="en-GB" sz="1635" spc="-1" dirty="0">
                <a:latin typeface="Bookman Old Style" panose="02050604050505020204" pitchFamily="18" charset="0"/>
              </a:rPr>
              <a:t>be </a:t>
            </a:r>
            <a:r>
              <a:rPr lang="en-GB" sz="1635" spc="-1" dirty="0" err="1">
                <a:latin typeface="Bookman Old Style" panose="02050604050505020204" pitchFamily="18" charset="0"/>
              </a:rPr>
              <a:t>different </a:t>
            </a:r>
            <a:r>
              <a:rPr lang="en-GB" sz="1635" spc="-1" dirty="0">
                <a:latin typeface="Bookman Old Style" panose="02050604050505020204" pitchFamily="18" charset="0"/>
              </a:rPr>
              <a:t>, and </a:t>
            </a:r>
            <a:r>
              <a:rPr lang="en-GB" sz="1635" spc="-1" dirty="0" err="1">
                <a:latin typeface="Bookman Old Style" panose="02050604050505020204" pitchFamily="18" charset="0"/>
              </a:rPr>
              <a:t>columns </a:t>
            </a:r>
            <a:r>
              <a:rPr lang="en-GB" sz="1635" spc="-1" dirty="0">
                <a:latin typeface="Bookman Old Style" panose="02050604050505020204" pitchFamily="18" charset="0"/>
              </a:rPr>
              <a:t>, </a:t>
            </a:r>
            <a:r>
              <a:rPr lang="en-GB" sz="1635" spc="-1" dirty="0" err="1">
                <a:latin typeface="Bookman Old Style" panose="02050604050505020204" pitchFamily="18" charset="0"/>
              </a:rPr>
              <a:t>which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have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each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a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a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high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that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also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can </a:t>
            </a:r>
            <a:r>
              <a:rPr lang="en-GB" sz="1635" spc="-1" dirty="0">
                <a:latin typeface="Bookman Old Style" panose="02050604050505020204" pitchFamily="18" charset="0"/>
              </a:rPr>
              <a:t>be </a:t>
            </a:r>
            <a:r>
              <a:rPr lang="en-GB" sz="1635" spc="-1" dirty="0" err="1">
                <a:latin typeface="Bookman Old Style" panose="02050604050505020204" pitchFamily="18" charset="0"/>
              </a:rPr>
              <a:t>variable </a:t>
            </a:r>
            <a:r>
              <a:rPr lang="en-GB" sz="1635" spc="-1" dirty="0">
                <a:latin typeface="Bookman Old Style" panose="02050604050505020204" pitchFamily="18" charset="0"/>
              </a:rPr>
              <a:t>. </a:t>
            </a:r>
            <a:r>
              <a:rPr lang="en-GB" sz="1635" spc="-1" dirty="0" err="1">
                <a:latin typeface="Bookman Old Style" panose="02050604050505020204" pitchFamily="18" charset="0"/>
              </a:rPr>
              <a:t>The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first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that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HE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will do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will be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define </a:t>
            </a:r>
            <a:r>
              <a:rPr lang="en-GB" sz="1635" spc="-1" dirty="0">
                <a:latin typeface="Bookman Old Style" panose="02050604050505020204" pitchFamily="18" charset="0"/>
              </a:rPr>
              <a:t>the </a:t>
            </a:r>
            <a:r>
              <a:rPr lang="en-GB" sz="1635" spc="-1" dirty="0" err="1">
                <a:latin typeface="Bookman Old Style" panose="02050604050505020204" pitchFamily="18" charset="0"/>
              </a:rPr>
              <a:t>rows </a:t>
            </a:r>
            <a:r>
              <a:rPr lang="en-GB" sz="1635" spc="-1" dirty="0">
                <a:latin typeface="Bookman Old Style" panose="02050604050505020204" pitchFamily="18" charset="0"/>
              </a:rPr>
              <a:t>and </a:t>
            </a:r>
            <a:r>
              <a:rPr lang="en-GB" sz="1635" spc="-1" dirty="0" err="1">
                <a:latin typeface="Bookman Old Style" panose="02050604050505020204" pitchFamily="18" charset="0"/>
              </a:rPr>
              <a:t>columns </a:t>
            </a:r>
            <a:r>
              <a:rPr lang="en-GB" sz="1635" spc="-1" dirty="0">
                <a:latin typeface="Bookman Old Style" panose="02050604050505020204" pitchFamily="18" charset="0"/>
              </a:rPr>
              <a:t>, and </a:t>
            </a:r>
            <a:r>
              <a:rPr lang="en-GB" sz="1635" spc="-1" dirty="0" err="1">
                <a:latin typeface="Bookman Old Style" panose="02050604050505020204" pitchFamily="18" charset="0"/>
              </a:rPr>
              <a:t>a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time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defined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We </a:t>
            </a:r>
            <a:r>
              <a:rPr lang="en-GB" sz="1635" spc="-1" dirty="0" err="1">
                <a:latin typeface="Bookman Old Style" panose="02050604050505020204" pitchFamily="18" charset="0"/>
              </a:rPr>
              <a:t>place </a:t>
            </a:r>
            <a:r>
              <a:rPr lang="en-GB" sz="1635" spc="-1" dirty="0">
                <a:latin typeface="Bookman Old Style" panose="02050604050505020204" pitchFamily="18" charset="0"/>
              </a:rPr>
              <a:t>the </a:t>
            </a:r>
            <a:r>
              <a:rPr lang="en-GB" sz="1635" spc="-1" dirty="0" err="1">
                <a:latin typeface="Bookman Old Style" panose="02050604050505020204" pitchFamily="18" charset="0"/>
              </a:rPr>
              <a:t>elements </a:t>
            </a:r>
            <a:r>
              <a:rPr lang="en-GB" sz="1635" spc="-1" dirty="0">
                <a:latin typeface="Bookman Old Style" panose="02050604050505020204" pitchFamily="18" charset="0"/>
              </a:rPr>
              <a:t>through </a:t>
            </a:r>
            <a:r>
              <a:rPr lang="en-GB" sz="1635" spc="-1" dirty="0" err="1">
                <a:latin typeface="Bookman Old Style" panose="02050604050505020204" pitchFamily="18" charset="0"/>
              </a:rPr>
              <a:t>the </a:t>
            </a:r>
            <a:r>
              <a:rPr lang="en-GB" sz="1635" spc="-1" dirty="0">
                <a:latin typeface="Bookman Old Style" panose="02050604050505020204" pitchFamily="18" charset="0"/>
              </a:rPr>
              <a:t>properties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b="1" spc="-1" dirty="0" err="1">
                <a:latin typeface="Bookman Old Style" panose="02050604050505020204" pitchFamily="18" charset="0"/>
              </a:rPr>
              <a:t>Grid.Row </a:t>
            </a:r>
            <a:r>
              <a:rPr lang="en-GB" sz="1635" spc="-1" dirty="0">
                <a:latin typeface="Bookman Old Style" panose="02050604050505020204" pitchFamily="18" charset="0"/>
              </a:rPr>
              <a:t>and </a:t>
            </a:r>
            <a:r>
              <a:rPr lang="en-GB" sz="1635" b="1" spc="-1" dirty="0" err="1">
                <a:latin typeface="Bookman Old Style" panose="02050604050505020204" pitchFamily="18" charset="0"/>
              </a:rPr>
              <a:t>Grid.Column </a:t>
            </a:r>
            <a:r>
              <a:rPr lang="en-GB" sz="1635" spc="-1" dirty="0">
                <a:latin typeface="Bookman Old Style" panose="02050604050505020204" pitchFamily="18" charset="0"/>
              </a:rPr>
              <a:t>.</a:t>
            </a:r>
            <a:endParaRPr lang="pl-PL" sz="1635" spc="-1" dirty="0">
              <a:latin typeface="Bookman Old Style" panose="02050604050505020204" pitchFamily="18" charset="0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1635" spc="-1" dirty="0" err="1">
                <a:latin typeface="Bookman Old Style" panose="02050604050505020204" pitchFamily="18" charset="0"/>
              </a:rPr>
              <a:t>It has </a:t>
            </a:r>
            <a:r>
              <a:rPr lang="en-GB" sz="1635" spc="-1" dirty="0">
                <a:latin typeface="Bookman Old Style" panose="02050604050505020204" pitchFamily="18" charset="0"/>
              </a:rPr>
              <a:t>the </a:t>
            </a:r>
            <a:r>
              <a:rPr lang="en-GB" sz="1635" spc="-1" dirty="0" err="1">
                <a:latin typeface="Bookman Old Style" panose="02050604050505020204" pitchFamily="18" charset="0"/>
              </a:rPr>
              <a:t>ability </a:t>
            </a:r>
            <a:r>
              <a:rPr lang="en-GB" sz="1635" spc="-1" dirty="0">
                <a:latin typeface="Bookman Old Style" panose="02050604050505020204" pitchFamily="18" charset="0"/>
              </a:rPr>
              <a:t>to </a:t>
            </a:r>
            <a:r>
              <a:rPr lang="en-GB" sz="1635" spc="-1" dirty="0" err="1">
                <a:latin typeface="Bookman Old Style" panose="02050604050505020204" pitchFamily="18" charset="0"/>
              </a:rPr>
              <a:t>merge </a:t>
            </a:r>
            <a:r>
              <a:rPr lang="en-GB" sz="1635" spc="-1" dirty="0">
                <a:latin typeface="Bookman Old Style" panose="02050604050505020204" pitchFamily="18" charset="0"/>
              </a:rPr>
              <a:t>both </a:t>
            </a:r>
            <a:r>
              <a:rPr lang="en-GB" sz="1635" spc="-1" dirty="0" err="1">
                <a:latin typeface="Bookman Old Style" panose="02050604050505020204" pitchFamily="18" charset="0"/>
              </a:rPr>
              <a:t>rows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as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columns </a:t>
            </a:r>
            <a:r>
              <a:rPr lang="en-GB" sz="1635" spc="-1" dirty="0">
                <a:latin typeface="Bookman Old Style" panose="02050604050505020204" pitchFamily="18" charset="0"/>
              </a:rPr>
              <a:t>.</a:t>
            </a:r>
            <a:endParaRPr lang="pl-PL" sz="1635" spc="-1" dirty="0">
              <a:latin typeface="Bookman Old Style" panose="02050604050505020204" pitchFamily="18" charset="0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1635" spc="-1" dirty="0">
                <a:latin typeface="Bookman Old Style" panose="02050604050505020204" pitchFamily="18" charset="0"/>
              </a:rPr>
              <a:t>Their </a:t>
            </a:r>
            <a:r>
              <a:rPr lang="en-GB" sz="1635" spc="-1" dirty="0" err="1">
                <a:latin typeface="Bookman Old Style" panose="02050604050505020204" pitchFamily="18" charset="0"/>
              </a:rPr>
              <a:t>sizes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They can </a:t>
            </a:r>
            <a:r>
              <a:rPr lang="en-GB" sz="1635" spc="-1" dirty="0">
                <a:latin typeface="Bookman Old Style" panose="02050604050505020204" pitchFamily="18" charset="0"/>
              </a:rPr>
              <a:t>be </a:t>
            </a:r>
            <a:r>
              <a:rPr lang="en-GB" sz="1635" spc="-1" dirty="0" err="1">
                <a:latin typeface="Bookman Old Style" panose="02050604050505020204" pitchFamily="18" charset="0"/>
              </a:rPr>
              <a:t>absolute </a:t>
            </a:r>
            <a:r>
              <a:rPr lang="en-GB" sz="1635" spc="-1" dirty="0">
                <a:latin typeface="Bookman Old Style" panose="02050604050505020204" pitchFamily="18" charset="0"/>
              </a:rPr>
              <a:t>, in </a:t>
            </a:r>
            <a:r>
              <a:rPr lang="en-GB" sz="1635" spc="-1" dirty="0" err="1">
                <a:latin typeface="Bookman Old Style" panose="02050604050505020204" pitchFamily="18" charset="0"/>
              </a:rPr>
              <a:t>pixels </a:t>
            </a:r>
            <a:r>
              <a:rPr lang="en-GB" sz="1635" spc="-1" dirty="0">
                <a:latin typeface="Bookman Old Style" panose="02050604050505020204" pitchFamily="18" charset="0"/>
              </a:rPr>
              <a:t>, </a:t>
            </a:r>
            <a:r>
              <a:rPr lang="en-GB" sz="1635" spc="-1" dirty="0" err="1">
                <a:latin typeface="Bookman Old Style" panose="02050604050505020204" pitchFamily="18" charset="0"/>
              </a:rPr>
              <a:t>relative </a:t>
            </a:r>
            <a:r>
              <a:rPr lang="en-GB" sz="1635" spc="-1" dirty="0">
                <a:latin typeface="Bookman Old Style" panose="02050604050505020204" pitchFamily="18" charset="0"/>
              </a:rPr>
              <a:t>, in </a:t>
            </a:r>
            <a:r>
              <a:rPr lang="en-GB" sz="1635" spc="-1" dirty="0" err="1">
                <a:latin typeface="Bookman Old Style" panose="02050604050505020204" pitchFamily="18" charset="0"/>
              </a:rPr>
              <a:t>percentages </a:t>
            </a:r>
            <a:r>
              <a:rPr lang="en-GB" sz="1635" spc="-1" dirty="0">
                <a:latin typeface="Bookman Old Style" panose="02050604050505020204" pitchFamily="18" charset="0"/>
              </a:rPr>
              <a:t>, or </a:t>
            </a:r>
            <a:r>
              <a:rPr lang="en-GB" sz="1635" spc="-1" dirty="0" err="1">
                <a:latin typeface="Bookman Old Style" panose="02050604050505020204" pitchFamily="18" charset="0"/>
              </a:rPr>
              <a:t>automatic </a:t>
            </a:r>
            <a:r>
              <a:rPr lang="en-GB" sz="1635" spc="-1" dirty="0">
                <a:latin typeface="Bookman Old Style" panose="02050604050505020204" pitchFamily="18" charset="0"/>
              </a:rPr>
              <a:t>, </a:t>
            </a:r>
            <a:r>
              <a:rPr lang="en-GB" sz="1635" spc="-1" dirty="0" err="1">
                <a:latin typeface="Bookman Old Style" panose="02050604050505020204" pitchFamily="18" charset="0"/>
              </a:rPr>
              <a:t>using </a:t>
            </a:r>
            <a:r>
              <a:rPr lang="en-GB" sz="1635" spc="-1" dirty="0">
                <a:latin typeface="Bookman Old Style" panose="02050604050505020204" pitchFamily="18" charset="0"/>
              </a:rPr>
              <a:t>the *</a:t>
            </a:r>
            <a:endParaRPr lang="pl-PL" sz="1635" spc="-1" dirty="0">
              <a:latin typeface="Bookman Old Style" panose="02050604050505020204" pitchFamily="18" charset="0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1635" spc="-1" dirty="0">
                <a:latin typeface="Bookman Old Style" panose="02050604050505020204" pitchFamily="18" charset="0"/>
              </a:rPr>
              <a:t>If </a:t>
            </a:r>
            <a:r>
              <a:rPr lang="en-GB" sz="1635" spc="-1" dirty="0" err="1">
                <a:latin typeface="Bookman Old Style" panose="02050604050505020204" pitchFamily="18" charset="0"/>
              </a:rPr>
              <a:t>we want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do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variable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some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column </a:t>
            </a:r>
            <a:r>
              <a:rPr lang="en-GB" sz="1635" spc="-1" dirty="0">
                <a:latin typeface="Bookman Old Style" panose="02050604050505020204" pitchFamily="18" charset="0"/>
              </a:rPr>
              <a:t>or row </a:t>
            </a:r>
            <a:r>
              <a:rPr lang="en-GB" sz="1635" spc="-1" dirty="0" err="1">
                <a:latin typeface="Bookman Old Style" panose="02050604050505020204" pitchFamily="18" charset="0"/>
              </a:rPr>
              <a:t>we can</a:t>
            </a:r>
            <a:r>
              <a:rPr lang="en-GB" sz="1635" spc="-1" dirty="0">
                <a:latin typeface="Bookman Old Style" panose="02050604050505020204" pitchFamily="18" charset="0"/>
              </a:rPr>
              <a:t> </a:t>
            </a:r>
            <a:r>
              <a:rPr lang="en-GB" sz="1635" spc="-1" dirty="0" err="1">
                <a:latin typeface="Bookman Old Style" panose="02050604050505020204" pitchFamily="18" charset="0"/>
              </a:rPr>
              <a:t>use </a:t>
            </a:r>
            <a:r>
              <a:rPr lang="en-GB" sz="1635" spc="-1" dirty="0">
                <a:latin typeface="Bookman Old Style" panose="02050604050505020204" pitchFamily="18" charset="0"/>
              </a:rPr>
              <a:t>the </a:t>
            </a:r>
            <a:r>
              <a:rPr lang="en-GB" sz="1635" spc="-1" dirty="0" err="1">
                <a:latin typeface="Bookman Old Style" panose="02050604050505020204" pitchFamily="18" charset="0"/>
              </a:rPr>
              <a:t>control</a:t>
            </a:r>
            <a:r>
              <a:rPr lang="en-GB" sz="1635" spc="-1" dirty="0">
                <a:latin typeface="Bookman Old Style" panose="02050604050505020204" pitchFamily="18" charset="0"/>
              </a:rPr>
              <a:t> </a:t>
            </a:r>
            <a:r>
              <a:rPr lang="en-GB" sz="1635" spc="-1" dirty="0" err="1">
                <a:latin typeface="Bookman Old Style" panose="02050604050505020204" pitchFamily="18" charset="0"/>
              </a:rPr>
              <a:t>GridSplitter </a:t>
            </a:r>
            <a:r>
              <a:rPr lang="en-GB" sz="1635" spc="-1" dirty="0">
                <a:latin typeface="Bookman Old Style" panose="02050604050505020204" pitchFamily="18" charset="0"/>
              </a:rPr>
              <a:t>.</a:t>
            </a:r>
            <a:endParaRPr lang="pl-PL" sz="2905" spc="-1" dirty="0">
              <a:latin typeface="Bookman Old Style" panose="02050604050505020204" pitchFamily="18" charset="0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n 46"/>
          <p:cNvPicPr/>
          <p:nvPr/>
        </p:nvPicPr>
        <p:blipFill>
          <a:blip r:embed="rId1"/>
          <a:stretch>
            <a:fillRect/>
          </a:stretch>
        </p:blipFill>
        <p:spPr>
          <a:xfrm>
            <a:off x="2235607" y="1214114"/>
            <a:ext cx="6890627" cy="4694993"/>
          </a:xfrm>
          <a:prstGeom prst="rect">
            <a:avLst/>
          </a:prstGeom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Grid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850106" y="1632928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0500" lnSpcReduction="20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>
                <a:latin typeface="Bookman Old Style" panose="02050604050505020204" pitchFamily="18" charset="0"/>
              </a:rPr>
              <a:t>XAML </a:t>
            </a:r>
            <a:r>
              <a:rPr lang="en-GB" sz="2905" spc="-1" dirty="0">
                <a:latin typeface="Bookman Old Style" panose="02050604050505020204" pitchFamily="18" charset="0"/>
              </a:rPr>
              <a:t>is </a:t>
            </a:r>
            <a:r>
              <a:rPr lang="en-GB" sz="2905" spc="-1" dirty="0" err="1">
                <a:latin typeface="Bookman Old Style" panose="02050604050505020204" pitchFamily="18" charset="0"/>
              </a:rPr>
              <a:t>a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>
                <a:latin typeface="Bookman Old Style" panose="02050604050505020204" pitchFamily="18" charset="0"/>
              </a:rPr>
              <a:t>markup </a:t>
            </a:r>
            <a:r>
              <a:rPr lang="en-GB" sz="2905" spc="-1" dirty="0" err="1">
                <a:latin typeface="Bookman Old Style" panose="02050604050505020204" pitchFamily="18" charset="0"/>
              </a:rPr>
              <a:t>language</a:t>
            </a:r>
            <a:r>
              <a:rPr lang="en-GB" sz="2905" spc="-1" dirty="0" err="1">
                <a:latin typeface="Bookman Old Style" panose="02050604050505020204" pitchFamily="18" charset="0"/>
              </a:rPr>
              <a:t>​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used </a:t>
            </a:r>
            <a:r>
              <a:rPr lang="en-GB" sz="2905" spc="-1" dirty="0">
                <a:latin typeface="Bookman Old Style" panose="02050604050505020204" pitchFamily="18" charset="0"/>
              </a:rPr>
              <a:t>for </a:t>
            </a:r>
            <a:r>
              <a:rPr lang="en-GB" sz="2905" spc="-1" dirty="0" err="1">
                <a:latin typeface="Bookman Old Style" panose="02050604050505020204" pitchFamily="18" charset="0"/>
              </a:rPr>
              <a:t>creating </a:t>
            </a:r>
            <a:r>
              <a:rPr lang="en-GB" sz="2905" spc="-1" dirty="0">
                <a:latin typeface="Bookman Old Style" panose="02050604050505020204" pitchFamily="18" charset="0"/>
              </a:rPr>
              <a:t>interfaces </a:t>
            </a:r>
            <a:r>
              <a:rPr lang="en-GB" sz="2905" spc="-1" dirty="0">
                <a:latin typeface="Bookman Old Style" panose="02050604050505020204" pitchFamily="18" charset="0"/>
              </a:rPr>
              <a:t>in the </a:t>
            </a:r>
            <a:r>
              <a:rPr lang="en-GB" sz="2905" spc="-1" dirty="0" err="1">
                <a:latin typeface="Bookman Old Style" panose="02050604050505020204" pitchFamily="18" charset="0"/>
              </a:rPr>
              <a:t>Microsoft </a:t>
            </a:r>
            <a:r>
              <a:rPr lang="en-GB" sz="2905" spc="-1" dirty="0">
                <a:latin typeface="Bookman Old Style" panose="02050604050505020204" pitchFamily="18" charset="0"/>
              </a:rPr>
              <a:t>.NET Framework </a:t>
            </a:r>
            <a:r>
              <a:rPr lang="en-GB" sz="2905" spc="-1" dirty="0">
                <a:latin typeface="Bookman Old Style" panose="02050604050505020204" pitchFamily="18" charset="0"/>
              </a:rPr>
              <a:t>programming </a:t>
            </a:r>
            <a:r>
              <a:rPr lang="en-GB" sz="2905" spc="-1" dirty="0" err="1">
                <a:latin typeface="Bookman Old Style" panose="02050604050505020204" pitchFamily="18" charset="0"/>
              </a:rPr>
              <a:t>model </a:t>
            </a:r>
            <a:r>
              <a:rPr lang="en-GB" sz="2905" spc="-1" dirty="0" err="1">
                <a:latin typeface="Bookman Old Style" panose="02050604050505020204" pitchFamily="18" charset="0"/>
              </a:rPr>
              <a:t>. </a:t>
            </a:r>
            <a:r>
              <a:rPr lang="en-GB" sz="2905" spc="-1" dirty="0" err="1">
                <a:latin typeface="Bookman Old Style" panose="02050604050505020204" pitchFamily="18" charset="0"/>
              </a:rPr>
              <a:t>Applications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created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will be able to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run </a:t>
            </a:r>
            <a:r>
              <a:rPr lang="en-GB" sz="2905" spc="-1" dirty="0">
                <a:latin typeface="Bookman Old Style" panose="02050604050505020204" pitchFamily="18" charset="0"/>
              </a:rPr>
              <a:t>in Windows </a:t>
            </a:r>
            <a:r>
              <a:rPr lang="en-GB" sz="2905" spc="-1" dirty="0" err="1">
                <a:latin typeface="Bookman Old Style" panose="02050604050505020204" pitchFamily="18" charset="0"/>
              </a:rPr>
              <a:t>environments </a:t>
            </a:r>
            <a:r>
              <a:rPr lang="en-GB" sz="2905" spc="-1" dirty="0">
                <a:latin typeface="Bookman Old Style" panose="02050604050505020204" pitchFamily="18" charset="0"/>
              </a:rPr>
              <a:t>.</a:t>
            </a:r>
            <a:endParaRPr lang="pl-PL" sz="2905" spc="-1" dirty="0">
              <a:latin typeface="Bookman Old Style" panose="02050604050505020204" pitchFamily="18" charset="0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Bookman Old Style" panose="02050604050505020204" pitchFamily="18" charset="0"/>
              </a:rPr>
              <a:t>Using </a:t>
            </a:r>
            <a:r>
              <a:rPr lang="en-GB" sz="2905" spc="-1" dirty="0">
                <a:latin typeface="Bookman Old Style" panose="02050604050505020204" pitchFamily="18" charset="0"/>
              </a:rPr>
              <a:t>XAML </a:t>
            </a:r>
            <a:r>
              <a:rPr lang="en-GB" sz="2905" spc="-1" dirty="0" err="1">
                <a:latin typeface="Bookman Old Style" panose="02050604050505020204" pitchFamily="18" charset="0"/>
              </a:rPr>
              <a:t>you can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they can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create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it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that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HE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know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as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b="1" spc="-1" dirty="0">
                <a:latin typeface="Bookman Old Style" panose="02050604050505020204" pitchFamily="18" charset="0"/>
              </a:rPr>
              <a:t>RIA ( </a:t>
            </a:r>
            <a:r>
              <a:rPr lang="en-GB" sz="2905" b="1" spc="-1" dirty="0" err="1">
                <a:latin typeface="Bookman Old Style" panose="02050604050505020204" pitchFamily="18" charset="0"/>
              </a:rPr>
              <a:t>Rich </a:t>
            </a:r>
            <a:r>
              <a:rPr lang="en-GB" sz="2905" b="1" spc="-1" dirty="0">
                <a:latin typeface="Bookman Old Style" panose="02050604050505020204" pitchFamily="18" charset="0"/>
              </a:rPr>
              <a:t>Interface Applications)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that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contain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abundant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material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chart </a:t>
            </a:r>
            <a:r>
              <a:rPr lang="en-GB" sz="2905" spc="-1" dirty="0">
                <a:latin typeface="Bookman Old Style" panose="02050604050505020204" pitchFamily="18" charset="0"/>
              </a:rPr>
              <a:t>.</a:t>
            </a:r>
            <a:endParaRPr lang="pl-PL" sz="2905" spc="-1" dirty="0">
              <a:latin typeface="Bookman Old Style" panose="02050604050505020204" pitchFamily="18" charset="0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Bookman Old Style" panose="02050604050505020204" pitchFamily="18" charset="0"/>
              </a:rPr>
              <a:t>XAML </a:t>
            </a:r>
            <a:r>
              <a:rPr lang="en-GB" sz="2905" spc="-1" dirty="0" err="1">
                <a:latin typeface="Bookman Old Style" panose="02050604050505020204" pitchFamily="18" charset="0"/>
              </a:rPr>
              <a:t>consists </a:t>
            </a:r>
            <a:r>
              <a:rPr lang="en-GB" sz="2905" spc="-1" dirty="0">
                <a:latin typeface="Bookman Old Style" panose="02050604050505020204" pitchFamily="18" charset="0"/>
              </a:rPr>
              <a:t>of </a:t>
            </a:r>
            <a:r>
              <a:rPr lang="en-GB" sz="2905" spc="-1" dirty="0" err="1">
                <a:latin typeface="Bookman Old Style" panose="02050604050505020204" pitchFamily="18" charset="0"/>
              </a:rPr>
              <a:t>a </a:t>
            </a:r>
            <a:r>
              <a:rPr lang="en-GB" sz="2905" spc="-1" dirty="0">
                <a:latin typeface="Bookman Old Style" panose="02050604050505020204" pitchFamily="18" charset="0"/>
              </a:rPr>
              <a:t>series of XML </a:t>
            </a:r>
            <a:r>
              <a:rPr lang="en-GB" sz="2905" spc="-1" dirty="0" err="1">
                <a:latin typeface="Bookman Old Style" panose="02050604050505020204" pitchFamily="18" charset="0"/>
              </a:rPr>
              <a:t>elements </a:t>
            </a:r>
            <a:r>
              <a:rPr lang="en-GB" sz="2905" spc="-1" dirty="0">
                <a:latin typeface="Bookman Old Style" panose="02050604050505020204" pitchFamily="18" charset="0"/>
              </a:rPr>
              <a:t>to </a:t>
            </a:r>
            <a:r>
              <a:rPr lang="en-GB" sz="2905" spc="-1" dirty="0" err="1">
                <a:latin typeface="Bookman Old Style" panose="02050604050505020204" pitchFamily="18" charset="0"/>
              </a:rPr>
              <a:t>represent </a:t>
            </a:r>
            <a:r>
              <a:rPr lang="en-GB" sz="2905" spc="-1" dirty="0">
                <a:latin typeface="Bookman Old Style" panose="02050604050505020204" pitchFamily="18" charset="0"/>
              </a:rPr>
              <a:t>the </a:t>
            </a:r>
            <a:r>
              <a:rPr lang="en-GB" sz="2905" spc="-1" dirty="0" err="1">
                <a:latin typeface="Bookman Old Style" panose="02050604050505020204" pitchFamily="18" charset="0"/>
              </a:rPr>
              <a:t>main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components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graphics </a:t>
            </a:r>
            <a:r>
              <a:rPr lang="en-GB" sz="2905" spc="-1" dirty="0">
                <a:latin typeface="Bookman Old Style" panose="02050604050505020204" pitchFamily="18" charset="0"/>
              </a:rPr>
              <a:t>, </a:t>
            </a:r>
            <a:r>
              <a:rPr lang="en-GB" sz="2905" spc="-1" dirty="0" err="1">
                <a:latin typeface="Bookman Old Style" panose="02050604050505020204" pitchFamily="18" charset="0"/>
              </a:rPr>
              <a:t>so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such as </a:t>
            </a:r>
            <a:r>
              <a:rPr lang="en-GB" sz="2905" spc="-1" dirty="0" err="1">
                <a:latin typeface="Bookman Old Style" panose="02050604050505020204" pitchFamily="18" charset="0"/>
              </a:rPr>
              <a:t>layout </a:t>
            </a:r>
            <a:r>
              <a:rPr lang="en-GB" sz="2905" spc="-1" dirty="0">
                <a:latin typeface="Bookman Old Style" panose="02050604050505020204" pitchFamily="18" charset="0"/>
              </a:rPr>
              <a:t>, </a:t>
            </a:r>
            <a:r>
              <a:rPr lang="en-GB" sz="2905" spc="-1" dirty="0">
                <a:latin typeface="Bookman Old Style" panose="02050604050505020204" pitchFamily="18" charset="0"/>
              </a:rPr>
              <a:t>panels </a:t>
            </a:r>
            <a:r>
              <a:rPr lang="en-GB" sz="2905" spc="-1" dirty="0" err="1">
                <a:latin typeface="Bookman Old Style" panose="02050604050505020204" pitchFamily="18" charset="0"/>
              </a:rPr>
              <a:t>, </a:t>
            </a:r>
            <a:r>
              <a:rPr lang="en-GB" sz="2905" spc="-1" dirty="0">
                <a:latin typeface="Bookman Old Style" panose="02050604050505020204" pitchFamily="18" charset="0"/>
              </a:rPr>
              <a:t>and </a:t>
            </a:r>
            <a:r>
              <a:rPr lang="en-GB" sz="2905" spc="-1" dirty="0">
                <a:latin typeface="Bookman Old Style" panose="02050604050505020204" pitchFamily="18" charset="0"/>
              </a:rPr>
              <a:t>event </a:t>
            </a:r>
            <a:r>
              <a:rPr lang="en-GB" sz="2905" spc="-1" dirty="0" err="1">
                <a:latin typeface="Bookman Old Style" panose="02050604050505020204" pitchFamily="18" charset="0"/>
              </a:rPr>
              <a:t>handlers </a:t>
            </a:r>
            <a:r>
              <a:rPr lang="en-GB" sz="2905" spc="-1" dirty="0">
                <a:latin typeface="Bookman Old Style" panose="02050604050505020204" pitchFamily="18" charset="0"/>
              </a:rPr>
              <a:t>. </a:t>
            </a:r>
            <a:r>
              <a:rPr lang="en-GB" sz="2905" spc="-1" dirty="0" err="1">
                <a:latin typeface="Bookman Old Style" panose="02050604050505020204" pitchFamily="18" charset="0"/>
              </a:rPr>
              <a:t>You </a:t>
            </a:r>
            <a:r>
              <a:rPr lang="en-GB" sz="2905" spc="-1" dirty="0" err="1">
                <a:latin typeface="Bookman Old Style" panose="02050604050505020204" pitchFamily="18" charset="0"/>
              </a:rPr>
              <a:t>can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become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programming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directly </a:t>
            </a:r>
            <a:r>
              <a:rPr lang="en-GB" sz="2905" spc="-1" dirty="0">
                <a:latin typeface="Bookman Old Style" panose="02050604050505020204" pitchFamily="18" charset="0"/>
              </a:rPr>
              <a:t>the interface </a:t>
            </a:r>
            <a:r>
              <a:rPr lang="en-GB" sz="2905" spc="-1" dirty="0" err="1">
                <a:latin typeface="Bookman Old Style" panose="02050604050505020204" pitchFamily="18" charset="0"/>
              </a:rPr>
              <a:t>through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a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>
                <a:latin typeface="Bookman Old Style" panose="02050604050505020204" pitchFamily="18" charset="0"/>
              </a:rPr>
              <a:t>text </a:t>
            </a:r>
            <a:r>
              <a:rPr lang="en-GB" sz="2905" spc="-1" dirty="0" err="1">
                <a:latin typeface="Bookman Old Style" panose="02050604050505020204" pitchFamily="18" charset="0"/>
              </a:rPr>
              <a:t>editor </a:t>
            </a:r>
            <a:r>
              <a:rPr lang="en-GB" sz="2905" spc="-1" dirty="0" err="1">
                <a:latin typeface="Bookman Old Style" panose="02050604050505020204" pitchFamily="18" charset="0"/>
              </a:rPr>
              <a:t>, </a:t>
            </a:r>
            <a:r>
              <a:rPr lang="en-GB" sz="2905" spc="-1" dirty="0">
                <a:latin typeface="Bookman Old Style" panose="02050604050505020204" pitchFamily="18" charset="0"/>
              </a:rPr>
              <a:t>or </a:t>
            </a:r>
            <a:r>
              <a:rPr lang="en-GB" sz="2905" spc="-1" dirty="0" err="1">
                <a:latin typeface="Bookman Old Style" panose="02050604050505020204" pitchFamily="18" charset="0"/>
              </a:rPr>
              <a:t>through </a:t>
            </a:r>
            <a:r>
              <a:rPr lang="en-GB" sz="2905" spc="-1" dirty="0">
                <a:latin typeface="Bookman Old Style" panose="02050604050505020204" pitchFamily="18" charset="0"/>
              </a:rPr>
              <a:t>the </a:t>
            </a:r>
            <a:r>
              <a:rPr lang="en-GB" sz="2905" spc="-1" dirty="0">
                <a:latin typeface="Bookman Old Style" panose="02050604050505020204" pitchFamily="18" charset="0"/>
              </a:rPr>
              <a:t>development </a:t>
            </a:r>
            <a:r>
              <a:rPr lang="en-GB" sz="2905" spc="-1" dirty="0" err="1">
                <a:latin typeface="Bookman Old Style" panose="02050604050505020204" pitchFamily="18" charset="0"/>
              </a:rPr>
              <a:t>environment</a:t>
            </a:r>
            <a:r>
              <a:rPr lang="en-GB" sz="2905" spc="-1" dirty="0" err="1">
                <a:latin typeface="Bookman Old Style" panose="02050604050505020204" pitchFamily="18" charset="0"/>
              </a:rPr>
              <a:t>​</a:t>
            </a:r>
            <a:r>
              <a:rPr lang="en-GB" sz="2905" spc="-1" dirty="0">
                <a:latin typeface="Bookman Old Style" panose="02050604050505020204" pitchFamily="18" charset="0"/>
              </a:rPr>
              <a:t> </a:t>
            </a:r>
            <a:r>
              <a:rPr lang="en-GB" sz="2905" spc="-1" dirty="0" err="1">
                <a:latin typeface="Bookman Old Style" panose="02050604050505020204" pitchFamily="18" charset="0"/>
              </a:rPr>
              <a:t>chart </a:t>
            </a:r>
            <a:r>
              <a:rPr lang="en-GB" sz="2905" spc="-1" dirty="0">
                <a:latin typeface="Bookman Old Style" panose="02050604050505020204" pitchFamily="18" charset="0"/>
              </a:rPr>
              <a:t>.</a:t>
            </a:r>
            <a:endParaRPr lang="pl-PL" sz="2905" spc="-1" dirty="0">
              <a:latin typeface="Bookman Old Style" panose="02050604050505020204" pitchFamily="18" charset="0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948408" y="326290"/>
            <a:ext cx="8229627" cy="959172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200" spc="-1" dirty="0" err="1">
                <a:latin typeface="Arial" panose="020B0604020202020204"/>
              </a:rPr>
              <a:t>Lenguajes</a:t>
            </a:r>
            <a:r>
              <a:rPr lang="en-GB" sz="3200" spc="-1" dirty="0">
                <a:latin typeface="Arial" panose="020B0604020202020204"/>
              </a:rPr>
              <a:t> de </a:t>
            </a:r>
            <a:r>
              <a:rPr lang="en-GB" sz="3200" spc="-1" dirty="0" err="1">
                <a:latin typeface="Arial" panose="020B0604020202020204"/>
              </a:rPr>
              <a:t>descripción</a:t>
            </a:r>
            <a:r>
              <a:rPr lang="en-GB" sz="3200" spc="-1" dirty="0">
                <a:latin typeface="Arial" panose="020B0604020202020204"/>
              </a:rPr>
              <a:t> de </a:t>
            </a:r>
            <a:r>
              <a:rPr lang="en-GB" sz="3200" spc="-1" dirty="0" err="1">
                <a:latin typeface="Arial" panose="020B0604020202020204"/>
              </a:rPr>
              <a:t>interfaces</a:t>
            </a:r>
            <a:r>
              <a:rPr lang="en-GB" sz="3200" spc="-1" dirty="0">
                <a:latin typeface="Arial" panose="020B0604020202020204"/>
              </a:rPr>
              <a:t> </a:t>
            </a:r>
            <a:r>
              <a:rPr lang="en-GB" sz="3200" spc="-1" dirty="0" err="1">
                <a:latin typeface="Arial" panose="020B0604020202020204"/>
              </a:rPr>
              <a:t>basados</a:t>
            </a:r>
            <a:r>
              <a:rPr lang="en-GB" sz="3200" spc="-1" dirty="0">
                <a:latin typeface="Arial" panose="020B0604020202020204"/>
              </a:rPr>
              <a:t> en XML. XAML</a:t>
            </a:r>
            <a:endParaRPr lang="pl-PL" sz="3200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ángulo 29"/>
          <p:cNvSpPr/>
          <p:nvPr/>
        </p:nvSpPr>
        <p:spPr>
          <a:xfrm>
            <a:off x="1703142" y="1524828"/>
            <a:ext cx="8474893" cy="4272693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Grid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Grid.RowDefinitions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RowDefinition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Height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="Auto" 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RowDefinition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Height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="Auto" 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RowDefinition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Height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="*" 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RowDefinition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Height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="28" 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Grid.RowDefinitions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Grid.ColumnDefinitions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ColumnDefinition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Width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="Auto" 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ColumnDefinition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Width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="Auto" 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ColumnDefinition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Width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="*" 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Grid.ColumnDefinitions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Label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Grid.Row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="0"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Grid.Column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="0"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</a:t>
            </a:r>
            <a:r>
              <a:rPr lang="en-GB" sz="1090" spc="-1" dirty="0" err="1">
                <a:solidFill>
                  <a:srgbClr val="0000FF"/>
                </a:solidFill>
                <a:latin typeface="Consolas" panose="020B0609020204030204"/>
              </a:rPr>
              <a:t>Name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:"/&gt;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Label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Grid.Row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="1"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Grid.Column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="0"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="E-Mail:"/&gt;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Label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Grid.Row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="2"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Grid.Column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="0"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</a:t>
            </a:r>
            <a:r>
              <a:rPr lang="en-GB" sz="1090" spc="-1" dirty="0" err="1">
                <a:solidFill>
                  <a:srgbClr val="0000FF"/>
                </a:solidFill>
                <a:latin typeface="Consolas" panose="020B0609020204030204"/>
              </a:rPr>
              <a:t>Comment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:"/&gt;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GridSplitter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HorizontalAlignment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</a:t>
            </a:r>
            <a:r>
              <a:rPr lang="en-GB" sz="1090" spc="-1" dirty="0" err="1">
                <a:solidFill>
                  <a:srgbClr val="0000FF"/>
                </a:solidFill>
                <a:latin typeface="Consolas" panose="020B0609020204030204"/>
              </a:rPr>
              <a:t>Right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"</a:t>
            </a: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VerticalAlignment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</a:t>
            </a:r>
            <a:r>
              <a:rPr lang="en-GB" sz="1090" spc="-1" dirty="0" err="1">
                <a:solidFill>
                  <a:srgbClr val="0000FF"/>
                </a:solidFill>
                <a:latin typeface="Consolas" panose="020B0609020204030204"/>
              </a:rPr>
              <a:t>Stretch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"</a:t>
            </a: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Grid.RowSpan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="3"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Grid.Column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="1"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ResizeBehavior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</a:t>
            </a:r>
            <a:r>
              <a:rPr lang="en-GB" sz="1090" spc="-1" dirty="0" err="1">
                <a:solidFill>
                  <a:srgbClr val="0000FF"/>
                </a:solidFill>
                <a:latin typeface="Consolas" panose="020B0609020204030204"/>
              </a:rPr>
              <a:t>PreviousAndNext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"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Width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="5"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Background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="#FFBCBCBC"/&gt;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TextBox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Grid.Column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="2"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Grid.Row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="0"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Margin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="3" 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TextBox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Grid.Column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="2"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Grid.Row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="1"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Margin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="3" 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TextBox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Grid.Column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="2"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Grid.Row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="2"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Margin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="3" 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 dirty="0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Grid.Column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="2"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Grid.Row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="3"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HorizontalAlignment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="Right"</a:t>
            </a:r>
            <a:r>
              <a:rPr lang="en-GB" sz="1090" spc="-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MinWidth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="80"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spc="-1" dirty="0" err="1">
                <a:solidFill>
                  <a:srgbClr val="FF0000"/>
                </a:solidFill>
                <a:latin typeface="Consolas" panose="020B0609020204030204"/>
              </a:rPr>
              <a:t>Margin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="3"</a:t>
            </a:r>
            <a:r>
              <a:rPr lang="en-GB" sz="1090" spc="-1" dirty="0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="</a:t>
            </a:r>
            <a:r>
              <a:rPr lang="en-GB" sz="1090" spc="-1" dirty="0" err="1">
                <a:solidFill>
                  <a:srgbClr val="0000FF"/>
                </a:solidFill>
                <a:latin typeface="Consolas" panose="020B0609020204030204"/>
              </a:rPr>
              <a:t>Send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" /&gt;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 dirty="0" err="1">
                <a:solidFill>
                  <a:srgbClr val="A31515"/>
                </a:solidFill>
                <a:latin typeface="Consolas" panose="020B0609020204030204"/>
              </a:rPr>
              <a:t>Grid</a:t>
            </a:r>
            <a:r>
              <a:rPr lang="en-GB" sz="109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Lenguajes de descripción de interfaces basados en XML. XAML. Contenedores. Grid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5322550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>
              <a:spcAft>
                <a:spcPts val="1285"/>
              </a:spcAft>
            </a:pP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0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Grid</a:t>
            </a:r>
            <a:r>
              <a:rPr lang="en-GB" sz="190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0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Name</a:t>
            </a:r>
            <a:r>
              <a:rPr lang="en-GB" sz="190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905" spc="-1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contenedor</a:t>
            </a:r>
            <a:r>
              <a:rPr lang="en-GB" sz="190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 </a:t>
            </a:r>
            <a:br>
              <a:rPr sz="1905" dirty="0"/>
            </a:b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0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Grid.RowDefinitions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 </a:t>
            </a:r>
            <a:br>
              <a:rPr sz="1905" dirty="0"/>
            </a:b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0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RowDefinition</a:t>
            </a:r>
            <a:r>
              <a:rPr lang="en-GB" sz="190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0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Height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="25*"/&gt; </a:t>
            </a:r>
            <a:br>
              <a:rPr sz="1905" dirty="0"/>
            </a:b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0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RowDefinition</a:t>
            </a:r>
            <a:r>
              <a:rPr lang="en-GB" sz="190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0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Height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="27*"/&gt; </a:t>
            </a:r>
            <a:br>
              <a:rPr sz="1905" dirty="0"/>
            </a:b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90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Grid.RowDefinitions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 </a:t>
            </a:r>
            <a:br>
              <a:rPr sz="1905" dirty="0"/>
            </a:b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0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Grid.ColumnDefinitions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 </a:t>
            </a:r>
            <a:br>
              <a:rPr sz="1905" dirty="0"/>
            </a:b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0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ColumnDefinition</a:t>
            </a:r>
            <a:r>
              <a:rPr lang="en-GB" sz="190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0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="51*"/&gt; </a:t>
            </a:r>
            <a:br>
              <a:rPr sz="1905" dirty="0"/>
            </a:b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0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ColumnDefinition</a:t>
            </a:r>
            <a:r>
              <a:rPr lang="en-GB" sz="190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0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="105*"/&gt; </a:t>
            </a:r>
            <a:br>
              <a:rPr sz="1905" dirty="0"/>
            </a:b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0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ColumnDefinition</a:t>
            </a:r>
            <a:r>
              <a:rPr lang="en-GB" sz="190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0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="64*"/&gt; </a:t>
            </a:r>
            <a:br>
              <a:rPr sz="1905" dirty="0"/>
            </a:b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90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Grid.ColumnDefinitions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 </a:t>
            </a:r>
            <a:br>
              <a:rPr sz="1905" dirty="0"/>
            </a:b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0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90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0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Grid.Column</a:t>
            </a:r>
            <a:r>
              <a:rPr lang="en-GB" sz="190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="1"</a:t>
            </a:r>
            <a:br>
              <a:rPr sz="1905" dirty="0"/>
            </a:b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90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Grid.Row</a:t>
            </a:r>
            <a:r>
              <a:rPr lang="en-GB" sz="190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="1"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.../&gt; </a:t>
            </a:r>
            <a:br>
              <a:rPr sz="1905" dirty="0"/>
            </a:br>
            <a:r>
              <a:rPr lang="en-GB" sz="190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0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90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0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Grid.Column</a:t>
            </a:r>
            <a:r>
              <a:rPr lang="en-GB" sz="190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="2"</a:t>
            </a:r>
            <a:br>
              <a:rPr sz="1905" dirty="0"/>
            </a:b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905" spc="-1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Grid.Row</a:t>
            </a:r>
            <a:r>
              <a:rPr lang="en-GB" sz="1905" spc="-1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="0"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.../&gt; </a:t>
            </a:r>
            <a:br>
              <a:rPr sz="1905" dirty="0"/>
            </a:b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90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Grid</a:t>
            </a:r>
            <a:r>
              <a:rPr lang="en-GB" sz="190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endParaRPr lang="pl-PL" sz="1905" spc="-1" dirty="0">
              <a:latin typeface="Arial" panose="020B0604020202020204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Example of a Grid designed with XAML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58" name="Imagen 257"/>
          <p:cNvPicPr/>
          <p:nvPr/>
        </p:nvPicPr>
        <p:blipFill>
          <a:blip r:embed="rId1"/>
          <a:stretch>
            <a:fillRect/>
          </a:stretch>
        </p:blipFill>
        <p:spPr>
          <a:xfrm>
            <a:off x="7235687" y="1899870"/>
            <a:ext cx="4120855" cy="223090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6289959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9000"/>
          </a:bodyPr>
          <a:lstStyle/>
          <a:p>
            <a:pPr marL="391795">
              <a:spcAft>
                <a:spcPts val="1285"/>
              </a:spcAft>
            </a:pP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for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inte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i = 0 ; i &lt; 3 ; i ++ )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{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for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j = 0 ; j &lt; 2 ; j++ )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{ </a:t>
            </a:r>
            <a:br>
              <a:rPr sz="1815" dirty="0"/>
            </a:b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new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( ) ;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button.Width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= 100;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button.Height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= 50;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button.Content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81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" </a:t>
            </a:r>
            <a:r>
              <a:rPr lang="en-GB" sz="181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81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"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+ i + </a:t>
            </a:r>
            <a:r>
              <a:rPr lang="en-GB" sz="181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", "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+ j;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button.HorizontalAlignment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HorizontalAlignment.Left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;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button.VerticalAlignment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VerticalAlignment.Top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;</a:t>
            </a:r>
            <a:endParaRPr lang="pl-PL" sz="1815" spc="-1" dirty="0">
              <a:latin typeface="Arial" panose="020B0604020202020204"/>
            </a:endParaRPr>
          </a:p>
          <a:p>
            <a:pPr marL="391795">
              <a:spcAft>
                <a:spcPts val="1285"/>
              </a:spcAft>
            </a:pP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//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Placement 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of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controls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depends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//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his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alignment 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and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margin 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of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each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control</a:t>
            </a:r>
            <a:endParaRPr lang="pl-PL" sz="1815" spc="-1" dirty="0">
              <a:latin typeface="Arial" panose="020B0604020202020204"/>
            </a:endParaRPr>
          </a:p>
          <a:p>
            <a:pPr marL="391795">
              <a:spcAft>
                <a:spcPts val="1285"/>
              </a:spcAft>
            </a:pP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button.Margin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new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Thickness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(20 + i * 110, 10 + j * 55, 0, 0);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container.Children.Add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); 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} 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}</a:t>
            </a:r>
            <a:endParaRPr lang="pl-PL" sz="1815" spc="-1" dirty="0">
              <a:latin typeface="Arial" panose="020B0604020202020204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Adding controls to a Grid that is not divided into rows and columns.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61" name="Imagen 260"/>
          <p:cNvPicPr/>
          <p:nvPr/>
        </p:nvPicPr>
        <p:blipFill>
          <a:blip r:embed="rId1"/>
          <a:stretch>
            <a:fillRect/>
          </a:stretch>
        </p:blipFill>
        <p:spPr>
          <a:xfrm>
            <a:off x="7938144" y="1471268"/>
            <a:ext cx="3520265" cy="163292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913255" y="1645285"/>
            <a:ext cx="7884160" cy="4899025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87000"/>
          </a:bodyPr>
          <a:lstStyle/>
          <a:p>
            <a:pPr marL="391795">
              <a:spcAft>
                <a:spcPts val="1285"/>
              </a:spcAft>
            </a:pP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for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i = 0; i &lt; 3; i++)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{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for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j = 0; j &lt; 3; j++)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{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</a:t>
            </a:r>
            <a:endParaRPr lang="pl-PL" sz="1815" spc="-1" dirty="0">
              <a:latin typeface="Arial" panose="020B0604020202020204"/>
            </a:endParaRPr>
          </a:p>
          <a:p>
            <a:pPr marL="391795">
              <a:spcAft>
                <a:spcPts val="1285"/>
              </a:spcAft>
            </a:pP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new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Button();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button.Content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81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" </a:t>
            </a:r>
            <a:r>
              <a:rPr lang="en-GB" sz="181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81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"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+ i + </a:t>
            </a:r>
            <a:r>
              <a:rPr lang="en-GB" sz="181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", "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+ j;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button.HorizontalAlignment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HorizontalAlignment.Left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;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button.VerticalAlignment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VerticalAlignment.Top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;</a:t>
            </a:r>
            <a:endParaRPr lang="pl-PL" sz="1815" spc="-1" dirty="0">
              <a:latin typeface="Arial" panose="020B0604020202020204"/>
            </a:endParaRPr>
          </a:p>
          <a:p>
            <a:pPr marL="391795">
              <a:spcAft>
                <a:spcPts val="1285"/>
              </a:spcAft>
            </a:pP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//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Placement 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of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controls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It depends 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on the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methods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//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static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SetRow 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and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SetColumn 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of the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class</a:t>
            </a:r>
            <a:r>
              <a:rPr lang="en-GB" sz="181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Grid</a:t>
            </a:r>
            <a:endParaRPr lang="pl-PL" sz="1815" spc="-1" dirty="0">
              <a:latin typeface="Arial" panose="020B0604020202020204"/>
            </a:endParaRPr>
          </a:p>
          <a:p>
            <a:pPr marL="391795">
              <a:spcAft>
                <a:spcPts val="1285"/>
              </a:spcAft>
            </a:pP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Grid.SetRow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 i);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Grid.SetColumn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 j);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container.Children.Add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);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} }</a:t>
            </a:r>
            <a:endParaRPr lang="pl-PL" sz="1815" spc="-1" dirty="0">
              <a:latin typeface="Arial" panose="020B0604020202020204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Adding controls to a Grid divided into rows and columns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64" name="Imagen 263"/>
          <p:cNvPicPr/>
          <p:nvPr/>
        </p:nvPicPr>
        <p:blipFill>
          <a:blip r:embed="rId1"/>
          <a:stretch>
            <a:fillRect/>
          </a:stretch>
        </p:blipFill>
        <p:spPr>
          <a:xfrm>
            <a:off x="7737590" y="1776401"/>
            <a:ext cx="3766510" cy="180373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lnSpcReduction="10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UniformGrid </a:t>
            </a:r>
            <a:r>
              <a:rPr lang="en-GB" sz="2905" spc="-1" dirty="0">
                <a:latin typeface="Arial" panose="020B0604020202020204"/>
              </a:rPr>
              <a:t>: </a:t>
            </a:r>
            <a:r>
              <a:rPr lang="en-GB" sz="2905" spc="-1" dirty="0" err="1">
                <a:latin typeface="Arial" panose="020B0604020202020204"/>
              </a:rPr>
              <a:t>Distribution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elements </a:t>
            </a:r>
            <a:r>
              <a:rPr lang="en-GB" sz="2905" spc="-1" dirty="0">
                <a:latin typeface="Arial" panose="020B0604020202020204"/>
              </a:rPr>
              <a:t>in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matrix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square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uniform </a:t>
            </a:r>
            <a:r>
              <a:rPr lang="en-GB" sz="2905" spc="-1" dirty="0">
                <a:latin typeface="Arial" panose="020B0604020202020204"/>
              </a:rPr>
              <a:t>, that is </a:t>
            </a:r>
            <a:r>
              <a:rPr lang="en-GB" sz="2905" spc="-1" dirty="0" err="1">
                <a:latin typeface="Arial" panose="020B0604020202020204"/>
              </a:rPr>
              <a:t>, </a:t>
            </a:r>
            <a:r>
              <a:rPr lang="en-GB" sz="2905" spc="-1" dirty="0">
                <a:latin typeface="Arial" panose="020B0604020202020204"/>
              </a:rPr>
              <a:t>according </a:t>
            </a:r>
            <a:r>
              <a:rPr lang="en-GB" sz="2905" spc="-1" dirty="0" err="1">
                <a:latin typeface="Arial" panose="020B0604020202020204"/>
              </a:rPr>
              <a:t>to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size </a:t>
            </a:r>
            <a:r>
              <a:rPr lang="en-GB" sz="2905" spc="-1" dirty="0">
                <a:latin typeface="Arial" panose="020B0604020202020204"/>
              </a:rPr>
              <a:t>of the </a:t>
            </a:r>
            <a:r>
              <a:rPr lang="en-GB" sz="2905" spc="-1" dirty="0" err="1">
                <a:latin typeface="Arial" panose="020B0604020202020204"/>
              </a:rPr>
              <a:t>objects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contains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distributes </a:t>
            </a:r>
            <a:r>
              <a:rPr lang="en-GB" sz="2905" spc="-1" dirty="0">
                <a:latin typeface="Arial" panose="020B0604020202020204"/>
              </a:rPr>
              <a:t>space </a:t>
            </a:r>
            <a:r>
              <a:rPr lang="en-GB" sz="2905" spc="-1" dirty="0">
                <a:latin typeface="Arial" panose="020B0604020202020204"/>
              </a:rPr>
              <a:t>proportionally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all </a:t>
            </a:r>
            <a:r>
              <a:rPr lang="en-GB" sz="2905" spc="-1" dirty="0">
                <a:latin typeface="Arial" panose="020B0604020202020204"/>
              </a:rPr>
              <a:t>.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 err="1">
                <a:latin typeface="Arial" panose="020B0604020202020204"/>
              </a:rPr>
              <a:t>​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works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same </a:t>
            </a:r>
            <a:r>
              <a:rPr lang="en-GB" sz="2905" spc="-1" dirty="0">
                <a:latin typeface="Arial" panose="020B0604020202020204"/>
              </a:rPr>
              <a:t>way </a:t>
            </a:r>
            <a:r>
              <a:rPr lang="en-GB" sz="2905" spc="-1" dirty="0" err="1">
                <a:latin typeface="Arial" panose="020B0604020202020204"/>
              </a:rPr>
              <a:t>as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Grid </a:t>
            </a:r>
            <a:r>
              <a:rPr lang="en-GB" sz="2905" spc="-1" dirty="0" err="1">
                <a:latin typeface="Arial" panose="020B0604020202020204"/>
              </a:rPr>
              <a:t>but </a:t>
            </a:r>
            <a:r>
              <a:rPr lang="en-GB" sz="2905" spc="-1" dirty="0">
                <a:latin typeface="Arial" panose="020B0604020202020204"/>
              </a:rPr>
              <a:t>with the </a:t>
            </a:r>
            <a:r>
              <a:rPr lang="en-GB" sz="2905" spc="-1" dirty="0" err="1">
                <a:latin typeface="Arial" panose="020B0604020202020204"/>
              </a:rPr>
              <a:t>difference </a:t>
            </a:r>
            <a:r>
              <a:rPr lang="en-GB" sz="2905" spc="-1" dirty="0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all </a:t>
            </a:r>
            <a:r>
              <a:rPr lang="en-GB" sz="2905" spc="-1" dirty="0">
                <a:latin typeface="Arial" panose="020B0604020202020204"/>
              </a:rPr>
              <a:t>rows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will have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same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height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all </a:t>
            </a:r>
            <a:r>
              <a:rPr lang="en-GB" sz="2905" spc="-1" dirty="0">
                <a:latin typeface="Arial" panose="020B0604020202020204"/>
              </a:rPr>
              <a:t>columns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same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broad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It is </a:t>
            </a:r>
            <a:r>
              <a:rPr lang="en-GB" sz="2905" spc="-1" dirty="0" err="1">
                <a:latin typeface="Arial" panose="020B0604020202020204"/>
              </a:rPr>
              <a:t>used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create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tables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where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cells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have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dimensions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similar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time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defined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rows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columns </a:t>
            </a:r>
            <a:r>
              <a:rPr lang="en-GB" sz="2905" spc="-1" dirty="0">
                <a:latin typeface="Arial" panose="020B0604020202020204"/>
              </a:rPr>
              <a:t>, the </a:t>
            </a:r>
            <a:r>
              <a:rPr lang="en-GB" sz="2905" spc="-1" dirty="0" err="1">
                <a:latin typeface="Arial" panose="020B0604020202020204"/>
              </a:rPr>
              <a:t>controls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automatically </a:t>
            </a:r>
            <a:r>
              <a:rPr lang="en-GB" sz="2905" spc="-1" dirty="0" err="1">
                <a:latin typeface="Arial" panose="020B0604020202020204"/>
              </a:rPr>
              <a:t>placed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according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create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5402063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>
              <a:spcAft>
                <a:spcPts val="1285"/>
              </a:spcAft>
            </a:pP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217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UniformGrid</a:t>
            </a:r>
            <a:r>
              <a:rPr lang="en-GB" sz="217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17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Rows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="2"</a:t>
            </a:r>
            <a:r>
              <a:rPr lang="en-GB" sz="217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17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Columns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="3"&gt; </a:t>
            </a:r>
            <a:br>
              <a:rPr sz="2175" dirty="0"/>
            </a:b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217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217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="BTN 1 1".../&gt; </a:t>
            </a:r>
            <a:br>
              <a:rPr sz="2175" dirty="0"/>
            </a:b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217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217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="BTN 0 2".../&gt; </a:t>
            </a:r>
            <a:br>
              <a:rPr sz="2175" dirty="0"/>
            </a:b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217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217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217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"/&gt; </a:t>
            </a:r>
            <a:br>
              <a:rPr sz="2175" dirty="0"/>
            </a:b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217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TextBox</a:t>
            </a:r>
            <a:r>
              <a:rPr lang="en-GB" sz="217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17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TextWrapping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217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Wrap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".../&gt; </a:t>
            </a:r>
            <a:br>
              <a:rPr sz="2175" dirty="0"/>
            </a:b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217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UniformGrid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endParaRPr lang="pl-PL" sz="2175" spc="-1" dirty="0">
              <a:latin typeface="Arial" panose="020B0604020202020204"/>
            </a:endParaRPr>
          </a:p>
        </p:txBody>
      </p: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Example of UniformGrid designed with XAML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69" name="Imagen 268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00" y="1836717"/>
            <a:ext cx="4147635" cy="225768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Imagen 47"/>
          <p:cNvPicPr/>
          <p:nvPr/>
        </p:nvPicPr>
        <p:blipFill>
          <a:blip r:embed="rId1"/>
          <a:stretch>
            <a:fillRect/>
          </a:stretch>
        </p:blipFill>
        <p:spPr>
          <a:xfrm>
            <a:off x="1668524" y="1544750"/>
            <a:ext cx="6223413" cy="3958542"/>
          </a:xfrm>
          <a:prstGeom prst="rect">
            <a:avLst/>
          </a:prstGeom>
          <a:ln w="0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UniformGrid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272" name="Rectángulo 30"/>
          <p:cNvSpPr/>
          <p:nvPr/>
        </p:nvSpPr>
        <p:spPr>
          <a:xfrm>
            <a:off x="5769132" y="4898782"/>
            <a:ext cx="4313214" cy="164665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50" spc="-1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450" spc="-1">
                <a:solidFill>
                  <a:srgbClr val="A31515"/>
                </a:solidFill>
                <a:latin typeface="Consolas" panose="020B0609020204030204"/>
              </a:rPr>
              <a:t>UniformGrid </a:t>
            </a:r>
            <a:r>
              <a:rPr lang="en-GB" sz="1450" spc="-1">
                <a:solidFill>
                  <a:srgbClr val="FF0000"/>
                </a:solidFill>
                <a:latin typeface="Consolas" panose="020B0609020204030204"/>
              </a:rPr>
              <a:t>Background 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="Thistle"&gt;</a:t>
            </a:r>
            <a:endParaRPr lang="pl-PL" sz="145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450" spc="-1">
                <a:solidFill>
                  <a:srgbClr val="A31515"/>
                </a:solidFill>
                <a:latin typeface="Consolas" panose="020B0609020204030204"/>
              </a:rPr>
              <a:t>Button </a:t>
            </a:r>
            <a:r>
              <a:rPr lang="en-GB" sz="1450" spc="-1">
                <a:solidFill>
                  <a:srgbClr val="FF0000"/>
                </a:solidFill>
                <a:latin typeface="Consolas" panose="020B0609020204030204"/>
              </a:rPr>
              <a:t>Content 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="Button 1"/&gt;</a:t>
            </a:r>
            <a:endParaRPr lang="pl-PL" sz="145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450" spc="-1">
                <a:solidFill>
                  <a:srgbClr val="A31515"/>
                </a:solidFill>
                <a:latin typeface="Consolas" panose="020B0609020204030204"/>
              </a:rPr>
              <a:t>Button </a:t>
            </a:r>
            <a:r>
              <a:rPr lang="en-GB" sz="1450" spc="-1">
                <a:solidFill>
                  <a:srgbClr val="FF0000"/>
                </a:solidFill>
                <a:latin typeface="Consolas" panose="020B0609020204030204"/>
              </a:rPr>
              <a:t>Content 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="Button 2"/&gt;</a:t>
            </a:r>
            <a:endParaRPr lang="pl-PL" sz="145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450" spc="-1">
                <a:solidFill>
                  <a:srgbClr val="A31515"/>
                </a:solidFill>
                <a:latin typeface="Consolas" panose="020B0609020204030204"/>
              </a:rPr>
              <a:t>Button </a:t>
            </a:r>
            <a:r>
              <a:rPr lang="en-GB" sz="1450" spc="-1">
                <a:solidFill>
                  <a:srgbClr val="FF0000"/>
                </a:solidFill>
                <a:latin typeface="Consolas" panose="020B0609020204030204"/>
              </a:rPr>
              <a:t>Content 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="Button 3"/&gt;</a:t>
            </a:r>
            <a:endParaRPr lang="pl-PL" sz="145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450" spc="-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450" spc="-1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="Button 4"/&gt;</a:t>
            </a:r>
            <a:endParaRPr lang="pl-PL" sz="145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450" spc="-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450" spc="-1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="Button 5"/&gt;</a:t>
            </a:r>
            <a:endParaRPr lang="pl-PL" sz="145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450" spc="-1">
                <a:solidFill>
                  <a:srgbClr val="A31515"/>
                </a:solidFill>
                <a:latin typeface="Consolas" panose="020B0609020204030204"/>
              </a:rPr>
              <a:t>UniformGrid</a:t>
            </a:r>
            <a:r>
              <a:rPr lang="en-GB" sz="145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450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5693611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87500" lnSpcReduction="10000"/>
          </a:bodyPr>
          <a:lstStyle/>
          <a:p>
            <a:pPr marL="391795">
              <a:spcAft>
                <a:spcPts val="1285"/>
              </a:spcAft>
            </a:pP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for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(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i = 0; i &lt; 4; i++){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for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(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j = 0; j &lt; 3; j++){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Button </a:t>
            </a:r>
            <a:r>
              <a:rPr lang="en-GB" sz="163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boton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= 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new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Button(); </a:t>
            </a:r>
            <a:br>
              <a:rPr sz="1635" dirty="0"/>
            </a:b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635" spc="-1" dirty="0" err="1">
                <a:latin typeface="Cascadia Mono" panose="020B0609020000020004"/>
                <a:ea typeface="Cascadia Mono" panose="020B0609020000020004"/>
              </a:rPr>
              <a:t>boton.Width</a:t>
            </a: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 = 50; </a:t>
            </a:r>
            <a:br>
              <a:rPr sz="1635" dirty="0"/>
            </a:b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635" spc="-1" dirty="0" err="1">
                <a:latin typeface="Cascadia Mono" panose="020B0609020000020004"/>
                <a:ea typeface="Cascadia Mono" panose="020B0609020000020004"/>
              </a:rPr>
              <a:t>boton.Height</a:t>
            </a: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 = 40;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if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(i == 3)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switch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(j){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case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0: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  </a:t>
            </a:r>
            <a:r>
              <a:rPr lang="en-GB" sz="163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boton.Content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= </a:t>
            </a:r>
            <a:r>
              <a:rPr lang="en-GB" sz="163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"="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break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case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1: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  </a:t>
            </a:r>
            <a:r>
              <a:rPr lang="en-GB" sz="163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boton.Content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= </a:t>
            </a:r>
            <a:r>
              <a:rPr lang="en-GB" sz="163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"0"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break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case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2: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  </a:t>
            </a:r>
            <a:r>
              <a:rPr lang="en-GB" sz="163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boton.Content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= </a:t>
            </a:r>
            <a:r>
              <a:rPr lang="en-GB" sz="163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"C"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break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</a:t>
            </a:r>
            <a:br>
              <a:rPr sz="1635" dirty="0"/>
            </a:b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       }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else</a:t>
            </a:r>
            <a:r>
              <a:rPr lang="en-GB" sz="163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635" dirty="0"/>
            </a:b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       </a:t>
            </a:r>
            <a:r>
              <a:rPr lang="en-GB" sz="1635" spc="-1" dirty="0" err="1">
                <a:latin typeface="Cascadia Mono" panose="020B0609020000020004"/>
                <a:ea typeface="Cascadia Mono" panose="020B0609020000020004"/>
              </a:rPr>
              <a:t>boton.Content</a:t>
            </a: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 = (9 - 3 * i) - (2 – j); </a:t>
            </a:r>
            <a:br>
              <a:rPr sz="1635" dirty="0"/>
            </a:b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 err="1">
                <a:latin typeface="Cascadia Mono" panose="020B0609020000020004"/>
                <a:ea typeface="Cascadia Mono" panose="020B0609020000020004"/>
              </a:rPr>
              <a:t>boton.HorizontalAlignment</a:t>
            </a: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 = </a:t>
            </a:r>
            <a:r>
              <a:rPr lang="en-GB" sz="1635" spc="-1" dirty="0" err="1">
                <a:latin typeface="Cascadia Mono" panose="020B0609020000020004"/>
                <a:ea typeface="Cascadia Mono" panose="020B0609020000020004"/>
              </a:rPr>
              <a:t>HorizontalAlignment.Center</a:t>
            </a: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; </a:t>
            </a:r>
            <a:br>
              <a:rPr sz="1635" dirty="0"/>
            </a:b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 err="1">
                <a:latin typeface="Cascadia Mono" panose="020B0609020000020004"/>
                <a:ea typeface="Cascadia Mono" panose="020B0609020000020004"/>
              </a:rPr>
              <a:t>boton.VerticalAlignment</a:t>
            </a: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 = </a:t>
            </a:r>
            <a:r>
              <a:rPr lang="en-GB" sz="1635" spc="-1" dirty="0" err="1">
                <a:latin typeface="Cascadia Mono" panose="020B0609020000020004"/>
                <a:ea typeface="Cascadia Mono" panose="020B0609020000020004"/>
              </a:rPr>
              <a:t>VerticalAlignment.Center</a:t>
            </a:r>
            <a:r>
              <a:rPr lang="en-GB" sz="1635" spc="-1" dirty="0">
                <a:latin typeface="Cascadia Mono" panose="020B0609020000020004"/>
                <a:ea typeface="Cascadia Mono" panose="020B0609020000020004"/>
              </a:rPr>
              <a:t>;</a:t>
            </a:r>
            <a:endParaRPr lang="pl-PL" sz="1635" spc="-1" dirty="0">
              <a:latin typeface="Arial" panose="020B0604020202020204"/>
            </a:endParaRPr>
          </a:p>
          <a:p>
            <a:pPr marL="391795">
              <a:spcAft>
                <a:spcPts val="1285"/>
              </a:spcAft>
            </a:pP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// </a:t>
            </a:r>
            <a:r>
              <a:rPr lang="en-GB" sz="163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Placement </a:t>
            </a:r>
            <a:r>
              <a:rPr lang="en-GB" sz="163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of </a:t>
            </a:r>
            <a:r>
              <a:rPr lang="en-GB" sz="163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controls</a:t>
            </a:r>
            <a:r>
              <a:rPr lang="en-GB" sz="163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It depends </a:t>
            </a:r>
            <a:r>
              <a:rPr lang="en-GB" sz="163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on the </a:t>
            </a:r>
            <a:r>
              <a:rPr lang="en-GB" sz="163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methods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// </a:t>
            </a:r>
            <a:r>
              <a:rPr lang="en-GB" sz="163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static</a:t>
            </a:r>
            <a:r>
              <a:rPr lang="en-GB" sz="163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SetRow </a:t>
            </a:r>
            <a:r>
              <a:rPr lang="en-GB" sz="163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and </a:t>
            </a:r>
            <a:r>
              <a:rPr lang="en-GB" sz="163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SetColumn </a:t>
            </a:r>
            <a:r>
              <a:rPr lang="en-GB" sz="163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of the </a:t>
            </a:r>
            <a:r>
              <a:rPr lang="en-GB" sz="163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class</a:t>
            </a:r>
            <a:r>
              <a:rPr lang="en-GB" sz="163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63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Grid</a:t>
            </a:r>
            <a:endParaRPr lang="pl-PL" sz="1635" spc="-1" dirty="0">
              <a:latin typeface="Arial" panose="020B0604020202020204"/>
            </a:endParaRPr>
          </a:p>
          <a:p>
            <a:pPr marL="391795">
              <a:spcAft>
                <a:spcPts val="1285"/>
              </a:spcAft>
            </a:pP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Grid.SetRow 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63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 i);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Grid.SetColumn 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63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 j);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</a:t>
            </a:r>
            <a:r>
              <a:rPr lang="en-GB" sz="163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container.Children.Add 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63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); </a:t>
            </a:r>
            <a:br>
              <a:rPr sz="1635" dirty="0"/>
            </a:br>
            <a:r>
              <a:rPr lang="en-GB" sz="163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} }</a:t>
            </a:r>
            <a:endParaRPr lang="pl-PL" sz="1635" spc="-1" dirty="0">
              <a:latin typeface="Arial" panose="020B0604020202020204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Adding controls to a UniformGrid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75" name="Imagen 274"/>
          <p:cNvPicPr/>
          <p:nvPr/>
        </p:nvPicPr>
        <p:blipFill>
          <a:blip r:embed="rId1"/>
          <a:stretch>
            <a:fillRect/>
          </a:stretch>
        </p:blipFill>
        <p:spPr>
          <a:xfrm>
            <a:off x="7728644" y="1632928"/>
            <a:ext cx="2449391" cy="295853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88500" lnSpcReduction="20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Canvas </a:t>
            </a:r>
            <a:r>
              <a:rPr lang="en-GB" sz="2905" spc="-1" dirty="0">
                <a:latin typeface="Arial" panose="020B0604020202020204"/>
              </a:rPr>
              <a:t>. It is the </a:t>
            </a:r>
            <a:r>
              <a:rPr lang="en-GB" sz="2905" spc="-1" dirty="0" err="1">
                <a:latin typeface="Arial" panose="020B0604020202020204"/>
              </a:rPr>
              <a:t>most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simple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intuitive </a:t>
            </a:r>
            <a:r>
              <a:rPr lang="en-GB" sz="2905" spc="-1" dirty="0">
                <a:latin typeface="Arial" panose="020B0604020202020204"/>
              </a:rPr>
              <a:t>for </a:t>
            </a:r>
            <a:r>
              <a:rPr lang="en-GB" sz="2905" spc="-1" dirty="0" err="1">
                <a:latin typeface="Arial" panose="020B0604020202020204"/>
              </a:rPr>
              <a:t>everyone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 err="1">
                <a:latin typeface="Arial" panose="020B0604020202020204"/>
              </a:rPr>
              <a:t>It imitates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features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a </a:t>
            </a:r>
            <a:r>
              <a:rPr lang="en-GB" sz="2905" spc="-1" dirty="0">
                <a:latin typeface="Arial" panose="020B0604020202020204"/>
              </a:rPr>
              <a:t>Windows </a:t>
            </a:r>
            <a:r>
              <a:rPr lang="en-GB" sz="2905" spc="-1" dirty="0" err="1">
                <a:latin typeface="Arial" panose="020B0604020202020204"/>
              </a:rPr>
              <a:t>Forms panel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 err="1">
                <a:latin typeface="Arial" panose="020B0604020202020204"/>
              </a:rPr>
              <a:t>It allows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assign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coordinates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absolute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where </a:t>
            </a:r>
            <a:r>
              <a:rPr lang="en-GB" sz="2905" spc="-1" dirty="0">
                <a:latin typeface="Arial" panose="020B0604020202020204"/>
              </a:rPr>
              <a:t>the (0,0) of </a:t>
            </a:r>
            <a:r>
              <a:rPr lang="en-GB" sz="2905" spc="-1" dirty="0" err="1">
                <a:latin typeface="Arial" panose="020B0604020202020204"/>
              </a:rPr>
              <a:t>the </a:t>
            </a:r>
            <a:r>
              <a:rPr lang="en-GB" sz="2905" spc="-1" dirty="0">
                <a:latin typeface="Arial" panose="020B0604020202020204"/>
              </a:rPr>
              <a:t>coordinate </a:t>
            </a:r>
            <a:r>
              <a:rPr lang="en-GB" sz="2905" spc="-1" dirty="0" err="1">
                <a:latin typeface="Arial" panose="020B0604020202020204"/>
              </a:rPr>
              <a:t>axis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It is </a:t>
            </a: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>
                <a:latin typeface="Arial" panose="020B0604020202020204"/>
              </a:rPr>
              <a:t>upper </a:t>
            </a:r>
            <a:r>
              <a:rPr lang="en-GB" sz="2905" spc="-1" dirty="0" err="1">
                <a:latin typeface="Arial" panose="020B0604020202020204"/>
              </a:rPr>
              <a:t>left </a:t>
            </a:r>
            <a:r>
              <a:rPr lang="en-GB" sz="2905" spc="-1" dirty="0" err="1">
                <a:latin typeface="Arial" panose="020B0604020202020204"/>
              </a:rPr>
              <a:t>corner </a:t>
            </a:r>
            <a:r>
              <a:rPr lang="en-GB" sz="2905" spc="-1" dirty="0">
                <a:latin typeface="Arial" panose="020B0604020202020204"/>
              </a:rPr>
              <a:t>. It is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location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requires </a:t>
            </a:r>
            <a:r>
              <a:rPr lang="en-GB" sz="2905" spc="-1" dirty="0">
                <a:latin typeface="Arial" panose="020B0604020202020204"/>
              </a:rPr>
              <a:t>elements </a:t>
            </a:r>
            <a:r>
              <a:rPr lang="en-GB" sz="2905" spc="-1" dirty="0">
                <a:latin typeface="Arial" panose="020B0604020202020204"/>
              </a:rPr>
              <a:t>.</a:t>
            </a:r>
            <a:r>
              <a:rPr lang="en-GB" sz="2905" spc="-1" dirty="0" err="1">
                <a:latin typeface="Arial" panose="020B0604020202020204"/>
              </a:rPr>
              <a:t>​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objects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They </a:t>
            </a:r>
            <a:r>
              <a:rPr lang="en-GB" sz="2905" spc="-1" dirty="0" err="1">
                <a:latin typeface="Arial" panose="020B0604020202020204"/>
              </a:rPr>
              <a:t>are </a:t>
            </a:r>
            <a:r>
              <a:rPr lang="en-GB" sz="2905" spc="-1" dirty="0">
                <a:latin typeface="Arial" panose="020B0604020202020204"/>
              </a:rPr>
              <a:t>stacked </a:t>
            </a:r>
            <a:r>
              <a:rPr lang="en-GB" sz="2905" spc="-1" dirty="0" err="1">
                <a:latin typeface="Arial" panose="020B0604020202020204"/>
              </a:rPr>
              <a:t>on top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>
                <a:latin typeface="Arial" panose="020B0604020202020204"/>
              </a:rPr>
              <a:t>each </a:t>
            </a:r>
            <a:r>
              <a:rPr lang="en-GB" sz="2905" spc="-1" dirty="0" err="1">
                <a:latin typeface="Arial" panose="020B0604020202020204"/>
              </a:rPr>
              <a:t>other </a:t>
            </a:r>
            <a:r>
              <a:rPr lang="en-GB" sz="2905" spc="-1" dirty="0">
                <a:latin typeface="Arial" panose="020B0604020202020204"/>
              </a:rPr>
              <a:t>if we do not </a:t>
            </a:r>
            <a:r>
              <a:rPr lang="en-GB" sz="2905" spc="-1" dirty="0" err="1">
                <a:latin typeface="Arial" panose="020B0604020202020204"/>
              </a:rPr>
              <a:t>indicate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his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position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absolute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Define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area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where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each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control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son </a:t>
            </a:r>
            <a:r>
              <a:rPr lang="en-GB" sz="2905" spc="-1" dirty="0">
                <a:latin typeface="Arial" panose="020B0604020202020204"/>
              </a:rPr>
              <a:t>is </a:t>
            </a:r>
            <a:r>
              <a:rPr lang="en-GB" sz="2905" spc="-1" dirty="0" err="1">
                <a:latin typeface="Arial" panose="020B0604020202020204"/>
              </a:rPr>
              <a:t>positioned </a:t>
            </a:r>
            <a:r>
              <a:rPr lang="en-GB" sz="2905" spc="-1" dirty="0">
                <a:latin typeface="Arial" panose="020B0604020202020204"/>
              </a:rPr>
              <a:t>in </a:t>
            </a:r>
            <a:r>
              <a:rPr lang="en-GB" sz="2905" spc="-1" dirty="0" err="1">
                <a:latin typeface="Arial" panose="020B0604020202020204"/>
              </a:rPr>
              <a:t>coordinates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absolute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It is </a:t>
            </a:r>
            <a:r>
              <a:rPr lang="en-GB" sz="2905" spc="-1" dirty="0" err="1">
                <a:latin typeface="Arial" panose="020B0604020202020204"/>
              </a:rPr>
              <a:t>used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when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needs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control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absolute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the </a:t>
            </a:r>
            <a:r>
              <a:rPr lang="en-GB" sz="2905" spc="-1" dirty="0">
                <a:latin typeface="Arial" panose="020B0604020202020204"/>
              </a:rPr>
              <a:t>control </a:t>
            </a:r>
            <a:r>
              <a:rPr lang="en-GB" sz="2905" spc="-1" dirty="0" err="1">
                <a:latin typeface="Arial" panose="020B0604020202020204"/>
              </a:rPr>
              <a:t>positions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 don't </a:t>
            </a:r>
            <a:r>
              <a:rPr lang="en-GB" sz="2905" spc="-1" dirty="0" err="1">
                <a:latin typeface="Arial" panose="020B0604020202020204"/>
              </a:rPr>
              <a:t>know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 recommend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use </a:t>
            </a:r>
            <a:r>
              <a:rPr lang="en-GB" sz="2905" spc="-1" dirty="0" err="1">
                <a:latin typeface="Arial" panose="020B0604020202020204"/>
              </a:rPr>
              <a:t>it </a:t>
            </a:r>
            <a:r>
              <a:rPr lang="en-GB" sz="2905" spc="-1" dirty="0">
                <a:latin typeface="Arial" panose="020B0604020202020204"/>
              </a:rPr>
              <a:t>unless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you have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some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need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special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>
              <a:spcAft>
                <a:spcPts val="1285"/>
              </a:spcAft>
            </a:pP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81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Canvas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Name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contenedor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"&gt;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81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="BTN 1 1"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815" dirty="0"/>
            </a:b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     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Canvas.Top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="10"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Canvas.Left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="20".../&gt;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81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="BTN 0 2"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815" dirty="0"/>
            </a:b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     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Canvas.Left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="65"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Canvas.Top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="42".../&gt;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81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815" dirty="0"/>
            </a:b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     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Canvas.Left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="7"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Canvas.Top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="39".../&gt;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81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TextBox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Canvas.Left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="77"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815" dirty="0"/>
            </a:b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     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Canvas.Top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="11".../&gt; </a:t>
            </a:r>
            <a:br>
              <a:rPr sz="1815" dirty="0"/>
            </a:b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81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Canvas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endParaRPr lang="pl-PL" sz="1815" spc="-1" dirty="0">
              <a:latin typeface="Arial" panose="020B0604020202020204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Example of Canvas designed with XAML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80" name="Imagen 279"/>
          <p:cNvPicPr/>
          <p:nvPr/>
        </p:nvPicPr>
        <p:blipFill>
          <a:blip r:embed="rId1"/>
          <a:stretch>
            <a:fillRect/>
          </a:stretch>
        </p:blipFill>
        <p:spPr>
          <a:xfrm>
            <a:off x="4789375" y="4408904"/>
            <a:ext cx="3429147" cy="188145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850106" y="1632928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7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Performing </a:t>
            </a:r>
            <a:r>
              <a:rPr lang="en-GB" sz="2905" spc="-1" dirty="0">
                <a:latin typeface="Arial" panose="020B0604020202020204"/>
              </a:rPr>
              <a:t>calculations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add </a:t>
            </a:r>
            <a:r>
              <a:rPr lang="en-GB" sz="2905" spc="-1" dirty="0">
                <a:latin typeface="Arial" panose="020B0604020202020204"/>
              </a:rPr>
              <a:t>in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archive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independent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 err="1">
                <a:latin typeface="Arial" panose="020B0604020202020204"/>
              </a:rPr>
              <a:t>This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allows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>
                <a:latin typeface="Arial" panose="020B0604020202020204"/>
              </a:rPr>
              <a:t>development </a:t>
            </a:r>
            <a:r>
              <a:rPr lang="en-GB" sz="2905" spc="-1" dirty="0" err="1">
                <a:latin typeface="Arial" panose="020B0604020202020204"/>
              </a:rPr>
              <a:t>team </a:t>
            </a:r>
            <a:r>
              <a:rPr lang="en-GB" sz="2905" spc="-1" dirty="0">
                <a:latin typeface="Arial" panose="020B0604020202020204"/>
              </a:rPr>
              <a:t>and the </a:t>
            </a:r>
            <a:r>
              <a:rPr lang="en-GB" sz="2905" spc="-1" dirty="0" err="1">
                <a:latin typeface="Arial" panose="020B0604020202020204"/>
              </a:rPr>
              <a:t>design </a:t>
            </a:r>
            <a:r>
              <a:rPr lang="en-GB" sz="2905" spc="-1" dirty="0" err="1">
                <a:latin typeface="Arial" panose="020B0604020202020204"/>
              </a:rPr>
              <a:t>team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work </a:t>
            </a:r>
            <a:r>
              <a:rPr lang="en-GB" sz="2905" spc="-1" dirty="0">
                <a:latin typeface="Arial" panose="020B0604020202020204"/>
              </a:rPr>
              <a:t>separately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without </a:t>
            </a:r>
            <a:r>
              <a:rPr lang="en-GB" sz="2905" spc="-1" dirty="0" err="1">
                <a:latin typeface="Arial" panose="020B0604020202020204"/>
              </a:rPr>
              <a:t>interfering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mutually </a:t>
            </a:r>
            <a:r>
              <a:rPr lang="en-GB" sz="2905" spc="-1" dirty="0">
                <a:latin typeface="Arial" panose="020B0604020202020204"/>
              </a:rPr>
              <a:t>in </a:t>
            </a:r>
            <a:r>
              <a:rPr lang="en-GB" sz="2905" spc="-1" dirty="0" err="1">
                <a:latin typeface="Arial" panose="020B0604020202020204"/>
              </a:rPr>
              <a:t>their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job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Mapping </a:t>
            </a:r>
            <a:r>
              <a:rPr lang="en-GB" sz="2905" spc="-1" dirty="0" err="1">
                <a:latin typeface="Arial" panose="020B0604020202020204"/>
              </a:rPr>
              <a:t>process </a:t>
            </a:r>
            <a:r>
              <a:rPr lang="en-GB" sz="2905" spc="-1" dirty="0">
                <a:latin typeface="Arial" panose="020B0604020202020204"/>
              </a:rPr>
              <a:t>:</a:t>
            </a:r>
            <a:r>
              <a:rPr lang="en-GB" sz="2905" b="1" spc="-1" dirty="0" err="1">
                <a:latin typeface="Arial" panose="020B0604020202020204"/>
              </a:rPr>
              <a:t>​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performed </a:t>
            </a:r>
            <a:r>
              <a:rPr lang="en-GB" sz="2905" spc="-1" dirty="0">
                <a:latin typeface="Arial" panose="020B0604020202020204"/>
              </a:rPr>
              <a:t>at </a:t>
            </a:r>
            <a:r>
              <a:rPr lang="en-GB" sz="2905" spc="-1" dirty="0" err="1">
                <a:latin typeface="Arial" panose="020B0604020202020204"/>
              </a:rPr>
              <a:t>runtime </a:t>
            </a:r>
            <a:r>
              <a:rPr lang="en-GB" sz="2905" spc="-1" dirty="0" err="1">
                <a:latin typeface="Arial" panose="020B0604020202020204"/>
              </a:rPr>
              <a:t>,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>
                <a:latin typeface="Arial" panose="020B0604020202020204"/>
              </a:rPr>
              <a:t>interface </a:t>
            </a:r>
            <a:r>
              <a:rPr lang="en-GB" sz="2905" spc="-1" dirty="0" err="1">
                <a:latin typeface="Arial" panose="020B0604020202020204"/>
              </a:rPr>
              <a:t>elements </a:t>
            </a:r>
            <a:r>
              <a:rPr lang="en-GB" sz="2905" spc="-1" dirty="0" err="1">
                <a:latin typeface="Arial" panose="020B0604020202020204"/>
              </a:rPr>
              <a:t>are</a:t>
            </a:r>
            <a:r>
              <a:rPr lang="en-GB" sz="2905" spc="-1" dirty="0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connect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objects </a:t>
            </a: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>
                <a:latin typeface="Arial" panose="020B0604020202020204"/>
              </a:rPr>
              <a:t>.NET </a:t>
            </a:r>
            <a:r>
              <a:rPr lang="en-GB" sz="2905" spc="-1" dirty="0" err="1">
                <a:latin typeface="Arial" panose="020B0604020202020204"/>
              </a:rPr>
              <a:t>framework and </a:t>
            </a:r>
            <a:r>
              <a:rPr lang="en-GB" sz="2905" spc="-1" dirty="0" err="1">
                <a:latin typeface="Arial" panose="020B0604020202020204"/>
              </a:rPr>
              <a:t>attributes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properties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these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objects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integrate them </a:t>
            </a:r>
            <a:r>
              <a:rPr lang="en-GB" sz="2905" spc="-1" dirty="0">
                <a:latin typeface="Arial" panose="020B0604020202020204"/>
              </a:rPr>
              <a:t>into the </a:t>
            </a:r>
            <a:r>
              <a:rPr lang="en-GB" sz="2905" spc="-1" dirty="0" err="1">
                <a:latin typeface="Arial" panose="020B0604020202020204"/>
              </a:rPr>
              <a:t>application </a:t>
            </a:r>
            <a:r>
              <a:rPr lang="en-GB" sz="2905" spc="-1" dirty="0">
                <a:latin typeface="Arial" panose="020B0604020202020204"/>
              </a:rPr>
              <a:t>. To </a:t>
            </a:r>
            <a:r>
              <a:rPr lang="en-GB" sz="2905" spc="-1" dirty="0" err="1">
                <a:latin typeface="Arial" panose="020B0604020202020204"/>
              </a:rPr>
              <a:t>facilitate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translation </a:t>
            </a:r>
            <a:r>
              <a:rPr lang="en-GB" sz="2905" spc="-1" dirty="0">
                <a:latin typeface="Arial" panose="020B0604020202020204"/>
              </a:rPr>
              <a:t>of XAML to </a:t>
            </a:r>
            <a:r>
              <a:rPr lang="en-GB" sz="2905" spc="-1" dirty="0">
                <a:latin typeface="Arial" panose="020B0604020202020204"/>
              </a:rPr>
              <a:t>.NET </a:t>
            </a:r>
            <a:r>
              <a:rPr lang="en-GB" sz="2905" spc="-1" dirty="0" err="1">
                <a:latin typeface="Arial" panose="020B0604020202020204"/>
              </a:rPr>
              <a:t>code, a .NET code </a:t>
            </a:r>
            <a:r>
              <a:rPr lang="en-GB" sz="2905" spc="-1" dirty="0">
                <a:latin typeface="Arial" panose="020B0604020202020204"/>
              </a:rPr>
              <a:t>has </a:t>
            </a:r>
            <a:r>
              <a:rPr lang="en-GB" sz="2905" spc="-1" dirty="0" err="1">
                <a:latin typeface="Arial" panose="020B0604020202020204"/>
              </a:rPr>
              <a:t>been </a:t>
            </a:r>
            <a:r>
              <a:rPr lang="en-GB" sz="2905" spc="-1" dirty="0" err="1">
                <a:latin typeface="Arial" panose="020B0604020202020204"/>
              </a:rPr>
              <a:t>created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relationship </a:t>
            </a:r>
            <a:r>
              <a:rPr lang="en-GB" sz="2905" spc="-1" dirty="0">
                <a:latin typeface="Arial" panose="020B0604020202020204"/>
              </a:rPr>
              <a:t>for </a:t>
            </a:r>
            <a:r>
              <a:rPr lang="en-GB" sz="2905" spc="-1" dirty="0" err="1">
                <a:latin typeface="Arial" panose="020B0604020202020204"/>
              </a:rPr>
              <a:t>each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XAML </a:t>
            </a:r>
            <a:r>
              <a:rPr lang="en-GB" sz="2905" spc="-1" dirty="0" err="1">
                <a:latin typeface="Arial" panose="020B0604020202020204"/>
              </a:rPr>
              <a:t>element with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.NET </a:t>
            </a:r>
            <a:r>
              <a:rPr lang="en-GB" sz="2905" spc="-1" dirty="0" err="1">
                <a:latin typeface="Arial" panose="020B0604020202020204"/>
              </a:rPr>
              <a:t>class .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948408" y="463826"/>
            <a:ext cx="8229627" cy="795132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600" spc="-1" dirty="0">
                <a:latin typeface="Arial" panose="020B0604020202020204"/>
              </a:rPr>
              <a:t>Interface </a:t>
            </a:r>
            <a:r>
              <a:rPr lang="en-GB" sz="3600" spc="-1" dirty="0">
                <a:latin typeface="Arial" panose="020B0604020202020204"/>
              </a:rPr>
              <a:t>description </a:t>
            </a:r>
            <a:r>
              <a:rPr lang="en-GB" sz="3600" spc="-1" dirty="0" err="1">
                <a:latin typeface="Arial" panose="020B0604020202020204"/>
              </a:rPr>
              <a:t>languages</a:t>
            </a:r>
            <a:r>
              <a:rPr lang="en-GB" sz="3600" spc="-1" dirty="0" err="1">
                <a:latin typeface="Arial" panose="020B0604020202020204"/>
              </a:rPr>
              <a:t>​</a:t>
            </a:r>
            <a:r>
              <a:rPr lang="en-GB" sz="3600" spc="-1" dirty="0" err="1">
                <a:latin typeface="Arial" panose="020B0604020202020204"/>
              </a:rPr>
              <a:t>​</a:t>
            </a:r>
            <a:r>
              <a:rPr lang="en-GB" sz="3600" spc="-1" dirty="0">
                <a:latin typeface="Arial" panose="020B0604020202020204"/>
              </a:rPr>
              <a:t> XML- </a:t>
            </a:r>
            <a:r>
              <a:rPr lang="en-GB" sz="3600" spc="-1" dirty="0" err="1">
                <a:latin typeface="Arial" panose="020B0604020202020204"/>
              </a:rPr>
              <a:t>based </a:t>
            </a:r>
            <a:r>
              <a:rPr lang="en-GB" sz="3600" spc="-1" dirty="0">
                <a:latin typeface="Arial" panose="020B0604020202020204"/>
              </a:rPr>
              <a:t>. XAML</a:t>
            </a:r>
            <a:endParaRPr lang="pl-PL" sz="3600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Imagen 44"/>
          <p:cNvPicPr/>
          <p:nvPr/>
        </p:nvPicPr>
        <p:blipFill>
          <a:blip r:embed="rId1"/>
          <a:stretch>
            <a:fillRect/>
          </a:stretch>
        </p:blipFill>
        <p:spPr>
          <a:xfrm>
            <a:off x="1675709" y="1522542"/>
            <a:ext cx="5047052" cy="3342929"/>
          </a:xfrm>
          <a:prstGeom prst="rect">
            <a:avLst/>
          </a:prstGeom>
          <a:ln w="0"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Canvas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83" name="Imagen 45"/>
          <p:cNvPicPr/>
          <p:nvPr/>
        </p:nvPicPr>
        <p:blipFill>
          <a:blip r:embed="rId2"/>
          <a:stretch>
            <a:fillRect/>
          </a:stretch>
        </p:blipFill>
        <p:spPr>
          <a:xfrm>
            <a:off x="4136204" y="4973571"/>
            <a:ext cx="6157442" cy="172143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6197193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4000"/>
          </a:bodyPr>
          <a:lstStyle/>
          <a:p>
            <a:pPr marL="391795">
              <a:spcAft>
                <a:spcPts val="1285"/>
              </a:spcAft>
            </a:pP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Random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random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new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Random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(); </a:t>
            </a:r>
            <a:br>
              <a:rPr sz="1995" dirty="0"/>
            </a:b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for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i = 0 ; i &lt; 10 ; i ++ ){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br>
              <a:rPr sz="1995" dirty="0"/>
            </a:br>
            <a:br>
              <a:rPr sz="1995" dirty="0"/>
            </a:b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new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Button();</a:t>
            </a: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 </a:t>
            </a:r>
            <a:br>
              <a:rPr sz="1995" dirty="0"/>
            </a:b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95" spc="-1" dirty="0" err="1">
                <a:latin typeface="Cascadia Mono" panose="020B0609020000020004"/>
                <a:ea typeface="Cascadia Mono" panose="020B0609020000020004"/>
              </a:rPr>
              <a:t>button.Content </a:t>
            </a: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= i;</a:t>
            </a:r>
            <a:br>
              <a:rPr sz="1995" dirty="0"/>
            </a:b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95" spc="-1" dirty="0" err="1">
                <a:latin typeface="Cascadia Mono" panose="020B0609020000020004"/>
                <a:ea typeface="Cascadia Mono" panose="020B0609020000020004"/>
              </a:rPr>
              <a:t>button.Width </a:t>
            </a: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995" spc="-1" dirty="0" err="1">
                <a:latin typeface="Cascadia Mono" panose="020B0609020000020004"/>
                <a:ea typeface="Cascadia Mono" panose="020B0609020000020004"/>
              </a:rPr>
              <a:t>random.Next </a:t>
            </a: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(100);</a:t>
            </a:r>
            <a:br>
              <a:rPr sz="1995" dirty="0"/>
            </a:b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95" spc="-1" dirty="0" err="1">
                <a:latin typeface="Cascadia Mono" panose="020B0609020000020004"/>
                <a:ea typeface="Cascadia Mono" panose="020B0609020000020004"/>
              </a:rPr>
              <a:t>button.HorizontalAlignment </a:t>
            </a: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995" spc="-1" dirty="0" err="1">
                <a:latin typeface="Cascadia Mono" panose="020B0609020000020004"/>
                <a:ea typeface="Cascadia Mono" panose="020B0609020000020004"/>
              </a:rPr>
              <a:t>HorizontalAlignment.Center </a:t>
            </a: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;</a:t>
            </a:r>
            <a:br>
              <a:rPr sz="1995" dirty="0"/>
            </a:b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95" spc="-1" dirty="0" err="1">
                <a:latin typeface="Cascadia Mono" panose="020B0609020000020004"/>
                <a:ea typeface="Cascadia Mono" panose="020B0609020000020004"/>
              </a:rPr>
              <a:t>button.VerticalAlignment </a:t>
            </a: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995" spc="-1" dirty="0" err="1">
                <a:latin typeface="Cascadia Mono" panose="020B0609020000020004"/>
                <a:ea typeface="Cascadia Mono" panose="020B0609020000020004"/>
              </a:rPr>
              <a:t>VerticalAlignment.Center </a:t>
            </a:r>
            <a:r>
              <a:rPr lang="en-GB" sz="1995" spc="-1" dirty="0">
                <a:latin typeface="Cascadia Mono" panose="020B0609020000020004"/>
                <a:ea typeface="Cascadia Mono" panose="020B0609020000020004"/>
              </a:rPr>
              <a:t>;</a:t>
            </a:r>
            <a:endParaRPr lang="pl-PL" sz="1995" spc="-1" dirty="0">
              <a:latin typeface="Arial" panose="020B0604020202020204"/>
            </a:endParaRPr>
          </a:p>
          <a:p>
            <a:pPr marL="391795">
              <a:spcAft>
                <a:spcPts val="1285"/>
              </a:spcAft>
            </a:pP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9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// </a:t>
            </a:r>
            <a:r>
              <a:rPr lang="en-GB" sz="199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Placement </a:t>
            </a:r>
            <a:r>
              <a:rPr lang="en-GB" sz="199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of </a:t>
            </a:r>
            <a:r>
              <a:rPr lang="en-GB" sz="199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controls</a:t>
            </a:r>
            <a:r>
              <a:rPr lang="en-GB" sz="199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It depends </a:t>
            </a:r>
            <a:r>
              <a:rPr lang="en-GB" sz="199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on the </a:t>
            </a:r>
            <a:r>
              <a:rPr lang="en-GB" sz="199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methods</a:t>
            </a:r>
            <a:r>
              <a:rPr lang="en-GB" sz="199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9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// </a:t>
            </a:r>
            <a:r>
              <a:rPr lang="en-GB" sz="199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static</a:t>
            </a:r>
            <a:r>
              <a:rPr lang="en-GB" sz="199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SetLeft </a:t>
            </a:r>
            <a:r>
              <a:rPr lang="en-GB" sz="199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and </a:t>
            </a:r>
            <a:r>
              <a:rPr lang="en-GB" sz="199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SetTop </a:t>
            </a:r>
            <a:r>
              <a:rPr lang="en-GB" sz="199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of the </a:t>
            </a:r>
            <a:r>
              <a:rPr lang="en-GB" sz="199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class</a:t>
            </a:r>
            <a:r>
              <a:rPr lang="en-GB" sz="1995" spc="-1" dirty="0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8000"/>
                </a:solidFill>
                <a:latin typeface="Cascadia Mono" panose="020B0609020000020004"/>
                <a:ea typeface="Cascadia Mono" panose="020B0609020000020004"/>
              </a:rPr>
              <a:t>Canvas</a:t>
            </a:r>
            <a:endParaRPr lang="pl-PL" sz="1995" spc="-1" dirty="0">
              <a:latin typeface="Arial" panose="020B0604020202020204"/>
            </a:endParaRPr>
          </a:p>
          <a:p>
            <a:pPr marL="391795">
              <a:spcAft>
                <a:spcPts val="1285"/>
              </a:spcAft>
            </a:pP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Canvas.SetLeft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random.Next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)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this.Width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));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Canvas.SetTop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random.Next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(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)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this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.Height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));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container.Children.Add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button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);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} }</a:t>
            </a:r>
            <a:endParaRPr lang="pl-PL" sz="1995" spc="-1" dirty="0">
              <a:latin typeface="Arial" panose="020B0604020202020204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Adding components to a Canvas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86" name="Imagen 285"/>
          <p:cNvPicPr/>
          <p:nvPr/>
        </p:nvPicPr>
        <p:blipFill>
          <a:blip r:embed="rId1"/>
          <a:stretch>
            <a:fillRect/>
          </a:stretch>
        </p:blipFill>
        <p:spPr>
          <a:xfrm>
            <a:off x="8272888" y="1765450"/>
            <a:ext cx="3429147" cy="1968004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9096703" y="4879428"/>
            <a:ext cx="23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Observations: Include a </a:t>
            </a:r>
            <a:r>
              <a:rPr lang="en-GB" sz="1200" i="1" dirty="0" err="1"/>
              <a:t>canvas </a:t>
            </a:r>
            <a:r>
              <a:rPr lang="en-GB" sz="1200" i="1" dirty="0"/>
              <a:t>(can be done manually) and include the form name “container”.</a:t>
            </a:r>
            <a:endParaRPr lang="es-ES" sz="1200" i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7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DockPanel </a:t>
            </a:r>
            <a:r>
              <a:rPr lang="en-GB" sz="2905" spc="-1" dirty="0">
                <a:latin typeface="Arial" panose="020B0604020202020204"/>
              </a:rPr>
              <a:t>: </a:t>
            </a:r>
            <a:r>
              <a:rPr lang="en-GB" sz="2905" spc="-1" dirty="0" err="1">
                <a:latin typeface="Arial" panose="020B0604020202020204"/>
              </a:rPr>
              <a:t>Position </a:t>
            </a:r>
            <a:r>
              <a:rPr lang="en-GB" sz="2905" spc="-1" dirty="0">
                <a:latin typeface="Arial" panose="020B0604020202020204"/>
              </a:rPr>
              <a:t>is </a:t>
            </a:r>
            <a:r>
              <a:rPr lang="en-GB" sz="2905" spc="-1" dirty="0" err="1">
                <a:latin typeface="Arial" panose="020B0604020202020204"/>
              </a:rPr>
              <a:t>relative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another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object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son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inside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container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Allows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couple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controls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mapping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screen </a:t>
            </a:r>
            <a:r>
              <a:rPr lang="en-GB" sz="2905" spc="-1" dirty="0">
                <a:latin typeface="Arial" panose="020B0604020202020204"/>
              </a:rPr>
              <a:t>into </a:t>
            </a:r>
            <a:r>
              <a:rPr lang="en-GB" sz="2905" spc="-1" dirty="0" err="1">
                <a:latin typeface="Arial" panose="020B0604020202020204"/>
              </a:rPr>
              <a:t>five </a:t>
            </a:r>
            <a:r>
              <a:rPr lang="en-GB" sz="2905" spc="-1" dirty="0" err="1">
                <a:latin typeface="Arial" panose="020B0604020202020204"/>
              </a:rPr>
              <a:t>different </a:t>
            </a:r>
            <a:r>
              <a:rPr lang="en-GB" sz="2905" spc="-1" dirty="0">
                <a:latin typeface="Arial" panose="020B0604020202020204"/>
              </a:rPr>
              <a:t>parts </a:t>
            </a:r>
            <a:r>
              <a:rPr lang="en-GB" sz="2905" spc="-1" dirty="0">
                <a:latin typeface="Arial" panose="020B0604020202020204"/>
              </a:rPr>
              <a:t>. The </a:t>
            </a:r>
            <a:r>
              <a:rPr lang="en-GB" sz="2905" spc="-1" dirty="0" err="1">
                <a:latin typeface="Arial" panose="020B0604020202020204"/>
              </a:rPr>
              <a:t>possible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positions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They are </a:t>
            </a:r>
            <a:r>
              <a:rPr lang="en-GB" sz="2905" spc="-1" dirty="0">
                <a:latin typeface="Arial" panose="020B0604020202020204"/>
              </a:rPr>
              <a:t>Top, Right, </a:t>
            </a:r>
            <a:r>
              <a:rPr lang="en-GB" sz="2905" spc="-1" dirty="0" err="1">
                <a:latin typeface="Arial" panose="020B0604020202020204"/>
              </a:rPr>
              <a:t>Bottom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Left </a:t>
            </a:r>
            <a:r>
              <a:rPr lang="en-GB" sz="2905" spc="-1" dirty="0">
                <a:latin typeface="Arial" panose="020B0604020202020204"/>
              </a:rPr>
              <a:t>( </a:t>
            </a:r>
            <a:r>
              <a:rPr lang="en-GB" sz="2905" spc="-1" dirty="0" err="1">
                <a:latin typeface="Arial" panose="020B0604020202020204"/>
              </a:rPr>
              <a:t>Up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Down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Left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Right </a:t>
            </a:r>
            <a:r>
              <a:rPr lang="en-GB" sz="2905" spc="-1" dirty="0">
                <a:latin typeface="Arial" panose="020B0604020202020204"/>
              </a:rPr>
              <a:t>)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fifth </a:t>
            </a:r>
            <a:r>
              <a:rPr lang="en-GB" sz="2905" spc="-1" dirty="0">
                <a:latin typeface="Arial" panose="020B0604020202020204"/>
              </a:rPr>
              <a:t>part </a:t>
            </a:r>
            <a:r>
              <a:rPr lang="en-GB" sz="2905" spc="-1" dirty="0" err="1">
                <a:latin typeface="Arial" panose="020B0604020202020204"/>
              </a:rPr>
              <a:t>will be </a:t>
            </a:r>
            <a:r>
              <a:rPr lang="en-GB" sz="2905" spc="-1" dirty="0">
                <a:latin typeface="Arial" panose="020B0604020202020204"/>
              </a:rPr>
              <a:t>the remaining </a:t>
            </a:r>
            <a:r>
              <a:rPr lang="en-GB" sz="2905" spc="-1" dirty="0" err="1">
                <a:latin typeface="Arial" panose="020B0604020202020204"/>
              </a:rPr>
              <a:t>space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normally </a:t>
            </a:r>
            <a:r>
              <a:rPr lang="en-GB" sz="2905" spc="-1" dirty="0">
                <a:latin typeface="Arial" panose="020B0604020202020204"/>
              </a:rPr>
              <a:t>in the center </a:t>
            </a:r>
            <a:r>
              <a:rPr lang="en-GB" sz="2905" spc="-1" dirty="0" err="1">
                <a:latin typeface="Arial" panose="020B0604020202020204"/>
              </a:rPr>
              <a:t>where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will expand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last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component </a:t>
            </a:r>
            <a:r>
              <a:rPr lang="en-GB" sz="2905" spc="-1" dirty="0">
                <a:latin typeface="Arial" panose="020B0604020202020204"/>
              </a:rPr>
              <a:t>to the </a:t>
            </a:r>
            <a:r>
              <a:rPr lang="en-GB" sz="2905" spc="-1" dirty="0" err="1">
                <a:latin typeface="Arial" panose="020B0604020202020204"/>
              </a:rPr>
              <a:t>area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spare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It is </a:t>
            </a:r>
            <a:r>
              <a:rPr lang="en-GB" sz="2905" spc="-1" dirty="0" err="1">
                <a:latin typeface="Arial" panose="020B0604020202020204"/>
              </a:rPr>
              <a:t>used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divide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window </a:t>
            </a:r>
            <a:r>
              <a:rPr lang="en-GB" sz="2905" spc="-1" dirty="0">
                <a:latin typeface="Arial" panose="020B0604020202020204"/>
              </a:rPr>
              <a:t>into </a:t>
            </a:r>
            <a:r>
              <a:rPr lang="en-GB" sz="2905" spc="-1" dirty="0" err="1">
                <a:latin typeface="Arial" panose="020B0604020202020204"/>
              </a:rPr>
              <a:t>zones </a:t>
            </a:r>
            <a:r>
              <a:rPr lang="en-GB" sz="2905" spc="-1" dirty="0">
                <a:latin typeface="Arial" panose="020B0604020202020204"/>
              </a:rPr>
              <a:t>with </a:t>
            </a:r>
            <a:r>
              <a:rPr lang="en-GB" sz="2905" spc="-1" dirty="0" err="1">
                <a:latin typeface="Arial" panose="020B0604020202020204"/>
              </a:rPr>
              <a:t>functionalities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specific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>
              <a:spcAft>
                <a:spcPts val="1285"/>
              </a:spcAft>
            </a:pP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81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DockPanel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Name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contenedor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"&gt;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81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="BTN 1 1"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815" dirty="0"/>
            </a:b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DockPanel.Dock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="Top"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...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81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="BTN 0 2"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815" dirty="0"/>
            </a:b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DockPanel.Dock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Bottom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".../&gt;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81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DockPanel.Dock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Left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"/&gt;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81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TextBox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Text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TextBox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DockPanel.Dock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="Right".../&gt;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81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RadioButton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RadioButton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81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Width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="95" .../&gt; </a:t>
            </a:r>
            <a:br>
              <a:rPr sz="1815" dirty="0"/>
            </a:b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81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DockPanel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endParaRPr lang="pl-PL" sz="1815" spc="-1" dirty="0">
              <a:latin typeface="Arial" panose="020B0604020202020204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Example of DockPanel designed with XAML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91" name="Imagen 290"/>
          <p:cNvPicPr/>
          <p:nvPr/>
        </p:nvPicPr>
        <p:blipFill>
          <a:blip r:embed="rId1"/>
          <a:stretch>
            <a:fillRect/>
          </a:stretch>
        </p:blipFill>
        <p:spPr>
          <a:xfrm>
            <a:off x="4462790" y="4082319"/>
            <a:ext cx="4245611" cy="23510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WrapPanel </a:t>
            </a:r>
            <a:r>
              <a:rPr lang="en-GB" sz="2905" spc="-1" dirty="0">
                <a:latin typeface="Arial" panose="020B0604020202020204"/>
              </a:rPr>
              <a:t>: The </a:t>
            </a:r>
            <a:r>
              <a:rPr lang="en-GB" sz="2905" spc="-1" dirty="0" err="1">
                <a:latin typeface="Arial" panose="020B0604020202020204"/>
              </a:rPr>
              <a:t>position </a:t>
            </a:r>
            <a:r>
              <a:rPr lang="en-GB" sz="2905" spc="-1" dirty="0">
                <a:latin typeface="Arial" panose="020B0604020202020204"/>
              </a:rPr>
              <a:t>of the </a:t>
            </a:r>
            <a:r>
              <a:rPr lang="en-GB" sz="2905" spc="-1" dirty="0" err="1">
                <a:latin typeface="Arial" panose="020B0604020202020204"/>
              </a:rPr>
              <a:t>objects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children </a:t>
            </a:r>
            <a:r>
              <a:rPr lang="en-GB" sz="2905" spc="-1" dirty="0">
                <a:latin typeface="Arial" panose="020B0604020202020204"/>
              </a:rPr>
              <a:t>is </a:t>
            </a:r>
            <a:r>
              <a:rPr lang="en-GB" sz="2905" spc="-1" dirty="0" err="1">
                <a:latin typeface="Arial" panose="020B0604020202020204"/>
              </a:rPr>
              <a:t>sequential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horizontal </a:t>
            </a:r>
            <a:r>
              <a:rPr lang="en-GB" sz="2905" spc="-1" dirty="0">
                <a:latin typeface="Arial" panose="020B0604020202020204"/>
              </a:rPr>
              <a:t>from </a:t>
            </a:r>
            <a:r>
              <a:rPr lang="en-GB" sz="2905" spc="-1" dirty="0" err="1">
                <a:latin typeface="Arial" panose="020B0604020202020204"/>
              </a:rPr>
              <a:t>left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right </a:t>
            </a:r>
            <a:r>
              <a:rPr lang="en-GB" sz="2905" spc="-1" dirty="0">
                <a:latin typeface="Arial" panose="020B0604020202020204"/>
              </a:rPr>
              <a:t>or </a:t>
            </a:r>
            <a:r>
              <a:rPr lang="en-GB" sz="2905" spc="-1" dirty="0" err="1">
                <a:latin typeface="Arial" panose="020B0604020202020204"/>
              </a:rPr>
              <a:t>vertical </a:t>
            </a:r>
            <a:r>
              <a:rPr lang="en-GB" sz="2905" spc="-1" dirty="0">
                <a:latin typeface="Arial" panose="020B0604020202020204"/>
              </a:rPr>
              <a:t>from </a:t>
            </a:r>
            <a:r>
              <a:rPr lang="en-GB" sz="2905" spc="-1" dirty="0" err="1">
                <a:latin typeface="Arial" panose="020B0604020202020204"/>
              </a:rPr>
              <a:t>top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toward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down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>
                <a:latin typeface="Arial" panose="020B0604020202020204"/>
              </a:rPr>
              <a:t>Does </a:t>
            </a:r>
            <a:r>
              <a:rPr lang="en-GB" sz="2905" spc="-1" dirty="0">
                <a:latin typeface="Arial" panose="020B0604020202020204"/>
              </a:rPr>
              <a:t>not </a:t>
            </a:r>
            <a:r>
              <a:rPr lang="en-GB" sz="2905" spc="-1" dirty="0" err="1">
                <a:latin typeface="Arial" panose="020B0604020202020204"/>
              </a:rPr>
              <a:t>adjust </a:t>
            </a:r>
            <a:r>
              <a:rPr lang="en-GB" sz="2905" spc="-1" dirty="0" err="1">
                <a:latin typeface="Arial" panose="020B0604020202020204"/>
              </a:rPr>
              <a:t>object </a:t>
            </a:r>
            <a:r>
              <a:rPr lang="en-GB" sz="2905" spc="-1" dirty="0">
                <a:latin typeface="Arial" panose="020B0604020202020204"/>
              </a:rPr>
              <a:t>sizes </a:t>
            </a:r>
            <a:r>
              <a:rPr lang="en-GB" sz="2905" spc="-1" dirty="0" err="1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It </a:t>
            </a:r>
            <a:r>
              <a:rPr lang="en-GB" sz="2905" spc="-1" dirty="0">
                <a:latin typeface="Arial" panose="020B0604020202020204"/>
              </a:rPr>
              <a:t>is </a:t>
            </a:r>
            <a:r>
              <a:rPr lang="en-GB" sz="2905" spc="-1" dirty="0" err="1">
                <a:latin typeface="Arial" panose="020B0604020202020204"/>
              </a:rPr>
              <a:t>used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position </a:t>
            </a:r>
            <a:r>
              <a:rPr lang="en-GB" sz="2905" spc="-1" dirty="0">
                <a:latin typeface="Arial" panose="020B0604020202020204"/>
              </a:rPr>
              <a:t>controls </a:t>
            </a:r>
            <a:r>
              <a:rPr lang="en-GB" sz="2905" spc="-1" dirty="0">
                <a:latin typeface="Arial" panose="020B0604020202020204"/>
              </a:rPr>
              <a:t>one </a:t>
            </a:r>
            <a:r>
              <a:rPr lang="en-GB" sz="2905" spc="-1" dirty="0" err="1">
                <a:latin typeface="Arial" panose="020B0604020202020204"/>
              </a:rPr>
              <a:t>after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other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similar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how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manage </a:t>
            </a:r>
            <a:r>
              <a:rPr lang="en-GB" sz="2905" spc="-1" dirty="0">
                <a:latin typeface="Arial" panose="020B0604020202020204"/>
              </a:rPr>
              <a:t>components </a:t>
            </a:r>
            <a:r>
              <a:rPr lang="en-GB" sz="2905" spc="-1" dirty="0">
                <a:latin typeface="Arial" panose="020B0604020202020204"/>
              </a:rPr>
              <a:t>in </a:t>
            </a:r>
            <a:r>
              <a:rPr lang="en-GB" sz="2905" spc="-1" dirty="0" err="1">
                <a:latin typeface="Arial" panose="020B0604020202020204"/>
              </a:rPr>
              <a:t>raw </a:t>
            </a:r>
            <a:r>
              <a:rPr lang="en-GB" sz="2905" spc="-1" dirty="0">
                <a:latin typeface="Arial" panose="020B0604020202020204"/>
              </a:rPr>
              <a:t>HTML </a:t>
            </a:r>
            <a:r>
              <a:rPr lang="en-GB" sz="2905" spc="-1" dirty="0" err="1">
                <a:latin typeface="Arial" panose="020B0604020202020204"/>
              </a:rPr>
              <a:t>documents </a:t>
            </a:r>
            <a:r>
              <a:rPr lang="en-GB" sz="2905" spc="-1" dirty="0">
                <a:latin typeface="Arial" panose="020B0604020202020204"/>
              </a:rPr>
              <a:t>.</a:t>
            </a:r>
            <a:r>
              <a:rPr lang="en-GB" sz="2905" spc="-1" dirty="0" err="1">
                <a:latin typeface="Arial" panose="020B0604020202020204"/>
              </a:rPr>
              <a:t>​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If </a:t>
            </a:r>
            <a:r>
              <a:rPr lang="en-GB" sz="2905" spc="-1" dirty="0" err="1">
                <a:latin typeface="Arial" panose="020B0604020202020204"/>
              </a:rPr>
              <a:t>missing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space </a:t>
            </a:r>
            <a:r>
              <a:rPr lang="en-GB" sz="2905" spc="-1" dirty="0">
                <a:latin typeface="Arial" panose="020B0604020202020204"/>
              </a:rPr>
              <a:t>on the </a:t>
            </a:r>
            <a:r>
              <a:rPr lang="en-GB" sz="2905" spc="-1" dirty="0" err="1">
                <a:latin typeface="Arial" panose="020B0604020202020204"/>
              </a:rPr>
              <a:t>line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move </a:t>
            </a:r>
            <a:r>
              <a:rPr lang="en-GB" sz="2905" spc="-1" dirty="0">
                <a:latin typeface="Arial" panose="020B0604020202020204"/>
              </a:rPr>
              <a:t>on to the </a:t>
            </a:r>
            <a:r>
              <a:rPr lang="en-GB" sz="2905" spc="-1" dirty="0" err="1">
                <a:latin typeface="Arial" panose="020B0604020202020204"/>
              </a:rPr>
              <a:t>next one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You </a:t>
            </a:r>
            <a:r>
              <a:rPr lang="en-GB" sz="2905" spc="-1" dirty="0" err="1">
                <a:latin typeface="Arial" panose="020B0604020202020204"/>
              </a:rPr>
              <a:t>can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configure </a:t>
            </a:r>
            <a:r>
              <a:rPr lang="en-GB" sz="2905" spc="-1" dirty="0">
                <a:latin typeface="Arial" panose="020B0604020202020204"/>
              </a:rPr>
              <a:t>so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do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vertical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>
              <a:spcAft>
                <a:spcPts val="1285"/>
              </a:spcAft>
            </a:pP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WrapPanel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Name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contenedor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Orientation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Vertical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"&gt; </a:t>
            </a:r>
            <a:br>
              <a:rPr sz="1995" dirty="0"/>
            </a:b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="BTN 1 1"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...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="BTN 0 2"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...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"/&gt;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TextBox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Text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TextBox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...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/&gt; </a:t>
            </a:r>
            <a:br>
              <a:rPr sz="1995" dirty="0"/>
            </a:b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RadioButton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="Radio .../&gt; </a:t>
            </a:r>
            <a:br>
              <a:rPr sz="1995" dirty="0"/>
            </a:b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99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WrapPanel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endParaRPr lang="pl-PL" sz="1995" spc="-1" dirty="0">
              <a:latin typeface="Arial" panose="020B0604020202020204"/>
            </a:endParaRPr>
          </a:p>
        </p:txBody>
      </p: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WrapPanel example designed with XAML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296" name="Imagen 295"/>
          <p:cNvPicPr/>
          <p:nvPr/>
        </p:nvPicPr>
        <p:blipFill>
          <a:blip r:embed="rId1"/>
          <a:stretch>
            <a:fillRect/>
          </a:stretch>
        </p:blipFill>
        <p:spPr>
          <a:xfrm>
            <a:off x="4679643" y="4245612"/>
            <a:ext cx="4028758" cy="220085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Imagen 49"/>
          <p:cNvPicPr/>
          <p:nvPr/>
        </p:nvPicPr>
        <p:blipFill>
          <a:blip r:embed="rId1"/>
          <a:stretch>
            <a:fillRect/>
          </a:stretch>
        </p:blipFill>
        <p:spPr>
          <a:xfrm>
            <a:off x="1606800" y="1616599"/>
            <a:ext cx="4983041" cy="3059779"/>
          </a:xfrm>
          <a:prstGeom prst="rect">
            <a:avLst/>
          </a:prstGeom>
          <a:ln w="0">
            <a:noFill/>
          </a:ln>
        </p:spPr>
      </p:pic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WrapPanel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299" name="Rectángulo 35"/>
          <p:cNvSpPr/>
          <p:nvPr/>
        </p:nvSpPr>
        <p:spPr>
          <a:xfrm>
            <a:off x="4626082" y="4735490"/>
            <a:ext cx="5744312" cy="1841451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635" spc="-1" dirty="0" err="1">
                <a:solidFill>
                  <a:srgbClr val="A31515"/>
                </a:solidFill>
                <a:latin typeface="Consolas" panose="020B0609020204030204"/>
              </a:rPr>
              <a:t>WrapPanel</a:t>
            </a:r>
            <a:r>
              <a:rPr lang="en-GB" sz="1635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635" spc="-1" dirty="0" err="1">
                <a:solidFill>
                  <a:srgbClr val="FF0000"/>
                </a:solidFill>
                <a:latin typeface="Consolas" panose="020B0609020204030204"/>
              </a:rPr>
              <a:t>Orientation 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="Horizontal"&gt;</a:t>
            </a:r>
            <a:endParaRPr lang="pl-PL" sz="1635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635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635" spc="-1" dirty="0" err="1">
                <a:solidFill>
                  <a:srgbClr val="A31515"/>
                </a:solidFill>
                <a:latin typeface="Consolas" panose="020B0609020204030204"/>
              </a:rPr>
              <a:t>Button </a:t>
            </a:r>
            <a:r>
              <a:rPr lang="en-GB" sz="1635" spc="-1" dirty="0">
                <a:solidFill>
                  <a:srgbClr val="FF0000"/>
                </a:solidFill>
                <a:latin typeface="Consolas" panose="020B0609020204030204"/>
              </a:rPr>
              <a:t>Content 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="Button 1" /&gt;</a:t>
            </a:r>
            <a:endParaRPr lang="pl-PL" sz="1635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635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635" spc="-1" dirty="0" err="1">
                <a:solidFill>
                  <a:srgbClr val="A31515"/>
                </a:solidFill>
                <a:latin typeface="Consolas" panose="020B0609020204030204"/>
              </a:rPr>
              <a:t>Button </a:t>
            </a:r>
            <a:r>
              <a:rPr lang="en-GB" sz="1635" spc="-1" dirty="0">
                <a:solidFill>
                  <a:srgbClr val="FF0000"/>
                </a:solidFill>
                <a:latin typeface="Consolas" panose="020B0609020204030204"/>
              </a:rPr>
              <a:t>Content 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="Button 2" /&gt;</a:t>
            </a:r>
            <a:endParaRPr lang="pl-PL" sz="1635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635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635" spc="-1" dirty="0" err="1">
                <a:solidFill>
                  <a:srgbClr val="A31515"/>
                </a:solidFill>
                <a:latin typeface="Consolas" panose="020B0609020204030204"/>
              </a:rPr>
              <a:t>Button </a:t>
            </a:r>
            <a:r>
              <a:rPr lang="en-GB" sz="1635" spc="-1" dirty="0">
                <a:solidFill>
                  <a:srgbClr val="FF0000"/>
                </a:solidFill>
                <a:latin typeface="Consolas" panose="020B0609020204030204"/>
              </a:rPr>
              <a:t>Content 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="Button 3" /&gt;</a:t>
            </a:r>
            <a:endParaRPr lang="pl-PL" sz="1635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635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635" spc="-1" dirty="0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="Botón 4" /&gt;</a:t>
            </a:r>
            <a:endParaRPr lang="pl-PL" sz="1635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635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635" spc="-1" dirty="0" err="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635" spc="-1" dirty="0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="Botón 5" /&gt;</a:t>
            </a:r>
            <a:endParaRPr lang="pl-PL" sz="1635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635" spc="-1" dirty="0" err="1">
                <a:solidFill>
                  <a:srgbClr val="A31515"/>
                </a:solidFill>
                <a:latin typeface="Consolas" panose="020B0609020204030204"/>
              </a:rPr>
              <a:t>WrapPanel</a:t>
            </a:r>
            <a:r>
              <a:rPr lang="en-GB" sz="1635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635" spc="-1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7500" lnSpcReduction="10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StackPanel </a:t>
            </a:r>
            <a:r>
              <a:rPr lang="en-GB" sz="2905" spc="-1" dirty="0">
                <a:latin typeface="Arial" panose="020B0604020202020204"/>
              </a:rPr>
              <a:t>: It is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container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stacks </a:t>
            </a:r>
            <a:r>
              <a:rPr lang="en-GB" sz="2905" spc="-1" dirty="0">
                <a:latin typeface="Arial" panose="020B0604020202020204"/>
              </a:rPr>
              <a:t>objects </a:t>
            </a:r>
            <a:r>
              <a:rPr lang="en-GB" sz="2905" spc="-1" dirty="0">
                <a:latin typeface="Arial" panose="020B0604020202020204"/>
              </a:rPr>
              <a:t>in </a:t>
            </a:r>
            <a:r>
              <a:rPr lang="en-GB" sz="2905" spc="-1" dirty="0" err="1">
                <a:latin typeface="Arial" panose="020B0604020202020204"/>
              </a:rPr>
              <a:t>a </a:t>
            </a:r>
            <a:r>
              <a:rPr lang="en-GB" sz="2905" spc="-1" dirty="0" err="1">
                <a:latin typeface="Arial" panose="020B0604020202020204"/>
              </a:rPr>
              <a:t>manner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horizontal </a:t>
            </a:r>
            <a:r>
              <a:rPr lang="en-GB" sz="2905" spc="-1" dirty="0">
                <a:latin typeface="Arial" panose="020B0604020202020204"/>
              </a:rPr>
              <a:t>or </a:t>
            </a:r>
            <a:r>
              <a:rPr lang="en-GB" sz="2905" spc="-1" dirty="0" err="1">
                <a:latin typeface="Arial" panose="020B0604020202020204"/>
              </a:rPr>
              <a:t>vertical </a:t>
            </a:r>
            <a:r>
              <a:rPr lang="en-GB" sz="2905" spc="-1" dirty="0">
                <a:latin typeface="Arial" panose="020B0604020202020204"/>
              </a:rPr>
              <a:t>. By </a:t>
            </a:r>
            <a:r>
              <a:rPr lang="en-GB" sz="2905" spc="-1" dirty="0" err="1">
                <a:latin typeface="Arial" panose="020B0604020202020204"/>
              </a:rPr>
              <a:t>default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stacked </a:t>
            </a:r>
            <a:r>
              <a:rPr lang="en-GB" sz="2905" spc="-1" dirty="0">
                <a:latin typeface="Arial" panose="020B0604020202020204"/>
              </a:rPr>
              <a:t>vertically </a:t>
            </a:r>
            <a:r>
              <a:rPr lang="en-GB" sz="2905" spc="-1" dirty="0">
                <a:latin typeface="Arial" panose="020B0604020202020204"/>
              </a:rPr>
              <a:t>but </a:t>
            </a:r>
            <a:r>
              <a:rPr lang="en-GB" sz="2905" spc="-1" dirty="0" err="1">
                <a:latin typeface="Arial" panose="020B0604020202020204"/>
              </a:rPr>
              <a:t>distributed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about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entire </a:t>
            </a:r>
            <a:r>
              <a:rPr lang="en-GB" sz="2905" spc="-1" dirty="0" err="1">
                <a:latin typeface="Arial" panose="020B0604020202020204"/>
              </a:rPr>
              <a:t>surface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It </a:t>
            </a:r>
            <a:r>
              <a:rPr lang="en-GB" sz="2905" spc="-1" dirty="0" err="1">
                <a:latin typeface="Arial" panose="020B0604020202020204"/>
              </a:rPr>
              <a:t>works </a:t>
            </a:r>
            <a:r>
              <a:rPr lang="en-GB" sz="2905" spc="-1" dirty="0">
                <a:latin typeface="Arial" panose="020B0604020202020204"/>
              </a:rPr>
              <a:t>similar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how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does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WrapPanel </a:t>
            </a:r>
            <a:r>
              <a:rPr lang="en-GB" sz="2905" spc="-1" dirty="0">
                <a:latin typeface="Arial" panose="020B0604020202020204"/>
              </a:rPr>
              <a:t>but it does </a:t>
            </a:r>
            <a:r>
              <a:rPr lang="en-GB" sz="2905" spc="-1" dirty="0" err="1">
                <a:latin typeface="Arial" panose="020B0604020202020204"/>
              </a:rPr>
              <a:t>n't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adapts </a:t>
            </a:r>
            <a:r>
              <a:rPr lang="en-GB" sz="2905" spc="-1" dirty="0">
                <a:latin typeface="Arial" panose="020B0604020202020204"/>
              </a:rPr>
              <a:t>if the </a:t>
            </a:r>
            <a:r>
              <a:rPr lang="en-GB" sz="2905" spc="-1" dirty="0" err="1">
                <a:latin typeface="Arial" panose="020B0604020202020204"/>
              </a:rPr>
              <a:t>controls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occupy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too </a:t>
            </a:r>
            <a:r>
              <a:rPr lang="en-GB" sz="2905" spc="-1" dirty="0" err="1">
                <a:latin typeface="Arial" panose="020B0604020202020204"/>
              </a:rPr>
              <a:t>much </a:t>
            </a:r>
            <a:r>
              <a:rPr lang="en-GB" sz="2905" spc="-1" dirty="0">
                <a:latin typeface="Arial" panose="020B0604020202020204"/>
              </a:rPr>
              <a:t>but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expand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Can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stack </a:t>
            </a:r>
            <a:r>
              <a:rPr lang="en-GB" sz="2905" spc="-1" dirty="0">
                <a:latin typeface="Arial" panose="020B0604020202020204"/>
              </a:rPr>
              <a:t>horizontally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modifying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attribute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Orientation </a:t>
            </a:r>
            <a:r>
              <a:rPr lang="en-GB" sz="2905" spc="-1" dirty="0">
                <a:latin typeface="Arial" panose="020B0604020202020204"/>
              </a:rPr>
              <a:t>= ” </a:t>
            </a:r>
            <a:r>
              <a:rPr lang="en-GB" sz="2905" spc="-1" dirty="0" err="1">
                <a:latin typeface="Arial" panose="020B0604020202020204"/>
              </a:rPr>
              <a:t>Horizontal </a:t>
            </a:r>
            <a:r>
              <a:rPr lang="en-GB" sz="2905" spc="-1" dirty="0">
                <a:latin typeface="Arial" panose="020B0604020202020204"/>
              </a:rPr>
              <a:t>”.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Each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control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stretch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occupy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entire </a:t>
            </a:r>
            <a:r>
              <a:rPr lang="en-GB" sz="2905" spc="-1" dirty="0" err="1">
                <a:latin typeface="Arial" panose="020B0604020202020204"/>
              </a:rPr>
              <a:t>space </a:t>
            </a:r>
            <a:r>
              <a:rPr lang="en-GB" sz="2905" spc="-1" dirty="0">
                <a:latin typeface="Arial" panose="020B0604020202020204"/>
              </a:rPr>
              <a:t>( </a:t>
            </a:r>
            <a:r>
              <a:rPr lang="en-GB" sz="2905" spc="-1" dirty="0" err="1">
                <a:latin typeface="Arial" panose="020B0604020202020204"/>
              </a:rPr>
              <a:t>height </a:t>
            </a:r>
            <a:r>
              <a:rPr lang="en-GB" sz="2905" spc="-1" dirty="0">
                <a:latin typeface="Arial" panose="020B0604020202020204"/>
              </a:rPr>
              <a:t>or </a:t>
            </a:r>
            <a:r>
              <a:rPr lang="en-GB" sz="2905" spc="-1" dirty="0" err="1">
                <a:latin typeface="Arial" panose="020B0604020202020204"/>
              </a:rPr>
              <a:t>width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depending </a:t>
            </a:r>
            <a:r>
              <a:rPr lang="en-GB" sz="2905" spc="-1" dirty="0">
                <a:latin typeface="Arial" panose="020B0604020202020204"/>
              </a:rPr>
              <a:t>on </a:t>
            </a:r>
            <a:r>
              <a:rPr lang="en-GB" sz="2905" spc="-1" dirty="0" err="1">
                <a:latin typeface="Arial" panose="020B0604020202020204"/>
              </a:rPr>
              <a:t>your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orientation </a:t>
            </a:r>
            <a:r>
              <a:rPr lang="en-GB" sz="2905" spc="-1" dirty="0">
                <a:latin typeface="Arial" panose="020B0604020202020204"/>
              </a:rPr>
              <a:t>) </a:t>
            </a:r>
            <a:r>
              <a:rPr lang="en-GB" sz="2905" spc="-1" dirty="0" err="1">
                <a:latin typeface="Arial" panose="020B0604020202020204"/>
              </a:rPr>
              <a:t>according to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need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503100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>
              <a:spcAft>
                <a:spcPts val="1285"/>
              </a:spcAft>
            </a:pP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StackPanel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Name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contenedor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Orientation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Vertical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"&gt;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="BTN 1 1"/&gt;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Button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="BTN 0 2"/&gt;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Content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Label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"/&gt;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TextBox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Text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TextBox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995" dirty="0"/>
            </a:b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</a:t>
            </a:r>
            <a:r>
              <a:rPr lang="en-GB" sz="199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TextWrapping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Wrap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"/&gt; 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199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RadioButton</a:t>
            </a: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br>
              <a:rPr sz="1995" dirty="0"/>
            </a:br>
            <a:r>
              <a:rPr lang="en-GB" sz="199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    Content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RadioButton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"/&gt; </a:t>
            </a:r>
            <a:br>
              <a:rPr sz="1995" dirty="0"/>
            </a:b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&lt;/</a:t>
            </a:r>
            <a:r>
              <a:rPr lang="en-GB" sz="199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StackPanel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&gt;</a:t>
            </a:r>
            <a:endParaRPr lang="pl-PL" sz="1995" spc="-1" dirty="0">
              <a:latin typeface="Arial" panose="020B0604020202020204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StackPanel example designed with XAML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304" name="Imagen 303"/>
          <p:cNvPicPr/>
          <p:nvPr/>
        </p:nvPicPr>
        <p:blipFill>
          <a:blip r:embed="rId1"/>
          <a:stretch>
            <a:fillRect/>
          </a:stretch>
        </p:blipFill>
        <p:spPr>
          <a:xfrm>
            <a:off x="7289317" y="1790229"/>
            <a:ext cx="3902696" cy="213978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Imagen 48"/>
          <p:cNvPicPr/>
          <p:nvPr/>
        </p:nvPicPr>
        <p:blipFill>
          <a:blip r:embed="rId1"/>
          <a:stretch>
            <a:fillRect/>
          </a:stretch>
        </p:blipFill>
        <p:spPr>
          <a:xfrm>
            <a:off x="652644" y="2176945"/>
            <a:ext cx="4697605" cy="3097337"/>
          </a:xfrm>
          <a:prstGeom prst="rect">
            <a:avLst/>
          </a:prstGeom>
          <a:ln w="0">
            <a:noFill/>
          </a:ln>
        </p:spPr>
      </p:pic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StackPanel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307" name="Rectángulo 31"/>
          <p:cNvSpPr/>
          <p:nvPr/>
        </p:nvSpPr>
        <p:spPr>
          <a:xfrm>
            <a:off x="5948231" y="1855502"/>
            <a:ext cx="6076123" cy="1870112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450" spc="-1" dirty="0" err="1">
                <a:solidFill>
                  <a:srgbClr val="A31515"/>
                </a:solidFill>
                <a:latin typeface="Consolas" panose="020B0609020204030204"/>
              </a:rPr>
              <a:t>StackPanel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45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450" spc="-1" dirty="0" err="1">
                <a:solidFill>
                  <a:srgbClr val="A31515"/>
                </a:solidFill>
                <a:latin typeface="Consolas" panose="020B0609020204030204"/>
              </a:rPr>
              <a:t>TextBlock</a:t>
            </a:r>
            <a:r>
              <a:rPr lang="en-GB" sz="145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450" spc="-1" dirty="0" err="1">
                <a:solidFill>
                  <a:srgbClr val="FF0000"/>
                </a:solidFill>
                <a:latin typeface="Consolas" panose="020B0609020204030204"/>
              </a:rPr>
              <a:t>Margin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="10"</a:t>
            </a:r>
            <a:r>
              <a:rPr lang="en-GB" sz="145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450" spc="-1" dirty="0" err="1">
                <a:solidFill>
                  <a:srgbClr val="FF0000"/>
                </a:solidFill>
                <a:latin typeface="Consolas" panose="020B0609020204030204"/>
              </a:rPr>
              <a:t>FontSize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="20"&gt; How would </a:t>
            </a:r>
            <a:r>
              <a:rPr lang="en-GB" sz="1450" spc="-1" dirty="0" err="1">
                <a:solidFill>
                  <a:srgbClr val="A31515"/>
                </a:solidFill>
                <a:latin typeface="Consolas" panose="020B0609020204030204"/>
              </a:rPr>
              <a:t>you </a:t>
            </a:r>
            <a:r>
              <a:rPr lang="en-GB" sz="1450" spc="-1" dirty="0">
                <a:solidFill>
                  <a:srgbClr val="000000"/>
                </a:solidFill>
                <a:latin typeface="Consolas" panose="020B0609020204030204"/>
              </a:rPr>
              <a:t>like your coffee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?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&lt;/TextBlock&gt;</a:t>
            </a:r>
            <a:endParaRPr lang="pl-PL" sz="145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450" spc="-1" dirty="0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45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450" spc="-1" dirty="0" err="1">
                <a:solidFill>
                  <a:srgbClr val="FF0000"/>
                </a:solidFill>
                <a:latin typeface="Consolas" panose="020B0609020204030204"/>
              </a:rPr>
              <a:t>Margin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= "10" &gt; </a:t>
            </a:r>
            <a:r>
              <a:rPr lang="en-GB" sz="1450" spc="-1" dirty="0">
                <a:solidFill>
                  <a:srgbClr val="000000"/>
                </a:solidFill>
                <a:latin typeface="Consolas" panose="020B0609020204030204"/>
              </a:rPr>
              <a:t>Only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&lt;/ </a:t>
            </a:r>
            <a:r>
              <a:rPr lang="en-GB" sz="1450" spc="-1" dirty="0">
                <a:solidFill>
                  <a:srgbClr val="A31515"/>
                </a:solidFill>
                <a:latin typeface="Consolas" panose="020B0609020204030204"/>
              </a:rPr>
              <a:t>Button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45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450" spc="-1" dirty="0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45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450" spc="-1" dirty="0" err="1">
                <a:solidFill>
                  <a:srgbClr val="FF0000"/>
                </a:solidFill>
                <a:latin typeface="Consolas" panose="020B0609020204030204"/>
              </a:rPr>
              <a:t>Margin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="10"&gt;</a:t>
            </a:r>
            <a:r>
              <a:rPr lang="en-GB" sz="1450" spc="-1" dirty="0">
                <a:solidFill>
                  <a:srgbClr val="000000"/>
                </a:solidFill>
                <a:latin typeface="Consolas" panose="020B0609020204030204"/>
              </a:rPr>
              <a:t>Con </a:t>
            </a:r>
            <a:r>
              <a:rPr lang="en-GB" sz="1450" spc="-1" dirty="0" err="1">
                <a:solidFill>
                  <a:srgbClr val="000000"/>
                </a:solidFill>
                <a:latin typeface="Consolas" panose="020B0609020204030204"/>
              </a:rPr>
              <a:t>leche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450" spc="-1" dirty="0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45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450" spc="-1" dirty="0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45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450" spc="-1" dirty="0" err="1">
                <a:solidFill>
                  <a:srgbClr val="FF0000"/>
                </a:solidFill>
                <a:latin typeface="Consolas" panose="020B0609020204030204"/>
              </a:rPr>
              <a:t>Margin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="10"&gt;</a:t>
            </a:r>
            <a:r>
              <a:rPr lang="en-GB" sz="1450" spc="-1" dirty="0" err="1">
                <a:solidFill>
                  <a:srgbClr val="000000"/>
                </a:solidFill>
                <a:latin typeface="Consolas" panose="020B0609020204030204"/>
              </a:rPr>
              <a:t>Cortado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450" spc="-1" dirty="0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45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 dirty="0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450" spc="-1" dirty="0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450" spc="-1" dirty="0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450" spc="-1" dirty="0" err="1">
                <a:solidFill>
                  <a:srgbClr val="FF0000"/>
                </a:solidFill>
                <a:latin typeface="Consolas" panose="020B0609020204030204"/>
              </a:rPr>
              <a:t>Margin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="10"&gt;</a:t>
            </a:r>
            <a:r>
              <a:rPr lang="en-GB" sz="1450" spc="-1" dirty="0" err="1">
                <a:solidFill>
                  <a:srgbClr val="000000"/>
                </a:solidFill>
                <a:latin typeface="Consolas" panose="020B0609020204030204"/>
              </a:rPr>
              <a:t>Capichino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450" spc="-1" dirty="0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45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spc="-1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450" spc="-1" dirty="0" err="1">
                <a:solidFill>
                  <a:srgbClr val="A31515"/>
                </a:solidFill>
                <a:latin typeface="Consolas" panose="020B0609020204030204"/>
              </a:rPr>
              <a:t>StackPanel</a:t>
            </a:r>
            <a:r>
              <a:rPr lang="en-GB" sz="1450" spc="-1" dirty="0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450" spc="-1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850106" y="1632928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>
                <a:latin typeface="Arial" panose="020B0604020202020204"/>
              </a:rPr>
              <a:t>XAML </a:t>
            </a:r>
            <a:r>
              <a:rPr lang="en-GB" sz="2905" spc="-1" dirty="0">
                <a:latin typeface="Arial" panose="020B0604020202020204"/>
              </a:rPr>
              <a:t>: “ </a:t>
            </a:r>
            <a:r>
              <a:rPr lang="en-GB" sz="2905" spc="-1" dirty="0" err="1">
                <a:latin typeface="Arial" panose="020B0604020202020204"/>
              </a:rPr>
              <a:t>Xtensible </a:t>
            </a:r>
            <a:r>
              <a:rPr lang="en-GB" sz="2905" spc="-1" dirty="0">
                <a:latin typeface="Arial" panose="020B0604020202020204"/>
              </a:rPr>
              <a:t>Application </a:t>
            </a:r>
            <a:r>
              <a:rPr lang="en-GB" sz="2905" spc="-1" dirty="0" err="1">
                <a:latin typeface="Arial" panose="020B0604020202020204"/>
              </a:rPr>
              <a:t>Markup </a:t>
            </a:r>
            <a:r>
              <a:rPr lang="en-GB" sz="2905" spc="-1" dirty="0">
                <a:latin typeface="Arial" panose="020B0604020202020204"/>
              </a:rPr>
              <a:t>Language”</a:t>
            </a:r>
            <a:endParaRPr lang="pl-PL" sz="2905" spc="-1" dirty="0">
              <a:latin typeface="Arial" panose="020B0604020202020204"/>
            </a:endParaRPr>
          </a:p>
          <a:p>
            <a:pPr marL="783590" lvl="1" indent="-294005">
              <a:spcAft>
                <a:spcPts val="1030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540" spc="-1" dirty="0">
                <a:latin typeface="Arial" panose="020B0604020202020204"/>
              </a:rPr>
              <a:t>Microsoft</a:t>
            </a:r>
            <a:endParaRPr lang="pl-PL" sz="2540" spc="-1" dirty="0">
              <a:latin typeface="Arial" panose="020B0604020202020204"/>
            </a:endParaRPr>
          </a:p>
          <a:p>
            <a:pPr marL="783590" lvl="1" indent="-294005">
              <a:spcAft>
                <a:spcPts val="1030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540" spc="-1" dirty="0" err="1">
                <a:latin typeface="Arial" panose="020B0604020202020204"/>
              </a:rPr>
              <a:t>Based </a:t>
            </a:r>
            <a:r>
              <a:rPr lang="en-GB" sz="2540" spc="-1" dirty="0">
                <a:latin typeface="Arial" panose="020B0604020202020204"/>
              </a:rPr>
              <a:t>on XML </a:t>
            </a:r>
            <a:r>
              <a:rPr lang="en-GB" sz="2540" spc="-1" dirty="0" err="1">
                <a:latin typeface="Arial" panose="020B0604020202020204"/>
              </a:rPr>
              <a:t>that</a:t>
            </a:r>
            <a:r>
              <a:rPr lang="en-GB" sz="2540" spc="-1" dirty="0">
                <a:latin typeface="Arial" panose="020B0604020202020204"/>
              </a:rPr>
              <a:t> </a:t>
            </a:r>
            <a:r>
              <a:rPr lang="en-GB" sz="2540" spc="-1" dirty="0" err="1">
                <a:latin typeface="Arial" panose="020B0604020202020204"/>
              </a:rPr>
              <a:t>define</a:t>
            </a:r>
            <a:r>
              <a:rPr lang="en-GB" sz="2540" spc="-1" dirty="0">
                <a:latin typeface="Arial" panose="020B0604020202020204"/>
              </a:rPr>
              <a:t> </a:t>
            </a:r>
            <a:r>
              <a:rPr lang="en-GB" sz="2540" spc="-1" dirty="0" err="1">
                <a:latin typeface="Arial" panose="020B0604020202020204"/>
              </a:rPr>
              <a:t>objects </a:t>
            </a:r>
            <a:r>
              <a:rPr lang="en-GB" sz="2540" spc="-1" dirty="0">
                <a:latin typeface="Arial" panose="020B0604020202020204"/>
              </a:rPr>
              <a:t>and their </a:t>
            </a:r>
            <a:r>
              <a:rPr lang="en-GB" sz="2540" spc="-1" dirty="0" err="1">
                <a:latin typeface="Arial" panose="020B0604020202020204"/>
              </a:rPr>
              <a:t>properties </a:t>
            </a:r>
            <a:r>
              <a:rPr lang="en-GB" sz="2540" spc="-1" dirty="0">
                <a:latin typeface="Arial" panose="020B0604020202020204"/>
              </a:rPr>
              <a:t>.</a:t>
            </a:r>
            <a:endParaRPr lang="pl-PL" sz="2540" spc="-1" dirty="0">
              <a:latin typeface="Arial" panose="020B0604020202020204"/>
            </a:endParaRPr>
          </a:p>
          <a:p>
            <a:pPr marL="783590" lvl="1" indent="-294005">
              <a:spcAft>
                <a:spcPts val="1030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540" spc="-1" dirty="0" err="1">
                <a:latin typeface="Arial" panose="020B0604020202020204"/>
              </a:rPr>
              <a:t>Syntax </a:t>
            </a:r>
            <a:r>
              <a:rPr lang="en-GB" sz="2540" spc="-1" dirty="0">
                <a:latin typeface="Arial" panose="020B0604020202020204"/>
              </a:rPr>
              <a:t> </a:t>
            </a:r>
            <a:r>
              <a:rPr lang="en-GB" sz="2540" spc="-1" dirty="0" err="1">
                <a:latin typeface="Arial" panose="020B0604020202020204"/>
              </a:rPr>
              <a:t>define </a:t>
            </a:r>
            <a:r>
              <a:rPr lang="en-GB" sz="2540" spc="-1" dirty="0">
                <a:latin typeface="Arial" panose="020B0604020202020204"/>
              </a:rPr>
              <a:t>the UI for the “Windows Presentation Foundation" (WPF)</a:t>
            </a:r>
            <a:endParaRPr lang="pl-PL" sz="2540" spc="-1" dirty="0">
              <a:latin typeface="Arial" panose="020B0604020202020204"/>
            </a:endParaRPr>
          </a:p>
          <a:p>
            <a:pPr marL="783590" lvl="1" indent="-294005">
              <a:spcAft>
                <a:spcPts val="1030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540" spc="-1" dirty="0">
                <a:latin typeface="Arial" panose="020B0604020202020204"/>
              </a:rPr>
              <a:t>Application </a:t>
            </a:r>
            <a:r>
              <a:rPr lang="en-GB" sz="2540" spc="-1" dirty="0">
                <a:latin typeface="Arial" panose="020B0604020202020204"/>
              </a:rPr>
              <a:t>code </a:t>
            </a:r>
            <a:r>
              <a:rPr lang="en-GB" sz="2540" spc="-1" dirty="0" err="1">
                <a:latin typeface="Arial" panose="020B0604020202020204"/>
              </a:rPr>
              <a:t>independence </a:t>
            </a:r>
            <a:r>
              <a:rPr lang="en-GB" sz="2540" spc="-1" dirty="0">
                <a:latin typeface="Arial" panose="020B0604020202020204"/>
              </a:rPr>
              <a:t>.</a:t>
            </a:r>
            <a:r>
              <a:rPr lang="en-GB" sz="2540" spc="-1" dirty="0" err="1">
                <a:latin typeface="Arial" panose="020B0604020202020204"/>
              </a:rPr>
              <a:t>​</a:t>
            </a:r>
            <a:r>
              <a:rPr lang="en-GB" sz="2540" spc="-1" dirty="0" err="1">
                <a:latin typeface="Arial" panose="020B0604020202020204"/>
              </a:rPr>
              <a:t>​</a:t>
            </a:r>
            <a:endParaRPr lang="pl-PL" sz="2540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Tutorials </a:t>
            </a:r>
            <a:r>
              <a:rPr lang="en-GB" sz="2905" spc="-1" dirty="0">
                <a:latin typeface="Arial" panose="020B0604020202020204"/>
              </a:rPr>
              <a:t>: </a:t>
            </a:r>
            <a:r>
              <a:rPr lang="en-GB" sz="2905" spc="-1" dirty="0">
                <a:latin typeface="Arial" panose="020B0604020202020204"/>
                <a:hlinkClick r:id="rId1"/>
              </a:rPr>
              <a:t>http://www.scriptol.com/xaml/</a:t>
            </a:r>
            <a:r>
              <a:rPr lang="en-GB" sz="2905" spc="-1" dirty="0">
                <a:latin typeface="Arial" panose="020B0604020202020204"/>
              </a:rPr>
              <a:t> 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948408" y="198783"/>
            <a:ext cx="8229627" cy="1272812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200" spc="-1" dirty="0">
                <a:latin typeface="Arial" panose="020B0604020202020204"/>
              </a:rPr>
              <a:t>Interface </a:t>
            </a:r>
            <a:r>
              <a:rPr lang="en-GB" sz="3200" spc="-1" dirty="0">
                <a:latin typeface="Arial" panose="020B0604020202020204"/>
              </a:rPr>
              <a:t>description </a:t>
            </a:r>
            <a:r>
              <a:rPr lang="en-GB" sz="3200" spc="-1" dirty="0" err="1">
                <a:latin typeface="Arial" panose="020B0604020202020204"/>
              </a:rPr>
              <a:t>languages</a:t>
            </a:r>
            <a:r>
              <a:rPr lang="en-GB" sz="3200" spc="-1" dirty="0" err="1">
                <a:latin typeface="Arial" panose="020B0604020202020204"/>
              </a:rPr>
              <a:t>​</a:t>
            </a:r>
            <a:r>
              <a:rPr lang="en-GB" sz="3200" spc="-1" dirty="0" err="1">
                <a:latin typeface="Arial" panose="020B0604020202020204"/>
              </a:rPr>
              <a:t>​</a:t>
            </a:r>
            <a:r>
              <a:rPr lang="en-GB" sz="3200" spc="-1" dirty="0">
                <a:latin typeface="Arial" panose="020B0604020202020204"/>
              </a:rPr>
              <a:t> XML- </a:t>
            </a:r>
            <a:r>
              <a:rPr lang="en-GB" sz="3200" spc="-1" dirty="0" err="1">
                <a:latin typeface="Arial" panose="020B0604020202020204"/>
              </a:rPr>
              <a:t>based </a:t>
            </a:r>
            <a:r>
              <a:rPr lang="en-GB" sz="3200" spc="-1" dirty="0">
                <a:latin typeface="Arial" panose="020B0604020202020204"/>
              </a:rPr>
              <a:t>. XAML</a:t>
            </a:r>
            <a:endParaRPr lang="pl-PL" sz="3200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Imagen 50"/>
          <p:cNvPicPr/>
          <p:nvPr/>
        </p:nvPicPr>
        <p:blipFill>
          <a:blip r:embed="rId1"/>
          <a:stretch>
            <a:fillRect/>
          </a:stretch>
        </p:blipFill>
        <p:spPr>
          <a:xfrm>
            <a:off x="2252459" y="1712615"/>
            <a:ext cx="4333136" cy="2859582"/>
          </a:xfrm>
          <a:prstGeom prst="rect">
            <a:avLst/>
          </a:prstGeom>
          <a:ln w="0">
            <a:noFill/>
          </a:ln>
        </p:spPr>
      </p:pic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Containers. Menu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310" name="Rectángulo 36"/>
          <p:cNvSpPr/>
          <p:nvPr/>
        </p:nvSpPr>
        <p:spPr>
          <a:xfrm>
            <a:off x="2503277" y="3429148"/>
            <a:ext cx="7923290" cy="3209453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 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Name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="menu1" 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Width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="300" 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HorizontalAlignment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="Left" 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VerticalAlignment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="Top" 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 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Header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="_File" 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="A_brir"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IsCheckable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="true" 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="_Cerrar"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IsCheckable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="true"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IsChecked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="True" 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="_Guardar" 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MenuItem.Icon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Image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Source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="setup.ico"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="16"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="16" 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MenuItem.Icon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Separator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 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="A_gregar" 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="Proyecto" 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="Archivo" 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MenuItem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Menu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Imagen 51"/>
          <p:cNvPicPr/>
          <p:nvPr/>
        </p:nvPicPr>
        <p:blipFill>
          <a:blip r:embed="rId1"/>
          <a:stretch>
            <a:fillRect/>
          </a:stretch>
        </p:blipFill>
        <p:spPr>
          <a:xfrm>
            <a:off x="1916076" y="1524828"/>
            <a:ext cx="4415109" cy="2963437"/>
          </a:xfrm>
          <a:prstGeom prst="rect">
            <a:avLst/>
          </a:prstGeom>
          <a:ln w="0">
            <a:noFill/>
          </a:ln>
        </p:spPr>
      </p:pic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Lenguajes de descripción de interfaces basados en XML. XAML. Contenedores. Frame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313" name="Rectángulo 37"/>
          <p:cNvSpPr/>
          <p:nvPr/>
        </p:nvSpPr>
        <p:spPr>
          <a:xfrm>
            <a:off x="3483033" y="5062075"/>
            <a:ext cx="6994808" cy="108759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635" spc="-1">
                <a:solidFill>
                  <a:srgbClr val="A31515"/>
                </a:solidFill>
                <a:latin typeface="Consolas" panose="020B0609020204030204"/>
              </a:rPr>
              <a:t>Grid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635" spc="-1">
                <a:solidFill>
                  <a:srgbClr val="A31515"/>
                </a:solidFill>
                <a:latin typeface="Consolas" panose="020B0609020204030204"/>
              </a:rPr>
              <a:t>Frame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Name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="miFrame"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Source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="http://www.microsoft.com" /&gt;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635" spc="-1">
                <a:solidFill>
                  <a:srgbClr val="A31515"/>
                </a:solidFill>
                <a:latin typeface="Consolas" panose="020B0609020204030204"/>
              </a:rPr>
              <a:t>Grid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Imagen 52"/>
          <p:cNvPicPr/>
          <p:nvPr/>
        </p:nvPicPr>
        <p:blipFill>
          <a:blip r:embed="rId1"/>
          <a:stretch>
            <a:fillRect/>
          </a:stretch>
        </p:blipFill>
        <p:spPr>
          <a:xfrm>
            <a:off x="1759968" y="1709349"/>
            <a:ext cx="7675085" cy="4204135"/>
          </a:xfrm>
          <a:prstGeom prst="rect">
            <a:avLst/>
          </a:prstGeom>
          <a:ln w="0">
            <a:noFill/>
          </a:ln>
        </p:spPr>
      </p:pic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Controls. Label – Access Text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316" name="Rectángulo 38"/>
          <p:cNvSpPr/>
          <p:nvPr/>
        </p:nvSpPr>
        <p:spPr>
          <a:xfrm>
            <a:off x="2228618" y="4092443"/>
            <a:ext cx="6020603" cy="587201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Imagen 5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5364" y="1524828"/>
            <a:ext cx="7468683" cy="4537578"/>
          </a:xfrm>
          <a:prstGeom prst="rect">
            <a:avLst/>
          </a:prstGeom>
          <a:ln w="0">
            <a:noFill/>
          </a:ln>
        </p:spPr>
      </p:pic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Controls. TextBox and TextBlock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ángulo 39"/>
          <p:cNvSpPr/>
          <p:nvPr/>
        </p:nvSpPr>
        <p:spPr>
          <a:xfrm>
            <a:off x="2013398" y="1959513"/>
            <a:ext cx="8087563" cy="2009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b="1" spc="-1">
                <a:solidFill>
                  <a:srgbClr val="000000"/>
                </a:solidFill>
                <a:latin typeface="Arial" panose="020B0604020202020204"/>
              </a:rPr>
              <a:t>Button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00"/>
                </a:solidFill>
                <a:latin typeface="Arial" panose="020B0604020202020204"/>
              </a:rPr>
              <a:t>Its content property is Content and its main event is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00"/>
                </a:solidFill>
                <a:latin typeface="Arial" panose="020B0604020202020204"/>
              </a:rPr>
              <a:t>Click. The following example shows a button containing an image and text made up of contained controls.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l-PL" sz="145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l-PL" sz="145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l-PL" sz="1450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Controls. Button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321" name="Imagen 55"/>
          <p:cNvPicPr/>
          <p:nvPr/>
        </p:nvPicPr>
        <p:blipFill>
          <a:blip r:embed="rId1"/>
          <a:stretch>
            <a:fillRect/>
          </a:stretch>
        </p:blipFill>
        <p:spPr>
          <a:xfrm>
            <a:off x="2666569" y="3915760"/>
            <a:ext cx="6324981" cy="228936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Imagen 54"/>
          <p:cNvPicPr/>
          <p:nvPr/>
        </p:nvPicPr>
        <p:blipFill>
          <a:blip r:embed="rId1"/>
          <a:stretch>
            <a:fillRect/>
          </a:stretch>
        </p:blipFill>
        <p:spPr>
          <a:xfrm>
            <a:off x="2777935" y="1816469"/>
            <a:ext cx="7236807" cy="4225363"/>
          </a:xfrm>
          <a:prstGeom prst="rect">
            <a:avLst/>
          </a:prstGeom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Controls. ListBox and ComboBox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n 56"/>
          <p:cNvPicPr/>
          <p:nvPr/>
        </p:nvPicPr>
        <p:blipFill>
          <a:blip r:embed="rId1"/>
          <a:stretch>
            <a:fillRect/>
          </a:stretch>
        </p:blipFill>
        <p:spPr>
          <a:xfrm>
            <a:off x="2030708" y="1525155"/>
            <a:ext cx="6710678" cy="4645678"/>
          </a:xfrm>
          <a:prstGeom prst="rect">
            <a:avLst/>
          </a:prstGeom>
          <a:ln w="0">
            <a:noFill/>
          </a:ln>
        </p:spPr>
      </p:pic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Controls. CheckBox and RadioButton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Imagen 57"/>
          <p:cNvPicPr/>
          <p:nvPr/>
        </p:nvPicPr>
        <p:blipFill>
          <a:blip r:embed="rId1"/>
          <a:stretch>
            <a:fillRect/>
          </a:stretch>
        </p:blipFill>
        <p:spPr>
          <a:xfrm>
            <a:off x="1774991" y="1524828"/>
            <a:ext cx="7231582" cy="2362519"/>
          </a:xfrm>
          <a:prstGeom prst="rect">
            <a:avLst/>
          </a:prstGeom>
          <a:ln w="0">
            <a:noFill/>
          </a:ln>
        </p:spPr>
      </p:pic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Advanced controls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328" name="Imagen 58"/>
          <p:cNvPicPr/>
          <p:nvPr/>
        </p:nvPicPr>
        <p:blipFill>
          <a:blip r:embed="rId2"/>
          <a:stretch>
            <a:fillRect/>
          </a:stretch>
        </p:blipFill>
        <p:spPr>
          <a:xfrm>
            <a:off x="4462790" y="4170497"/>
            <a:ext cx="3570232" cy="236121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ángulo 40"/>
          <p:cNvSpPr/>
          <p:nvPr/>
        </p:nvSpPr>
        <p:spPr>
          <a:xfrm>
            <a:off x="2066632" y="1552915"/>
            <a:ext cx="7948111" cy="4775523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StackPanel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ToolBar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="26"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Name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="toolBar1"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="200" 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Image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Source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="setup.ico"/&gt;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Nuevo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Abrir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ToolBar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Slider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="21"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Name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="slider1"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="100" 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="150"&gt;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TreeViewItem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="Archivo"&gt;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TreeViewItem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="Nuevo" 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TreeViewItem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="Abrir" 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TreeViewItem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="Cerrar" 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TreeViewItem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TreeViewItem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="Editar"&gt;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TreeViewItem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="Cortar" 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TreeViewItem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="Copiar" 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TreeViewItem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Header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="Pegar" 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TreeViewItem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TreeView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StatusBar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="23"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Name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="statusBar1"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="120" 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TextBlock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="15"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Text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="Procesando...." 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ProgressBar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="15"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Name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="progressBar1"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="100"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Value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="20" 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StatusBar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PasswordBox 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Name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="pwdBox" 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Width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="100" 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MaxLength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="64" 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PasswordChar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="*" 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&lt;/StackPanel&gt;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​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​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Advanced controls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Imagen 62"/>
          <p:cNvPicPr/>
          <p:nvPr/>
        </p:nvPicPr>
        <p:blipFill>
          <a:blip r:embed="rId1"/>
          <a:stretch>
            <a:fillRect/>
          </a:stretch>
        </p:blipFill>
        <p:spPr>
          <a:xfrm>
            <a:off x="1923914" y="1796547"/>
            <a:ext cx="4121509" cy="1166237"/>
          </a:xfrm>
          <a:prstGeom prst="rect">
            <a:avLst/>
          </a:prstGeom>
          <a:ln w="0">
            <a:noFill/>
          </a:ln>
        </p:spPr>
      </p:pic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Data Binding - Example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343" name="Rectángulo 44"/>
          <p:cNvSpPr/>
          <p:nvPr/>
        </p:nvSpPr>
        <p:spPr>
          <a:xfrm>
            <a:off x="1800138" y="3258997"/>
            <a:ext cx="7410224" cy="836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333333"/>
                </a:solidFill>
                <a:latin typeface="Arial" panose="020B0604020202020204"/>
              </a:rPr>
              <a:t>Data binding is a mechanism that establishes a connection between the graphical user interface of an application and the data provided by objects belonging to the business logic of that application.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344" name="Imagen 6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138" y="4096688"/>
            <a:ext cx="4920663" cy="1952655"/>
          </a:xfrm>
          <a:prstGeom prst="rect">
            <a:avLst/>
          </a:prstGeom>
          <a:ln w="0">
            <a:noFill/>
          </a:ln>
        </p:spPr>
      </p:pic>
      <p:sp>
        <p:nvSpPr>
          <p:cNvPr id="345" name="Rectangle 2"/>
          <p:cNvSpPr/>
          <p:nvPr/>
        </p:nvSpPr>
        <p:spPr>
          <a:xfrm>
            <a:off x="4621183" y="6225921"/>
            <a:ext cx="5066974" cy="307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ctr">
            <a:spAutoFit/>
          </a:bodyPr>
          <a:lstStyle/>
          <a:p>
            <a:pPr>
              <a:tabLst>
                <a:tab pos="0" algn="l"/>
              </a:tabLst>
            </a:pPr>
            <a:r>
              <a:rPr lang="en-GB" sz="905" spc="-1">
                <a:solidFill>
                  <a:srgbClr val="000000"/>
                </a:solidFill>
                <a:latin typeface="Consolas" panose="020B0609020204030204"/>
              </a:rPr>
              <a:t>&lt;</a:t>
            </a:r>
            <a:r>
              <a:rPr lang="en-GB" sz="905" b="1" spc="-1">
                <a:solidFill>
                  <a:srgbClr val="006699"/>
                </a:solidFill>
                <a:latin typeface="Consolas" panose="020B0609020204030204"/>
              </a:rPr>
              <a:t>TextBlock</a:t>
            </a:r>
            <a:r>
              <a:rPr lang="en-GB" sz="1090" spc="-1">
                <a:solidFill>
                  <a:srgbClr val="333333"/>
                </a:solidFill>
                <a:latin typeface="Consolas" panose="020B0609020204030204"/>
              </a:rPr>
              <a:t> </a:t>
            </a:r>
            <a:r>
              <a:rPr lang="en-GB" sz="905" spc="-1">
                <a:solidFill>
                  <a:srgbClr val="808080"/>
                </a:solidFill>
                <a:latin typeface="Consolas" panose="020B0609020204030204"/>
              </a:rPr>
              <a:t>Name</a:t>
            </a:r>
            <a:r>
              <a:rPr lang="en-GB" sz="905" spc="-1">
                <a:solidFill>
                  <a:srgbClr val="000000"/>
                </a:solidFill>
                <a:latin typeface="Consolas" panose="020B0609020204030204"/>
              </a:rPr>
              <a:t>=</a:t>
            </a:r>
            <a:r>
              <a:rPr lang="en-GB" sz="905" spc="-1">
                <a:solidFill>
                  <a:srgbClr val="0000FF"/>
                </a:solidFill>
                <a:latin typeface="Consolas" panose="020B0609020204030204"/>
              </a:rPr>
              <a:t>"LblEjemploTexto"</a:t>
            </a:r>
            <a:endParaRPr lang="pl-PL" sz="905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tabLst>
                <a:tab pos="0" algn="l"/>
              </a:tabLst>
            </a:pPr>
            <a:r>
              <a:rPr lang="en-GB" sz="905" spc="-1">
                <a:solidFill>
                  <a:srgbClr val="333333"/>
                </a:solidFill>
                <a:latin typeface="Consolas" panose="020B0609020204030204"/>
              </a:rPr>
              <a:t>   </a:t>
            </a:r>
            <a:r>
              <a:rPr lang="en-GB" sz="905" spc="-1">
                <a:solidFill>
                  <a:srgbClr val="808080"/>
                </a:solidFill>
                <a:latin typeface="Consolas" panose="020B0609020204030204"/>
              </a:rPr>
              <a:t>FontSize</a:t>
            </a:r>
            <a:r>
              <a:rPr lang="en-GB" sz="905" spc="-1">
                <a:solidFill>
                  <a:srgbClr val="000000"/>
                </a:solidFill>
                <a:latin typeface="Consolas" panose="020B0609020204030204"/>
              </a:rPr>
              <a:t>=</a:t>
            </a:r>
            <a:r>
              <a:rPr lang="en-GB" sz="905" spc="-1">
                <a:solidFill>
                  <a:srgbClr val="0000FF"/>
                </a:solidFill>
                <a:latin typeface="Consolas" panose="020B0609020204030204"/>
              </a:rPr>
              <a:t>"{Binding ElementName=MiSlide, Path=Value,Mode=TwoWay}"</a:t>
            </a:r>
            <a:endParaRPr lang="pl-PL" sz="905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46" name="Rectangle 3"/>
          <p:cNvSpPr/>
          <p:nvPr/>
        </p:nvSpPr>
        <p:spPr>
          <a:xfrm>
            <a:off x="6834127" y="4897078"/>
            <a:ext cx="3670494" cy="3352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ctr">
            <a:spAutoFit/>
          </a:bodyPr>
          <a:lstStyle/>
          <a:p>
            <a:pPr>
              <a:tabLst>
                <a:tab pos="0" algn="l"/>
              </a:tabLst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&lt;</a:t>
            </a:r>
            <a:r>
              <a:rPr lang="en-GB" sz="1090" b="1" spc="-1">
                <a:solidFill>
                  <a:srgbClr val="006699"/>
                </a:solidFill>
                <a:latin typeface="Consolas" panose="020B0609020204030204"/>
              </a:rPr>
              <a:t>Slider</a:t>
            </a:r>
            <a:r>
              <a:rPr lang="en-GB" sz="1090" spc="-1">
                <a:solidFill>
                  <a:srgbClr val="333333"/>
                </a:solidFill>
                <a:latin typeface="Consolas" panose="020B0609020204030204"/>
              </a:rPr>
              <a:t> </a:t>
            </a:r>
            <a:r>
              <a:rPr lang="en-GB" sz="1090" spc="-1">
                <a:solidFill>
                  <a:srgbClr val="808080"/>
                </a:solidFill>
                <a:latin typeface="Consolas" panose="020B0609020204030204"/>
              </a:rPr>
              <a:t>Name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=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"MiSlide"</a:t>
            </a:r>
            <a:r>
              <a:rPr lang="en-GB" sz="1090" spc="-1">
                <a:solidFill>
                  <a:srgbClr val="333333"/>
                </a:solidFill>
                <a:latin typeface="Consolas" panose="020B0609020204030204"/>
              </a:rPr>
              <a:t> </a:t>
            </a:r>
            <a:r>
              <a:rPr lang="en-GB" sz="1090" spc="-1">
                <a:solidFill>
                  <a:srgbClr val="808080"/>
                </a:solidFill>
                <a:latin typeface="Consolas" panose="020B0609020204030204"/>
              </a:rPr>
              <a:t>HorizontalAlignment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=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"Left"</a:t>
            </a:r>
            <a:r>
              <a:rPr lang="en-GB" sz="545" spc="-1">
                <a:solidFill>
                  <a:srgbClr val="000000"/>
                </a:solidFill>
                <a:latin typeface="Arial" panose="020B0604020202020204"/>
              </a:rPr>
              <a:t> </a:t>
            </a:r>
            <a:endParaRPr lang="pl-PL" sz="545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347" name="Imagen 64"/>
          <p:cNvPicPr/>
          <p:nvPr/>
        </p:nvPicPr>
        <p:blipFill>
          <a:blip r:embed="rId3"/>
          <a:stretch>
            <a:fillRect/>
          </a:stretch>
        </p:blipFill>
        <p:spPr>
          <a:xfrm>
            <a:off x="6325633" y="1693020"/>
            <a:ext cx="2982705" cy="128707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1844227" y="1650237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78500" lnSpcReduction="20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WPF ( </a:t>
            </a:r>
            <a:r>
              <a:rPr lang="en-GB" sz="2905" b="1" spc="-1" dirty="0">
                <a:latin typeface="Arial" panose="020B0604020202020204"/>
              </a:rPr>
              <a:t>Windows Presentation Foundation </a:t>
            </a:r>
            <a:r>
              <a:rPr lang="en-GB" sz="2905" spc="-1" dirty="0">
                <a:latin typeface="Arial" panose="020B0604020202020204"/>
              </a:rPr>
              <a:t>). It is </a:t>
            </a:r>
            <a:r>
              <a:rPr lang="en-GB" sz="2905" spc="-1" dirty="0" err="1">
                <a:latin typeface="Arial" panose="020B0604020202020204"/>
              </a:rPr>
              <a:t>a </a:t>
            </a:r>
            <a:r>
              <a:rPr lang="en-GB" sz="2905" spc="-1" dirty="0">
                <a:latin typeface="Arial" panose="020B0604020202020204"/>
              </a:rPr>
              <a:t>series of </a:t>
            </a:r>
            <a:r>
              <a:rPr lang="en-GB" sz="2905" spc="-1" dirty="0" err="1">
                <a:latin typeface="Arial" panose="020B0604020202020204"/>
              </a:rPr>
              <a:t>assemblies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tools </a:t>
            </a:r>
            <a:r>
              <a:rPr lang="en-GB" sz="2905" spc="-1" dirty="0">
                <a:latin typeface="Arial" panose="020B0604020202020204"/>
              </a:rPr>
              <a:t>of the .NET </a:t>
            </a:r>
            <a:r>
              <a:rPr lang="en-GB" sz="2905" spc="-1" dirty="0" err="1">
                <a:latin typeface="Arial" panose="020B0604020202020204"/>
              </a:rPr>
              <a:t>framework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 err="1">
                <a:latin typeface="Arial" panose="020B0604020202020204"/>
              </a:rPr>
              <a:t>It is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intended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provide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an </a:t>
            </a:r>
            <a:r>
              <a:rPr lang="en-GB" sz="2905" spc="-1" dirty="0">
                <a:latin typeface="Arial" panose="020B0604020202020204"/>
              </a:rPr>
              <a:t>API ( </a:t>
            </a:r>
            <a:r>
              <a:rPr lang="en-GB" sz="2905" spc="-1" dirty="0" err="1">
                <a:latin typeface="Arial" panose="020B0604020202020204"/>
              </a:rPr>
              <a:t>Application </a:t>
            </a:r>
            <a:r>
              <a:rPr lang="en-GB" sz="2905" spc="-1" dirty="0">
                <a:latin typeface="Arial" panose="020B0604020202020204"/>
              </a:rPr>
              <a:t>Programming </a:t>
            </a:r>
            <a:r>
              <a:rPr lang="en-GB" sz="2905" spc="-1" dirty="0" err="1">
                <a:latin typeface="Arial" panose="020B0604020202020204"/>
              </a:rPr>
              <a:t>Interface </a:t>
            </a:r>
            <a:r>
              <a:rPr lang="en-GB" sz="2905" spc="-1" dirty="0">
                <a:latin typeface="Arial" panose="020B0604020202020204"/>
              </a:rPr>
              <a:t>) to </a:t>
            </a:r>
            <a:r>
              <a:rPr lang="en-GB" sz="2905" spc="-1" dirty="0" err="1">
                <a:latin typeface="Arial" panose="020B0604020202020204"/>
              </a:rPr>
              <a:t>create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user </a:t>
            </a:r>
            <a:r>
              <a:rPr lang="en-GB" sz="2905" spc="-1" dirty="0" err="1">
                <a:latin typeface="Arial" panose="020B0604020202020204"/>
              </a:rPr>
              <a:t>interfaces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rich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sophisticated </a:t>
            </a:r>
            <a:r>
              <a:rPr lang="en-GB" sz="2905" spc="-1" dirty="0">
                <a:latin typeface="Arial" panose="020B0604020202020204"/>
              </a:rPr>
              <a:t>for Windows.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Combine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different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>
                <a:latin typeface="Arial" panose="020B0604020202020204"/>
              </a:rPr>
              <a:t>development </a:t>
            </a:r>
            <a:r>
              <a:rPr lang="en-GB" sz="2905" b="1" spc="-1" dirty="0" err="1">
                <a:latin typeface="Arial" panose="020B0604020202020204"/>
              </a:rPr>
              <a:t>platforms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 err="1">
                <a:latin typeface="Arial" panose="020B0604020202020204"/>
              </a:rPr>
              <a:t>Take</a:t>
            </a:r>
            <a:r>
              <a:rPr lang="en-GB" sz="2905" b="1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development </a:t>
            </a:r>
            <a:r>
              <a:rPr lang="en-GB" sz="2905" spc="-1" dirty="0" err="1">
                <a:latin typeface="Arial" panose="020B0604020202020204"/>
              </a:rPr>
              <a:t>things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>
                <a:latin typeface="Arial" panose="020B0604020202020204"/>
              </a:rPr>
              <a:t>web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rich </a:t>
            </a:r>
            <a:r>
              <a:rPr lang="en-GB" sz="2905" spc="-1" dirty="0">
                <a:latin typeface="Arial" panose="020B0604020202020204"/>
              </a:rPr>
              <a:t>internet </a:t>
            </a:r>
            <a:r>
              <a:rPr lang="en-GB" sz="2905" spc="-1" dirty="0" err="1">
                <a:latin typeface="Arial" panose="020B0604020202020204"/>
              </a:rPr>
              <a:t>applications </a:t>
            </a:r>
            <a:r>
              <a:rPr lang="en-GB" sz="2905" spc="-1" dirty="0">
                <a:latin typeface="Arial" panose="020B0604020202020204"/>
              </a:rPr>
              <a:t>or </a:t>
            </a:r>
            <a:r>
              <a:rPr lang="en-GB" sz="2905" b="1" spc="-1" dirty="0">
                <a:latin typeface="Arial" panose="020B0604020202020204"/>
              </a:rPr>
              <a:t>RIA </a:t>
            </a:r>
            <a:r>
              <a:rPr lang="en-GB" sz="2905" spc="-1" dirty="0">
                <a:latin typeface="Arial" panose="020B0604020202020204"/>
              </a:rPr>
              <a:t>(from the </a:t>
            </a:r>
            <a:r>
              <a:rPr lang="en-GB" sz="2905" spc="-1" dirty="0" err="1">
                <a:latin typeface="Arial" panose="020B0604020202020204"/>
              </a:rPr>
              <a:t>English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Rich </a:t>
            </a:r>
            <a:r>
              <a:rPr lang="en-GB" sz="2905" spc="-1" dirty="0">
                <a:latin typeface="Arial" panose="020B0604020202020204"/>
              </a:rPr>
              <a:t>Internet Applications) and of </a:t>
            </a:r>
            <a:r>
              <a:rPr lang="en-GB" sz="2905" spc="-1" dirty="0" err="1">
                <a:latin typeface="Arial" panose="020B0604020202020204"/>
              </a:rPr>
              <a:t>course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development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applications </a:t>
            </a:r>
            <a:r>
              <a:rPr lang="en-GB" sz="2905" spc="-1" dirty="0">
                <a:latin typeface="Arial" panose="020B0604020202020204"/>
              </a:rPr>
              <a:t>for </a:t>
            </a:r>
            <a:r>
              <a:rPr lang="en-GB" sz="2905" b="1" spc="-1" dirty="0">
                <a:latin typeface="Arial" panose="020B0604020202020204"/>
              </a:rPr>
              <a:t>Windows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From </a:t>
            </a:r>
            <a:r>
              <a:rPr lang="en-GB" sz="2905" spc="-1" dirty="0">
                <a:latin typeface="Arial" panose="020B0604020202020204"/>
              </a:rPr>
              <a:t>web </a:t>
            </a:r>
            <a:r>
              <a:rPr lang="en-GB" sz="2905" spc="-1" dirty="0" err="1">
                <a:latin typeface="Arial" panose="020B0604020202020204"/>
              </a:rPr>
              <a:t>development </a:t>
            </a:r>
            <a:r>
              <a:rPr lang="en-GB" sz="2905" spc="-1" dirty="0" err="1">
                <a:latin typeface="Arial" panose="020B0604020202020204"/>
              </a:rPr>
              <a:t>it inherits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b="1" spc="-1" dirty="0" err="1">
                <a:latin typeface="Arial" panose="020B0604020202020204"/>
              </a:rPr>
              <a:t>use </a:t>
            </a:r>
            <a:r>
              <a:rPr lang="en-GB" sz="2905" b="1" spc="-1" dirty="0">
                <a:latin typeface="Arial" panose="020B0604020202020204"/>
              </a:rPr>
              <a:t>of </a:t>
            </a:r>
            <a:r>
              <a:rPr lang="en-GB" sz="2905" b="1" spc="-1" dirty="0" err="1">
                <a:latin typeface="Arial" panose="020B0604020202020204"/>
              </a:rPr>
              <a:t>a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>
                <a:latin typeface="Arial" panose="020B0604020202020204"/>
              </a:rPr>
              <a:t>meta </a:t>
            </a:r>
            <a:r>
              <a:rPr lang="en-GB" sz="2905" b="1" spc="-1" dirty="0" err="1">
                <a:latin typeface="Arial" panose="020B0604020202020204"/>
              </a:rPr>
              <a:t>tag </a:t>
            </a:r>
            <a:r>
              <a:rPr lang="en-GB" sz="2905" b="1" spc="-1" dirty="0" err="1">
                <a:latin typeface="Arial" panose="020B0604020202020204"/>
              </a:rPr>
              <a:t>language </a:t>
            </a:r>
            <a:r>
              <a:rPr lang="en-GB" sz="2905" spc="-1" dirty="0">
                <a:latin typeface="Arial" panose="020B0604020202020204"/>
              </a:rPr>
              <a:t>for UI </a:t>
            </a:r>
            <a:r>
              <a:rPr lang="en-GB" sz="2905" spc="-1" dirty="0" err="1">
                <a:latin typeface="Arial" panose="020B0604020202020204"/>
              </a:rPr>
              <a:t>graphical </a:t>
            </a:r>
            <a:r>
              <a:rPr lang="en-GB" sz="2905" spc="-1" dirty="0">
                <a:latin typeface="Arial" panose="020B0604020202020204"/>
              </a:rPr>
              <a:t>interface </a:t>
            </a:r>
            <a:r>
              <a:rPr lang="en-GB" sz="2905" spc="-1" dirty="0" err="1">
                <a:latin typeface="Arial" panose="020B0604020202020204"/>
              </a:rPr>
              <a:t>development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styles </a:t>
            </a:r>
            <a:r>
              <a:rPr lang="en-GB" sz="2905" spc="-1" dirty="0">
                <a:latin typeface="Arial" panose="020B0604020202020204"/>
              </a:rPr>
              <a:t>. Of the </a:t>
            </a:r>
            <a:r>
              <a:rPr lang="en-GB" sz="2905" spc="-1" dirty="0" err="1">
                <a:latin typeface="Arial" panose="020B0604020202020204"/>
              </a:rPr>
              <a:t>applications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>
                <a:latin typeface="Arial" panose="020B0604020202020204"/>
              </a:rPr>
              <a:t>RIA </a:t>
            </a:r>
            <a:r>
              <a:rPr lang="en-GB" sz="2905" b="1" spc="-1" dirty="0" err="1">
                <a:latin typeface="Arial" panose="020B0604020202020204"/>
              </a:rPr>
              <a:t>inherits </a:t>
            </a:r>
            <a:r>
              <a:rPr lang="en-GB" sz="2905" b="1" spc="-1" dirty="0">
                <a:latin typeface="Arial" panose="020B0604020202020204"/>
              </a:rPr>
              <a:t>the </a:t>
            </a:r>
            <a:r>
              <a:rPr lang="en-GB" sz="2905" b="1" spc="-1" dirty="0" err="1">
                <a:latin typeface="Arial" panose="020B0604020202020204"/>
              </a:rPr>
              <a:t>graphics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vector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animations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>
                <a:latin typeface="Arial" panose="020B0604020202020204"/>
              </a:rPr>
              <a:t>multimedia </a:t>
            </a:r>
            <a:r>
              <a:rPr lang="en-GB" sz="2905" spc="-1" dirty="0" err="1">
                <a:latin typeface="Arial" panose="020B0604020202020204"/>
              </a:rPr>
              <a:t>support 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In addition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contributions </a:t>
            </a:r>
            <a:r>
              <a:rPr lang="en-GB" sz="2905" spc="-1" dirty="0">
                <a:latin typeface="Arial" panose="020B0604020202020204"/>
              </a:rPr>
              <a:t>from </a:t>
            </a:r>
            <a:r>
              <a:rPr lang="en-GB" sz="2905" spc="-1" dirty="0" err="1">
                <a:latin typeface="Arial" panose="020B0604020202020204"/>
              </a:rPr>
              <a:t>other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platforms </a:t>
            </a:r>
            <a:r>
              <a:rPr lang="en-GB" sz="2905" spc="-1" dirty="0">
                <a:latin typeface="Arial" panose="020B0604020202020204"/>
              </a:rPr>
              <a:t>, WPF </a:t>
            </a:r>
            <a:r>
              <a:rPr lang="en-GB" sz="2905" spc="-1" dirty="0" err="1">
                <a:latin typeface="Arial" panose="020B0604020202020204"/>
              </a:rPr>
              <a:t>incorporates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new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Features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as</a:t>
            </a:r>
            <a:r>
              <a:rPr lang="en-GB" sz="2905" spc="-1" dirty="0">
                <a:latin typeface="Arial" panose="020B0604020202020204"/>
              </a:rPr>
              <a:t> 3D </a:t>
            </a:r>
            <a:r>
              <a:rPr lang="en-GB" sz="2905" spc="-1" dirty="0" err="1">
                <a:latin typeface="Arial" panose="020B0604020202020204"/>
              </a:rPr>
              <a:t>support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typography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advanced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documents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similar </a:t>
            </a:r>
            <a:r>
              <a:rPr lang="en-GB" sz="2905" spc="-1" dirty="0">
                <a:latin typeface="Arial" panose="020B0604020202020204"/>
              </a:rPr>
              <a:t>to PDF.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630" spc="-1">
                <a:latin typeface="Arial" panose="020B0604020202020204"/>
              </a:rPr>
              <a:t>XML-based interface description languages. XAML</a:t>
            </a:r>
            <a:endParaRPr lang="pl-PL" sz="3630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Imagen 67"/>
          <p:cNvPicPr/>
          <p:nvPr/>
        </p:nvPicPr>
        <p:blipFill>
          <a:blip r:embed="rId1"/>
          <a:stretch>
            <a:fillRect/>
          </a:stretch>
        </p:blipFill>
        <p:spPr>
          <a:xfrm>
            <a:off x="1900400" y="1480739"/>
            <a:ext cx="6774036" cy="3110400"/>
          </a:xfrm>
          <a:prstGeom prst="rect">
            <a:avLst/>
          </a:prstGeom>
          <a:ln w="0">
            <a:noFill/>
          </a:ln>
        </p:spPr>
      </p:pic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Data Binding - Example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350" name="Imagen 68"/>
          <p:cNvPicPr/>
          <p:nvPr/>
        </p:nvPicPr>
        <p:blipFill>
          <a:blip r:embed="rId2"/>
          <a:stretch>
            <a:fillRect/>
          </a:stretch>
        </p:blipFill>
        <p:spPr>
          <a:xfrm>
            <a:off x="4294925" y="4808318"/>
            <a:ext cx="5719818" cy="906928"/>
          </a:xfrm>
          <a:prstGeom prst="rect">
            <a:avLst/>
          </a:prstGeom>
          <a:ln w="0">
            <a:noFill/>
          </a:ln>
        </p:spPr>
      </p:pic>
      <p:sp>
        <p:nvSpPr>
          <p:cNvPr id="351" name="Flecha abajo 13"/>
          <p:cNvSpPr/>
          <p:nvPr/>
        </p:nvSpPr>
        <p:spPr>
          <a:xfrm>
            <a:off x="4961812" y="2939270"/>
            <a:ext cx="303724" cy="3798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rgbClr val="8AA5A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52" name="Flecha abajo 15"/>
          <p:cNvSpPr/>
          <p:nvPr/>
        </p:nvSpPr>
        <p:spPr>
          <a:xfrm>
            <a:off x="5331833" y="3450702"/>
            <a:ext cx="200197" cy="47910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rgbClr val="8AA5A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53" name="Flecha abajo 16"/>
          <p:cNvSpPr/>
          <p:nvPr/>
        </p:nvSpPr>
        <p:spPr>
          <a:xfrm flipV="1">
            <a:off x="5666910" y="3029081"/>
            <a:ext cx="200197" cy="6610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rgbClr val="8AA5A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Imagen 65"/>
          <p:cNvPicPr/>
          <p:nvPr/>
        </p:nvPicPr>
        <p:blipFill>
          <a:blip r:embed="rId1"/>
          <a:stretch>
            <a:fillRect/>
          </a:stretch>
        </p:blipFill>
        <p:spPr>
          <a:xfrm>
            <a:off x="2054548" y="1987926"/>
            <a:ext cx="5547054" cy="3127709"/>
          </a:xfrm>
          <a:prstGeom prst="rect">
            <a:avLst/>
          </a:prstGeom>
          <a:ln w="0">
            <a:noFill/>
          </a:ln>
        </p:spPr>
      </p:pic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Data Binding - Binding data - Example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Imagen 66"/>
          <p:cNvPicPr/>
          <p:nvPr/>
        </p:nvPicPr>
        <p:blipFill>
          <a:blip r:embed="rId1"/>
          <a:stretch>
            <a:fillRect/>
          </a:stretch>
        </p:blipFill>
        <p:spPr>
          <a:xfrm>
            <a:off x="2176692" y="1669832"/>
            <a:ext cx="7292000" cy="3794923"/>
          </a:xfrm>
          <a:prstGeom prst="rect">
            <a:avLst/>
          </a:prstGeom>
          <a:ln w="0">
            <a:noFill/>
          </a:ln>
        </p:spPr>
      </p:pic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Data Binding – Example 2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358" name="Imagen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176691" y="5465082"/>
            <a:ext cx="7113685" cy="106662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Imagen 70"/>
          <p:cNvPicPr/>
          <p:nvPr/>
        </p:nvPicPr>
        <p:blipFill>
          <a:blip r:embed="rId1"/>
          <a:stretch>
            <a:fillRect/>
          </a:stretch>
        </p:blipFill>
        <p:spPr>
          <a:xfrm>
            <a:off x="1895501" y="1987599"/>
            <a:ext cx="6212962" cy="1397133"/>
          </a:xfrm>
          <a:prstGeom prst="rect">
            <a:avLst/>
          </a:prstGeom>
          <a:ln w="0">
            <a:noFill/>
          </a:ln>
        </p:spPr>
      </p:pic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Data Binding – Example 2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361" name="Imagen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321700" y="3932416"/>
            <a:ext cx="6203164" cy="161953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Imagen 72"/>
          <p:cNvPicPr/>
          <p:nvPr/>
        </p:nvPicPr>
        <p:blipFill>
          <a:blip r:embed="rId1"/>
          <a:stretch>
            <a:fillRect/>
          </a:stretch>
        </p:blipFill>
        <p:spPr>
          <a:xfrm>
            <a:off x="2176692" y="1469635"/>
            <a:ext cx="7674105" cy="5107470"/>
          </a:xfrm>
          <a:prstGeom prst="rect">
            <a:avLst/>
          </a:prstGeom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Data Binding – Example 3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Imagen 73"/>
          <p:cNvPicPr/>
          <p:nvPr/>
        </p:nvPicPr>
        <p:blipFill>
          <a:blip r:embed="rId1"/>
          <a:stretch>
            <a:fillRect/>
          </a:stretch>
        </p:blipFill>
        <p:spPr>
          <a:xfrm>
            <a:off x="1815815" y="1808631"/>
            <a:ext cx="5581672" cy="1028091"/>
          </a:xfrm>
          <a:prstGeom prst="rect">
            <a:avLst/>
          </a:prstGeom>
          <a:ln w="0">
            <a:noFill/>
          </a:ln>
        </p:spPr>
      </p:pic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Data Binding – Example 3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366" name="Imagen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881789" y="3470951"/>
            <a:ext cx="5538563" cy="578709"/>
          </a:xfrm>
          <a:prstGeom prst="rect">
            <a:avLst/>
          </a:prstGeom>
          <a:ln w="0">
            <a:noFill/>
          </a:ln>
        </p:spPr>
      </p:pic>
      <p:sp>
        <p:nvSpPr>
          <p:cNvPr id="367" name="Rectángulo 45"/>
          <p:cNvSpPr/>
          <p:nvPr/>
        </p:nvSpPr>
        <p:spPr>
          <a:xfrm>
            <a:off x="5442547" y="5058483"/>
            <a:ext cx="3326458" cy="333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00"/>
                </a:solidFill>
                <a:latin typeface="Arial" panose="020B0604020202020204"/>
              </a:rPr>
              <a:t>https://wpf.csharp.com.es/binding/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Imagen 75"/>
          <p:cNvPicPr/>
          <p:nvPr/>
        </p:nvPicPr>
        <p:blipFill>
          <a:blip r:embed="rId1"/>
          <a:stretch>
            <a:fillRect/>
          </a:stretch>
        </p:blipFill>
        <p:spPr>
          <a:xfrm>
            <a:off x="1844227" y="1602882"/>
            <a:ext cx="4415109" cy="2963437"/>
          </a:xfrm>
          <a:prstGeom prst="rect">
            <a:avLst/>
          </a:prstGeom>
          <a:ln w="0">
            <a:noFill/>
          </a:ln>
        </p:spPr>
      </p:pic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Data Binding – Example 4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370" name="Rectángulo 46"/>
          <p:cNvSpPr/>
          <p:nvPr/>
        </p:nvSpPr>
        <p:spPr>
          <a:xfrm>
            <a:off x="2829862" y="3356973"/>
            <a:ext cx="7694354" cy="3404891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Grid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StackPanel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ListBox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x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: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Name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="lbProvincias"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="248"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="80"&gt;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ListBoxItem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="Buenos Aires"/&gt;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ListBoxItem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="Córdoba"/&gt;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ListBoxItem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="Mendoza"/&gt;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ListBoxItem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="Salta"/&gt;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ListBoxItem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="Neuquen"/&gt;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ListBox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TextBlock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="248"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="24"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Text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="Provincia elegida:" 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TextBlock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="248"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="24"&gt;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TextBlock.Text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Binding 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ElementName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="lbProvinces" 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Path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="SelectedItem.Content"/&gt;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&lt;/ 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TextBlock.Text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&gt;&lt;/ 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TextBlock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&lt;/StackPanel&gt;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​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​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&lt;/ 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Grid 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ángulo 47"/>
          <p:cNvSpPr/>
          <p:nvPr/>
        </p:nvSpPr>
        <p:spPr>
          <a:xfrm>
            <a:off x="2013398" y="1708369"/>
            <a:ext cx="8087563" cy="333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00"/>
                </a:solidFill>
                <a:latin typeface="Arial" panose="020B0604020202020204"/>
              </a:rPr>
              <a:t>1.a) We create the User class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filling out a combobox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373" name="Imagen 76"/>
          <p:cNvPicPr/>
          <p:nvPr/>
        </p:nvPicPr>
        <p:blipFill>
          <a:blip r:embed="rId1"/>
          <a:stretch>
            <a:fillRect/>
          </a:stretch>
        </p:blipFill>
        <p:spPr>
          <a:xfrm>
            <a:off x="3888979" y="2461148"/>
            <a:ext cx="5660379" cy="3525164"/>
          </a:xfrm>
          <a:prstGeom prst="rect">
            <a:avLst/>
          </a:prstGeom>
          <a:ln w="0">
            <a:noFill/>
          </a:ln>
        </p:spPr>
      </p:pic>
      <p:pic>
        <p:nvPicPr>
          <p:cNvPr id="374" name="Imagen 79"/>
          <p:cNvPicPr/>
          <p:nvPr/>
        </p:nvPicPr>
        <p:blipFill>
          <a:blip r:embed="rId2"/>
          <a:stretch>
            <a:fillRect/>
          </a:stretch>
        </p:blipFill>
        <p:spPr>
          <a:xfrm>
            <a:off x="1803078" y="2159710"/>
            <a:ext cx="1805691" cy="152907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ectángulo 49"/>
          <p:cNvSpPr/>
          <p:nvPr/>
        </p:nvSpPr>
        <p:spPr>
          <a:xfrm>
            <a:off x="2013398" y="1708369"/>
            <a:ext cx="8087563" cy="333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00"/>
                </a:solidFill>
                <a:latin typeface="Arial" panose="020B0604020202020204"/>
              </a:rPr>
              <a:t>1.b) We create the interface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filling out a combobox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377" name="Imagen 78"/>
          <p:cNvPicPr/>
          <p:nvPr/>
        </p:nvPicPr>
        <p:blipFill>
          <a:blip r:embed="rId1"/>
          <a:stretch>
            <a:fillRect/>
          </a:stretch>
        </p:blipFill>
        <p:spPr>
          <a:xfrm>
            <a:off x="2938942" y="2098639"/>
            <a:ext cx="5600288" cy="381125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ángulo 48"/>
          <p:cNvSpPr/>
          <p:nvPr/>
        </p:nvSpPr>
        <p:spPr>
          <a:xfrm>
            <a:off x="2013398" y="1708369"/>
            <a:ext cx="8087563" cy="333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00"/>
                </a:solidFill>
                <a:latin typeface="Arial" panose="020B0604020202020204"/>
              </a:rPr>
              <a:t>1.c) We give functionality to the button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filling out a combobox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380" name="Imagen 77"/>
          <p:cNvPicPr/>
          <p:nvPr/>
        </p:nvPicPr>
        <p:blipFill>
          <a:blip r:embed="rId1"/>
          <a:stretch>
            <a:fillRect/>
          </a:stretch>
        </p:blipFill>
        <p:spPr>
          <a:xfrm>
            <a:off x="2879503" y="2098639"/>
            <a:ext cx="5949081" cy="426977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1844227" y="1650237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>
                <a:latin typeface="Arial" panose="020B0604020202020204"/>
              </a:rPr>
              <a:t>Create a new WPF “Hello World” project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630" spc="-1">
                <a:latin typeface="Arial" panose="020B0604020202020204"/>
              </a:rPr>
              <a:t>XML-based interface description languages. XAML</a:t>
            </a:r>
            <a:endParaRPr lang="pl-PL" sz="3630" spc="-1">
              <a:latin typeface="Arial" panose="020B0604020202020204"/>
            </a:endParaRPr>
          </a:p>
        </p:txBody>
      </p:sp>
      <p:pic>
        <p:nvPicPr>
          <p:cNvPr id="189" name="Imagen 32"/>
          <p:cNvPicPr/>
          <p:nvPr/>
        </p:nvPicPr>
        <p:blipFill>
          <a:blip r:embed="rId1"/>
          <a:stretch>
            <a:fillRect/>
          </a:stretch>
        </p:blipFill>
        <p:spPr>
          <a:xfrm>
            <a:off x="2018624" y="2445799"/>
            <a:ext cx="2934044" cy="3759325"/>
          </a:xfrm>
          <a:prstGeom prst="rect">
            <a:avLst/>
          </a:prstGeom>
          <a:ln w="0">
            <a:noFill/>
          </a:ln>
        </p:spPr>
      </p:pic>
      <p:pic>
        <p:nvPicPr>
          <p:cNvPr id="190" name="Imagen 34"/>
          <p:cNvPicPr/>
          <p:nvPr/>
        </p:nvPicPr>
        <p:blipFill>
          <a:blip r:embed="rId2"/>
          <a:stretch>
            <a:fillRect/>
          </a:stretch>
        </p:blipFill>
        <p:spPr>
          <a:xfrm>
            <a:off x="5055215" y="2599621"/>
            <a:ext cx="5122820" cy="344221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ángulo 50"/>
          <p:cNvSpPr/>
          <p:nvPr/>
        </p:nvSpPr>
        <p:spPr>
          <a:xfrm>
            <a:off x="2013398" y="1708369"/>
            <a:ext cx="8087563" cy="333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00"/>
                </a:solidFill>
                <a:latin typeface="Arial" panose="020B0604020202020204"/>
              </a:rPr>
              <a:t>2.a) We select the SelectionChanged event and implement the code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filling out a combobox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383" name="Rectángulo 51"/>
          <p:cNvSpPr/>
          <p:nvPr/>
        </p:nvSpPr>
        <p:spPr>
          <a:xfrm>
            <a:off x="2325288" y="5740393"/>
            <a:ext cx="6960843" cy="333731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00"/>
                </a:solidFill>
                <a:latin typeface="Consolas" panose="020B0609020204030204"/>
              </a:rPr>
              <a:t>lblSelected.Content = cmbUsers.SelectedItem.ToString();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384" name="Imagen 80"/>
          <p:cNvPicPr/>
          <p:nvPr/>
        </p:nvPicPr>
        <p:blipFill>
          <a:blip r:embed="rId1"/>
          <a:stretch>
            <a:fillRect/>
          </a:stretch>
        </p:blipFill>
        <p:spPr>
          <a:xfrm>
            <a:off x="2972580" y="2247562"/>
            <a:ext cx="4792642" cy="321686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Imagen 81"/>
          <p:cNvPicPr/>
          <p:nvPr/>
        </p:nvPicPr>
        <p:blipFill>
          <a:blip r:embed="rId1"/>
          <a:stretch>
            <a:fillRect/>
          </a:stretch>
        </p:blipFill>
        <p:spPr>
          <a:xfrm>
            <a:off x="2712618" y="1600922"/>
            <a:ext cx="5513089" cy="371491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replicating a TextBox in a Label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387" name="Rectángulo 52"/>
          <p:cNvSpPr/>
          <p:nvPr/>
        </p:nvSpPr>
        <p:spPr>
          <a:xfrm>
            <a:off x="1805690" y="5557833"/>
            <a:ext cx="7888672" cy="473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Label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x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: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Name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="lblLabel"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="{</a:t>
            </a:r>
            <a:r>
              <a:rPr lang="en-GB" sz="1270" spc="-1">
                <a:solidFill>
                  <a:srgbClr val="A31515"/>
                </a:solidFill>
                <a:latin typeface="Consolas" panose="020B0609020204030204"/>
              </a:rPr>
              <a:t> Binding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ElementName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=txtBox,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Path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=Text}"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HorizontalAlignment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="Left"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VerticalAlignment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="Top"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Margin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="153,130,0,0"</a:t>
            </a:r>
            <a:r>
              <a:rPr lang="en-GB" sz="127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270" spc="-1">
                <a:solidFill>
                  <a:srgbClr val="0000FF"/>
                </a:solidFill>
                <a:latin typeface="Consolas" panose="020B0609020204030204"/>
              </a:rPr>
              <a:t>="320"/&gt;</a:t>
            </a:r>
            <a:endParaRPr lang="pl-PL" sz="1270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5000" lnSpcReduction="10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Let </a:t>
            </a:r>
            <a:r>
              <a:rPr lang="en-GB" sz="2905" spc="-1" dirty="0" err="1">
                <a:latin typeface="Arial" panose="020B0604020202020204"/>
              </a:rPr>
              <a:t>'s </a:t>
            </a:r>
            <a:r>
              <a:rPr lang="en-GB" sz="2905" spc="-1" dirty="0">
                <a:latin typeface="Arial" panose="020B0604020202020204"/>
              </a:rPr>
              <a:t>create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imitator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as </a:t>
            </a:r>
            <a:r>
              <a:rPr lang="en-GB" sz="2905" spc="-1" dirty="0">
                <a:latin typeface="Arial" panose="020B0604020202020204"/>
              </a:rPr>
              <a:t>if </a:t>
            </a:r>
            <a:r>
              <a:rPr lang="en-GB" sz="2905" spc="-1" dirty="0" err="1">
                <a:latin typeface="Arial" panose="020B0604020202020204"/>
              </a:rPr>
              <a:t>it were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mirror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We will have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two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pairs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>
                <a:latin typeface="Arial" panose="020B0604020202020204"/>
              </a:rPr>
              <a:t>element </a:t>
            </a:r>
            <a:r>
              <a:rPr lang="en-GB" sz="2905" spc="-1" dirty="0" err="1">
                <a:latin typeface="Arial" panose="020B0604020202020204"/>
              </a:rPr>
              <a:t>sets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separated </a:t>
            </a:r>
            <a:r>
              <a:rPr lang="en-GB" sz="2905" spc="-1" dirty="0">
                <a:latin typeface="Arial" panose="020B0604020202020204"/>
              </a:rPr>
              <a:t>( </a:t>
            </a:r>
            <a:r>
              <a:rPr lang="en-GB" sz="2905" spc="-1" dirty="0" err="1">
                <a:latin typeface="Arial" panose="020B0604020202020204"/>
              </a:rPr>
              <a:t>you can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wear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separator </a:t>
            </a:r>
            <a:r>
              <a:rPr lang="en-GB" sz="2905" spc="-1" dirty="0">
                <a:latin typeface="Arial" panose="020B0604020202020204"/>
              </a:rPr>
              <a:t>) and </a:t>
            </a:r>
            <a:r>
              <a:rPr lang="en-GB" sz="2905" spc="-1" dirty="0" err="1">
                <a:latin typeface="Arial" panose="020B0604020202020204"/>
              </a:rPr>
              <a:t>when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us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we click </a:t>
            </a:r>
            <a:r>
              <a:rPr lang="en-GB" sz="2905" spc="-1" dirty="0">
                <a:latin typeface="Arial" panose="020B0604020202020204"/>
              </a:rPr>
              <a:t>on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element </a:t>
            </a:r>
            <a:r>
              <a:rPr lang="en-GB" sz="2905" spc="-1" dirty="0">
                <a:latin typeface="Arial" panose="020B0604020202020204"/>
              </a:rPr>
              <a:t>or </a:t>
            </a:r>
            <a:r>
              <a:rPr lang="en-GB" sz="2905" spc="-1" dirty="0" err="1">
                <a:latin typeface="Arial" panose="020B0604020202020204"/>
              </a:rPr>
              <a:t>we write </a:t>
            </a:r>
            <a:r>
              <a:rPr lang="en-GB" sz="2905" spc="-1" dirty="0">
                <a:latin typeface="Arial" panose="020B0604020202020204"/>
              </a:rPr>
              <a:t>in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field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it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has to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change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other </a:t>
            </a:r>
            <a:r>
              <a:rPr lang="en-GB" sz="2905" spc="-1" dirty="0">
                <a:latin typeface="Arial" panose="020B0604020202020204"/>
              </a:rPr>
              <a:t>side.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For </a:t>
            </a:r>
            <a:r>
              <a:rPr lang="en-GB" sz="2905" spc="-1" dirty="0" err="1">
                <a:latin typeface="Arial" panose="020B0604020202020204"/>
              </a:rPr>
              <a:t>example </a:t>
            </a:r>
            <a:r>
              <a:rPr lang="en-GB" sz="2905" spc="-1" dirty="0">
                <a:latin typeface="Arial" panose="020B0604020202020204"/>
              </a:rPr>
              <a:t>, if </a:t>
            </a:r>
            <a:r>
              <a:rPr lang="en-GB" sz="2905" spc="-1" dirty="0" err="1">
                <a:latin typeface="Arial" panose="020B0604020202020204"/>
              </a:rPr>
              <a:t>I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 have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text </a:t>
            </a:r>
            <a:r>
              <a:rPr lang="en-GB" sz="2905" spc="-1" dirty="0" err="1">
                <a:latin typeface="Arial" panose="020B0604020202020204"/>
              </a:rPr>
              <a:t>field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I </a:t>
            </a:r>
            <a:r>
              <a:rPr lang="en-GB" sz="2905" spc="-1" dirty="0" err="1">
                <a:latin typeface="Arial" panose="020B0604020202020204"/>
              </a:rPr>
              <a:t>write </a:t>
            </a:r>
            <a:r>
              <a:rPr lang="en-GB" sz="2905" spc="-1" dirty="0">
                <a:latin typeface="Arial" panose="020B0604020202020204"/>
              </a:rPr>
              <a:t>in </a:t>
            </a:r>
            <a:r>
              <a:rPr lang="en-GB" sz="2905" spc="-1" dirty="0" err="1">
                <a:latin typeface="Arial" panose="020B0604020202020204"/>
              </a:rPr>
              <a:t>it </a:t>
            </a:r>
            <a:r>
              <a:rPr lang="en-GB" sz="2905" spc="-1" dirty="0" err="1">
                <a:latin typeface="Arial" panose="020B0604020202020204"/>
              </a:rPr>
              <a:t>,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>
                <a:latin typeface="Arial" panose="020B0604020202020204"/>
              </a:rPr>
              <a:t>text </a:t>
            </a:r>
            <a:r>
              <a:rPr lang="en-GB" sz="2905" spc="-1" dirty="0" err="1">
                <a:latin typeface="Arial" panose="020B0604020202020204"/>
              </a:rPr>
              <a:t>field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What </a:t>
            </a:r>
            <a:r>
              <a:rPr lang="en-GB" sz="2905" spc="-1" dirty="0">
                <a:latin typeface="Arial" panose="020B0604020202020204"/>
              </a:rPr>
              <a:t>is </a:t>
            </a:r>
            <a:r>
              <a:rPr lang="en-GB" sz="2905" spc="-1" dirty="0" err="1">
                <a:latin typeface="Arial" panose="020B0604020202020204"/>
              </a:rPr>
              <a:t>your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reflection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also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will receive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text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Only </a:t>
            </a:r>
            <a:r>
              <a:rPr lang="en-GB" sz="2905" spc="-1" dirty="0" err="1">
                <a:latin typeface="Arial" panose="020B0604020202020204"/>
              </a:rPr>
              <a:t>know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can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modify </a:t>
            </a:r>
            <a:r>
              <a:rPr lang="en-GB" sz="2905" spc="-1" dirty="0">
                <a:latin typeface="Arial" panose="020B0604020202020204"/>
              </a:rPr>
              <a:t>on </a:t>
            </a:r>
            <a:r>
              <a:rPr lang="en-GB" sz="2905" spc="-1" dirty="0" err="1">
                <a:latin typeface="Arial" panose="020B0604020202020204"/>
              </a:rPr>
              <a:t>one </a:t>
            </a:r>
            <a:r>
              <a:rPr lang="en-GB" sz="2905" spc="-1" dirty="0">
                <a:latin typeface="Arial" panose="020B0604020202020204"/>
              </a:rPr>
              <a:t>side, the </a:t>
            </a:r>
            <a:r>
              <a:rPr lang="en-GB" sz="2905" spc="-1" dirty="0" err="1">
                <a:latin typeface="Arial" panose="020B0604020202020204"/>
              </a:rPr>
              <a:t>other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set </a:t>
            </a:r>
            <a:r>
              <a:rPr lang="en-GB" sz="2905" spc="-1" dirty="0" err="1">
                <a:latin typeface="Arial" panose="020B0604020202020204"/>
              </a:rPr>
              <a:t>is </a:t>
            </a:r>
            <a:r>
              <a:rPr lang="en-GB" sz="2905" spc="-1" dirty="0">
                <a:latin typeface="Arial" panose="020B0604020202020204"/>
              </a:rPr>
              <a:t>not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can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modify </a:t>
            </a:r>
            <a:r>
              <a:rPr lang="en-GB" sz="2905" spc="-1" dirty="0">
                <a:latin typeface="Arial" panose="020B0604020202020204"/>
              </a:rPr>
              <a:t>, that </a:t>
            </a:r>
            <a:r>
              <a:rPr lang="en-GB" sz="2905" spc="-1" dirty="0" err="1">
                <a:latin typeface="Arial" panose="020B0604020202020204"/>
              </a:rPr>
              <a:t>is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it </a:t>
            </a:r>
            <a:r>
              <a:rPr lang="en-GB" sz="2905" spc="-1" dirty="0">
                <a:latin typeface="Arial" panose="020B0604020202020204"/>
              </a:rPr>
              <a:t>is not </a:t>
            </a:r>
            <a:r>
              <a:rPr lang="en-GB" sz="2905" spc="-1" dirty="0" err="1">
                <a:latin typeface="Arial" panose="020B0604020202020204"/>
              </a:rPr>
              <a:t>bidirectional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Mirror example using Binding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Picture 23" descr="http://www.discoduroderoer.es/wp-content/uploads/2014/07/imitador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2013398" y="1614966"/>
            <a:ext cx="4572197" cy="4521902"/>
          </a:xfrm>
          <a:prstGeom prst="rect">
            <a:avLst/>
          </a:prstGeom>
          <a:ln w="0">
            <a:noFill/>
          </a:ln>
        </p:spPr>
      </p:pic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Mirror example using Binding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We </a:t>
            </a:r>
            <a:r>
              <a:rPr lang="en-GB" sz="2905" spc="-1" dirty="0" err="1">
                <a:latin typeface="Arial" panose="020B0604020202020204"/>
              </a:rPr>
              <a:t>have </a:t>
            </a:r>
            <a:r>
              <a:rPr lang="en-GB" sz="2905" spc="-1" dirty="0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object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colored </a:t>
            </a:r>
            <a:r>
              <a:rPr lang="en-GB" sz="2905" spc="-1" dirty="0" err="1">
                <a:latin typeface="Arial" panose="020B0604020202020204"/>
              </a:rPr>
              <a:t>rectangle</a:t>
            </a:r>
            <a:r>
              <a:rPr lang="en-GB" sz="2905" spc="-1" dirty="0">
                <a:latin typeface="Arial" panose="020B0604020202020204"/>
              </a:rPr>
              <a:t>​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blue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 err="1">
                <a:latin typeface="Arial" panose="020B0604020202020204"/>
              </a:rPr>
              <a:t>Also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have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three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objects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Slider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 err="1">
                <a:latin typeface="Arial" panose="020B0604020202020204"/>
              </a:rPr>
              <a:t>Each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them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change </a:t>
            </a:r>
            <a:r>
              <a:rPr lang="en-GB" sz="2905" spc="-1" dirty="0">
                <a:latin typeface="Arial" panose="020B0604020202020204"/>
              </a:rPr>
              <a:t>ownership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height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width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opacity </a:t>
            </a:r>
            <a:r>
              <a:rPr lang="en-GB" sz="2905" spc="-1" dirty="0">
                <a:latin typeface="Arial" panose="020B0604020202020204"/>
              </a:rPr>
              <a:t>of the </a:t>
            </a:r>
            <a:r>
              <a:rPr lang="en-GB" sz="2905" spc="-1" dirty="0" err="1">
                <a:latin typeface="Arial" panose="020B0604020202020204"/>
              </a:rPr>
              <a:t>rectangle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We add </a:t>
            </a:r>
            <a:r>
              <a:rPr lang="en-GB" sz="2905" spc="-1" dirty="0">
                <a:latin typeface="Arial" panose="020B0604020202020204"/>
              </a:rPr>
              <a:t>it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slider's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set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color </a:t>
            </a:r>
            <a:r>
              <a:rPr lang="en-GB" sz="2905" spc="-1" dirty="0">
                <a:latin typeface="Arial" panose="020B0604020202020204"/>
              </a:rPr>
              <a:t>to the </a:t>
            </a:r>
            <a:r>
              <a:rPr lang="en-GB" sz="2905" spc="-1" dirty="0" err="1">
                <a:latin typeface="Arial" panose="020B0604020202020204"/>
              </a:rPr>
              <a:t>rectangle </a:t>
            </a:r>
            <a:r>
              <a:rPr lang="en-GB" sz="2905" spc="-1" dirty="0">
                <a:latin typeface="Arial" panose="020B0604020202020204"/>
              </a:rPr>
              <a:t>, and the </a:t>
            </a:r>
            <a:r>
              <a:rPr lang="en-GB" sz="2905" spc="-1" dirty="0" err="1">
                <a:latin typeface="Arial" panose="020B0604020202020204"/>
              </a:rPr>
              <a:t>brightness</a:t>
            </a:r>
            <a:r>
              <a:rPr lang="en-GB" sz="2905" spc="-1" dirty="0">
                <a:latin typeface="Arial" panose="020B0604020202020204"/>
              </a:rPr>
              <a:t> 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RGB and A( </a:t>
            </a:r>
            <a:r>
              <a:rPr lang="en-GB" sz="2905" spc="-1" dirty="0" err="1">
                <a:latin typeface="Arial" panose="020B0604020202020204"/>
              </a:rPr>
              <a:t>brightness </a:t>
            </a:r>
            <a:r>
              <a:rPr lang="en-GB" sz="2905" spc="-1" dirty="0">
                <a:latin typeface="Arial" panose="020B0604020202020204"/>
              </a:rPr>
              <a:t>) ( </a:t>
            </a:r>
            <a:r>
              <a:rPr lang="en-GB" sz="2905" spc="-1" dirty="0" err="1">
                <a:latin typeface="Arial" panose="020B0604020202020204"/>
              </a:rPr>
              <a:t>values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between </a:t>
            </a:r>
            <a:r>
              <a:rPr lang="en-GB" sz="2905" spc="-1" dirty="0">
                <a:latin typeface="Arial" panose="020B0604020202020204"/>
              </a:rPr>
              <a:t>0 and 255). </a:t>
            </a:r>
            <a:r>
              <a:rPr lang="en-GB" sz="2905" spc="-1" dirty="0" err="1">
                <a:latin typeface="Arial" panose="020B0604020202020204"/>
              </a:rPr>
              <a:t>Initialize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slider's </a:t>
            </a:r>
            <a:r>
              <a:rPr lang="en-GB" sz="2905" spc="-1" dirty="0">
                <a:latin typeface="Arial" panose="020B0604020202020204"/>
              </a:rPr>
              <a:t>to 0. If </a:t>
            </a:r>
            <a:r>
              <a:rPr lang="en-GB" sz="2905" spc="-1" dirty="0" err="1">
                <a:latin typeface="Arial" panose="020B0604020202020204"/>
              </a:rPr>
              <a:t>we put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other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worth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will give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issues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already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four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They call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same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method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some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objects </a:t>
            </a:r>
            <a:r>
              <a:rPr lang="en-GB" sz="2905" spc="-1" dirty="0" err="1">
                <a:latin typeface="Arial" panose="020B0604020202020204"/>
              </a:rPr>
              <a:t>have </a:t>
            </a:r>
            <a:r>
              <a:rPr lang="en-GB" sz="2905" spc="-1" dirty="0">
                <a:latin typeface="Arial" panose="020B0604020202020204"/>
              </a:rPr>
              <a:t>not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been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created </a:t>
            </a: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 err="1">
                <a:latin typeface="Arial" panose="020B0604020202020204"/>
              </a:rPr>
              <a:t>first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method </a:t>
            </a:r>
            <a:r>
              <a:rPr lang="en-GB" sz="2905" spc="-1" dirty="0" err="1">
                <a:latin typeface="Arial" panose="020B0604020202020204"/>
              </a:rPr>
              <a:t>call </a:t>
            </a:r>
            <a:r>
              <a:rPr lang="en-GB" sz="2905" spc="-1" dirty="0">
                <a:latin typeface="Arial" panose="020B0604020202020204"/>
              </a:rPr>
              <a:t>.</a:t>
            </a:r>
            <a:r>
              <a:rPr lang="en-GB" sz="2905" spc="-1" dirty="0" err="1">
                <a:latin typeface="Arial" panose="020B0604020202020204"/>
              </a:rPr>
              <a:t>​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using Slider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Imagen 82"/>
          <p:cNvPicPr/>
          <p:nvPr/>
        </p:nvPicPr>
        <p:blipFill>
          <a:blip r:embed="rId1"/>
          <a:stretch>
            <a:fillRect/>
          </a:stretch>
        </p:blipFill>
        <p:spPr>
          <a:xfrm>
            <a:off x="2583290" y="1469635"/>
            <a:ext cx="7290041" cy="4572197"/>
          </a:xfrm>
          <a:prstGeom prst="rect">
            <a:avLst/>
          </a:prstGeom>
          <a:ln w="0">
            <a:noFill/>
          </a:ln>
        </p:spPr>
      </p:pic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using Slider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Imagen 83"/>
          <p:cNvPicPr/>
          <p:nvPr/>
        </p:nvPicPr>
        <p:blipFill>
          <a:blip r:embed="rId1"/>
          <a:stretch>
            <a:fillRect/>
          </a:stretch>
        </p:blipFill>
        <p:spPr>
          <a:xfrm>
            <a:off x="7565352" y="1552914"/>
            <a:ext cx="2676368" cy="4325625"/>
          </a:xfrm>
          <a:prstGeom prst="rect">
            <a:avLst/>
          </a:prstGeom>
          <a:ln w="0">
            <a:noFill/>
          </a:ln>
        </p:spPr>
      </p:pic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use of InkCanvas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398" name="Imagen 84"/>
          <p:cNvPicPr/>
          <p:nvPr/>
        </p:nvPicPr>
        <p:blipFill>
          <a:blip r:embed="rId2"/>
          <a:stretch>
            <a:fillRect/>
          </a:stretch>
        </p:blipFill>
        <p:spPr>
          <a:xfrm>
            <a:off x="4367753" y="3297860"/>
            <a:ext cx="3197598" cy="2291977"/>
          </a:xfrm>
          <a:prstGeom prst="rect">
            <a:avLst/>
          </a:prstGeom>
          <a:ln w="0">
            <a:noFill/>
          </a:ln>
        </p:spPr>
      </p:pic>
      <p:pic>
        <p:nvPicPr>
          <p:cNvPr id="399" name="Imagen 85"/>
          <p:cNvPicPr/>
          <p:nvPr/>
        </p:nvPicPr>
        <p:blipFill>
          <a:blip r:embed="rId3"/>
          <a:srcRect r="74407" b="41194"/>
          <a:stretch>
            <a:fillRect/>
          </a:stretch>
        </p:blipFill>
        <p:spPr>
          <a:xfrm>
            <a:off x="1914117" y="2122806"/>
            <a:ext cx="2121826" cy="3048349"/>
          </a:xfrm>
          <a:prstGeom prst="rect">
            <a:avLst/>
          </a:prstGeom>
          <a:ln w="0">
            <a:noFill/>
          </a:ln>
        </p:spPr>
      </p:pic>
      <p:sp>
        <p:nvSpPr>
          <p:cNvPr id="400" name="CuadroTexto 399"/>
          <p:cNvSpPr txBox="1"/>
          <p:nvPr/>
        </p:nvSpPr>
        <p:spPr>
          <a:xfrm>
            <a:off x="2409547" y="5809303"/>
            <a:ext cx="7768489" cy="1048993"/>
          </a:xfrm>
          <a:prstGeom prst="rect">
            <a:avLst/>
          </a:prstGeom>
          <a:noFill/>
          <a:ln w="0">
            <a:noFill/>
          </a:ln>
        </p:spPr>
        <p:txBody>
          <a:bodyPr lIns="81646" tIns="40823" rIns="81646" bIns="40823" anchor="t">
            <a:noAutofit/>
          </a:bodyPr>
          <a:lstStyle/>
          <a:p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Grid 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Background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="Yellow"&gt;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InkCanvas 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x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: 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Name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="lnkPizarra" 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Height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="400" 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Width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="250"/&gt;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x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: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Name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="btnLimpiar"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="Limpiar"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HorizontalAlignment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="Left"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Margin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="50,483,0,0"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VerticalAlignment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="Top"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="34"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="115"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Click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="btnLimpiar_Click"/&gt;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x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: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Name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="btnSalir"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="Salir"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HorizontalAlignment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="Left"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Margin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="193,483,0,0"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VerticalAlignment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="Top"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="34"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="107"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Click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="btnSalir_Click"/&gt;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Grid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adroTexto 401"/>
          <p:cNvSpPr txBox="1"/>
          <p:nvPr/>
        </p:nvSpPr>
        <p:spPr>
          <a:xfrm>
            <a:off x="2246581" y="2410854"/>
            <a:ext cx="7996445" cy="2016339"/>
          </a:xfrm>
          <a:prstGeom prst="rect">
            <a:avLst/>
          </a:prstGeom>
          <a:noFill/>
          <a:ln w="0">
            <a:noFill/>
          </a:ln>
        </p:spPr>
        <p:txBody>
          <a:bodyPr lIns="81646" tIns="40823" rIns="81646" bIns="40823" anchor="t">
            <a:noAutofit/>
          </a:bodyPr>
          <a:lstStyle/>
          <a:p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private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void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grosor_ValueChanged(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object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sender, RoutedPropertyChangedEventArgs&lt;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double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&gt; e)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{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paint.DefaultDrawingAttributes.Width = grosor.Value;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paint.DefaultDrawingAttributes.Height = grosor.Value;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}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private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void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ValueChanged(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object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sender, RoutedPropertyChangedEventArgs&lt;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double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&gt; e)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{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Brush brush =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new </a:t>
            </a: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SolidColorBrush(Color.FromArgb((Byte)sldbrillo.Value, (Byte)sldred.Value, (Byte)sldgreen.Value, (Byte)sldblue.Value));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SolidColorBrush scbrush = (SolidColorBrush)brush;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paint.DefaultDrawingAttributes.Color = scbrush.Color;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rectcolor.Fill = brush;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use of InkCanvas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Imagen 87"/>
          <p:cNvPicPr/>
          <p:nvPr/>
        </p:nvPicPr>
        <p:blipFill>
          <a:blip r:embed="rId1"/>
          <a:stretch>
            <a:fillRect/>
          </a:stretch>
        </p:blipFill>
        <p:spPr>
          <a:xfrm>
            <a:off x="2261603" y="1632928"/>
            <a:ext cx="3557496" cy="3206743"/>
          </a:xfrm>
          <a:prstGeom prst="rect">
            <a:avLst/>
          </a:prstGeom>
          <a:ln w="0">
            <a:noFill/>
          </a:ln>
        </p:spPr>
      </p:pic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Login Form Example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405" name="Imagen 88"/>
          <p:cNvPicPr/>
          <p:nvPr/>
        </p:nvPicPr>
        <p:blipFill>
          <a:blip r:embed="rId2"/>
          <a:stretch>
            <a:fillRect/>
          </a:stretch>
        </p:blipFill>
        <p:spPr>
          <a:xfrm>
            <a:off x="6522238" y="1691387"/>
            <a:ext cx="3492505" cy="3148284"/>
          </a:xfrm>
          <a:prstGeom prst="rect">
            <a:avLst/>
          </a:prstGeom>
          <a:ln w="0">
            <a:noFill/>
          </a:ln>
        </p:spPr>
      </p:pic>
      <p:cxnSp>
        <p:nvCxnSpPr>
          <p:cNvPr id="406" name="Conector recto de flecha 12"/>
          <p:cNvCxnSpPr/>
          <p:nvPr/>
        </p:nvCxnSpPr>
        <p:spPr>
          <a:xfrm>
            <a:off x="4467035" y="5246596"/>
            <a:ext cx="3157428" cy="12737"/>
          </a:xfrm>
          <a:prstGeom prst="straightConnector1">
            <a:avLst/>
          </a:prstGeom>
          <a:ln w="57240">
            <a:solidFill>
              <a:srgbClr val="BBE0E3"/>
            </a:solidFill>
            <a:miter/>
            <a:tailEnd type="triangle" w="med" len="med"/>
          </a:ln>
        </p:spPr>
      </p:cxnSp>
      <p:sp>
        <p:nvSpPr>
          <p:cNvPr id="407" name="Rectángulo 53"/>
          <p:cNvSpPr/>
          <p:nvPr/>
        </p:nvSpPr>
        <p:spPr>
          <a:xfrm>
            <a:off x="3952337" y="5387028"/>
            <a:ext cx="4959200" cy="5571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b="1" spc="-1">
                <a:solidFill>
                  <a:srgbClr val="000000"/>
                </a:solidFill>
                <a:latin typeface="Arial" panose="020B0604020202020204"/>
              </a:rPr>
              <a:t>When you place the mouse pointer over the button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450" b="1" spc="-1">
                <a:solidFill>
                  <a:srgbClr val="000000"/>
                </a:solidFill>
                <a:latin typeface="Arial" panose="020B0604020202020204"/>
              </a:rPr>
              <a:t>   </a:t>
            </a:r>
            <a:endParaRPr lang="pl-PL" sz="1450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Imagen 86"/>
          <p:cNvPicPr/>
          <p:nvPr/>
        </p:nvPicPr>
        <p:blipFill>
          <a:blip r:embed="rId1"/>
          <a:stretch>
            <a:fillRect/>
          </a:stretch>
        </p:blipFill>
        <p:spPr>
          <a:xfrm>
            <a:off x="1946122" y="1959513"/>
            <a:ext cx="8395206" cy="2939269"/>
          </a:xfrm>
          <a:prstGeom prst="rect">
            <a:avLst/>
          </a:prstGeom>
          <a:ln w="0">
            <a:noFill/>
          </a:ln>
        </p:spPr>
      </p:pic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Login Form Example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410" name="Rectángulo redondeado 2"/>
          <p:cNvSpPr/>
          <p:nvPr/>
        </p:nvSpPr>
        <p:spPr>
          <a:xfrm>
            <a:off x="2486947" y="4406618"/>
            <a:ext cx="7854381" cy="491511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1844227" y="1650237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Crear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un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nuevo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proyecto</a:t>
            </a:r>
            <a:r>
              <a:rPr lang="en-GB" sz="2905" spc="-1" dirty="0">
                <a:latin typeface="Arial" panose="020B0604020202020204"/>
              </a:rPr>
              <a:t> WPF ”Hola Mundo”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630" spc="-1">
                <a:latin typeface="Arial" panose="020B0604020202020204"/>
              </a:rPr>
              <a:t>Lenguajes de descripción de interfaces basados en XML. XAML</a:t>
            </a:r>
            <a:endParaRPr lang="pl-PL" sz="3630" spc="-1">
              <a:latin typeface="Arial" panose="020B0604020202020204"/>
            </a:endParaRPr>
          </a:p>
        </p:txBody>
      </p:sp>
      <p:pic>
        <p:nvPicPr>
          <p:cNvPr id="193" name="Imagen 33"/>
          <p:cNvPicPr/>
          <p:nvPr/>
        </p:nvPicPr>
        <p:blipFill>
          <a:blip r:embed="rId1"/>
          <a:stretch>
            <a:fillRect/>
          </a:stretch>
        </p:blipFill>
        <p:spPr>
          <a:xfrm>
            <a:off x="2503277" y="2122806"/>
            <a:ext cx="6531709" cy="437363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ángulo 54"/>
          <p:cNvSpPr/>
          <p:nvPr/>
        </p:nvSpPr>
        <p:spPr>
          <a:xfrm>
            <a:off x="1789688" y="1619864"/>
            <a:ext cx="8714933" cy="45359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00" spc="-1">
                <a:solidFill>
                  <a:srgbClr val="A31515"/>
                </a:solidFill>
                <a:latin typeface="Consolas" panose="020B0609020204030204"/>
              </a:rPr>
              <a:t>Grid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00" spc="-1">
                <a:solidFill>
                  <a:srgbClr val="A31515"/>
                </a:solidFill>
                <a:latin typeface="Consolas" panose="020B0609020204030204"/>
              </a:rPr>
              <a:t>TextBlock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HorizontalAlignment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="Left"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="48"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Margin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="0,62,0,0"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Text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="Sig in"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TextWrapping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="Wrap"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VerticalAlignment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="Top"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TextAlignment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="Center"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FontFamily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="Arial"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FontSize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="40"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FontWeight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="Bold"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Foreground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="#FF534C4C"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="440"/&gt;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00" spc="-1">
                <a:solidFill>
                  <a:srgbClr val="A31515"/>
                </a:solidFill>
                <a:latin typeface="Consolas" panose="020B0609020204030204"/>
              </a:rPr>
              <a:t>TextBox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HorizontalAlignment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="Center"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="38"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Margin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="0,149,0,0"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Text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="Username"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TextWrapping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="Wrap"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VerticalAlignment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="Top"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="362"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FontSize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="26"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BorderBrush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="{</a:t>
            </a:r>
            <a:r>
              <a:rPr lang="en-GB" sz="1000" spc="-1">
                <a:solidFill>
                  <a:srgbClr val="A31515"/>
                </a:solidFill>
                <a:latin typeface="Consolas" panose="020B0609020204030204"/>
              </a:rPr>
              <a:t>x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:</a:t>
            </a:r>
            <a:r>
              <a:rPr lang="en-GB" sz="1000" spc="-1">
                <a:solidFill>
                  <a:srgbClr val="A31515"/>
                </a:solidFill>
                <a:latin typeface="Consolas" panose="020B0609020204030204"/>
              </a:rPr>
              <a:t>Null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}"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Background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="#FFF6F6F6"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Foreground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="DarkGray"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TextAlignment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="Center"/&gt;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00" spc="-1">
                <a:solidFill>
                  <a:srgbClr val="A31515"/>
                </a:solidFill>
                <a:latin typeface="Consolas" panose="020B0609020204030204"/>
              </a:rPr>
              <a:t>TextBox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HorizontalAlignment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="Center"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="38"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Margin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="0,218,0,0"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Text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="Password"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TextWrapping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="Wrap"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VerticalAlignment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="Top"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="362"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FontSize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="26"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BorderBrush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="{</a:t>
            </a:r>
            <a:r>
              <a:rPr lang="en-GB" sz="1000" spc="-1">
                <a:solidFill>
                  <a:srgbClr val="A31515"/>
                </a:solidFill>
                <a:latin typeface="Consolas" panose="020B0609020204030204"/>
              </a:rPr>
              <a:t>x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:</a:t>
            </a:r>
            <a:r>
              <a:rPr lang="en-GB" sz="1000" spc="-1">
                <a:solidFill>
                  <a:srgbClr val="A31515"/>
                </a:solidFill>
                <a:latin typeface="Consolas" panose="020B0609020204030204"/>
              </a:rPr>
              <a:t>Null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}"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Background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="#FFF6F6F6"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Foreground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="DarkGray"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TextAlignment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="Center"/&gt;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00" spc="-1">
                <a:solidFill>
                  <a:srgbClr val="A31515"/>
                </a:solidFill>
                <a:latin typeface="Consolas" panose="020B0609020204030204"/>
              </a:rPr>
              <a:t>Button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Style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="{</a:t>
            </a:r>
            <a:r>
              <a:rPr lang="en-GB" sz="1000" spc="-1">
                <a:solidFill>
                  <a:srgbClr val="A31515"/>
                </a:solidFill>
                <a:latin typeface="Consolas" panose="020B0609020204030204"/>
              </a:rPr>
              <a:t>DynamicResource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RoundedButtonStyle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}"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Content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="Login"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HorizontalAlignment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="Center"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Height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="62"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Margin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="0,288,0,0"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VerticalAlignment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="Top"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Width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="210"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Background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="#FF64CCF1"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Foreground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="White"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 FontFamily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="Arial"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           </a:t>
            </a:r>
            <a:r>
              <a:rPr lang="en-GB" sz="1000" spc="-1">
                <a:solidFill>
                  <a:srgbClr val="FF0000"/>
                </a:solidFill>
                <a:latin typeface="Consolas" panose="020B0609020204030204"/>
              </a:rPr>
              <a:t>FontSize 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="20"/&gt;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00" spc="-1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&lt;/ </a:t>
            </a:r>
            <a:r>
              <a:rPr lang="en-GB" sz="1000" spc="-1">
                <a:solidFill>
                  <a:srgbClr val="A31515"/>
                </a:solidFill>
                <a:latin typeface="Consolas" panose="020B0609020204030204"/>
              </a:rPr>
              <a:t>Grid </a:t>
            </a:r>
            <a:r>
              <a:rPr lang="en-GB" sz="100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00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Login Form Example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Imagen 89"/>
          <p:cNvPicPr/>
          <p:nvPr/>
        </p:nvPicPr>
        <p:blipFill>
          <a:blip r:embed="rId1"/>
          <a:srcRect l="24273" r="56016" b="39094"/>
          <a:stretch>
            <a:fillRect/>
          </a:stretch>
        </p:blipFill>
        <p:spPr>
          <a:xfrm>
            <a:off x="2936982" y="1469635"/>
            <a:ext cx="6098004" cy="5036928"/>
          </a:xfrm>
          <a:prstGeom prst="rect">
            <a:avLst/>
          </a:prstGeom>
          <a:ln w="0">
            <a:noFill/>
          </a:ln>
        </p:spPr>
      </p:pic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Login Form Example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Rectángulo 55"/>
          <p:cNvSpPr/>
          <p:nvPr/>
        </p:nvSpPr>
        <p:spPr>
          <a:xfrm>
            <a:off x="1708041" y="1725351"/>
            <a:ext cx="6244967" cy="3337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635" spc="-1">
                <a:solidFill>
                  <a:srgbClr val="A31515"/>
                </a:solidFill>
                <a:latin typeface="Consolas" panose="020B0609020204030204"/>
              </a:rPr>
              <a:t>Setter 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Property 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="BorderThickness"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635" b="1" u="sng" spc="-1">
                <a:solidFill>
                  <a:srgbClr val="FF0000"/>
                </a:solidFill>
                <a:latin typeface="Consolas" panose="020B0609020204030204"/>
              </a:rPr>
              <a:t>Value </a:t>
            </a:r>
            <a:r>
              <a:rPr lang="en-GB" sz="1635" b="1" u="sng" spc="-1">
                <a:solidFill>
                  <a:srgbClr val="0000FF"/>
                </a:solidFill>
                <a:latin typeface="Consolas" panose="020B0609020204030204"/>
              </a:rPr>
              <a:t>="0" 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/&gt;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Login Form Example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417" name="Rectángulo 56"/>
          <p:cNvSpPr/>
          <p:nvPr/>
        </p:nvSpPr>
        <p:spPr>
          <a:xfrm>
            <a:off x="1612352" y="2563370"/>
            <a:ext cx="8728976" cy="10875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A31515"/>
                </a:solidFill>
                <a:latin typeface="Consolas" panose="020B0609020204030204"/>
              </a:rPr>
              <a:t>&lt;Border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x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: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Name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="border"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635" b="1" u="sng" spc="-1">
                <a:solidFill>
                  <a:srgbClr val="FF0000"/>
                </a:solidFill>
                <a:latin typeface="Consolas" panose="020B0609020204030204"/>
              </a:rPr>
              <a:t>CornerRadius</a:t>
            </a:r>
            <a:r>
              <a:rPr lang="en-GB" sz="1635" b="1" u="sng" spc="-1">
                <a:solidFill>
                  <a:srgbClr val="0000FF"/>
                </a:solidFill>
                <a:latin typeface="Consolas" panose="020B0609020204030204"/>
              </a:rPr>
              <a:t>="20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"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Background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="{</a:t>
            </a:r>
            <a:r>
              <a:rPr lang="en-GB" sz="1635" spc="-1">
                <a:solidFill>
                  <a:srgbClr val="A31515"/>
                </a:solidFill>
                <a:latin typeface="Consolas" panose="020B0609020204030204"/>
              </a:rPr>
              <a:t>TemplateBinding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Background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}"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BorderThickness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="{</a:t>
            </a:r>
            <a:r>
              <a:rPr lang="en-GB" sz="1635" spc="-1">
                <a:solidFill>
                  <a:srgbClr val="A31515"/>
                </a:solidFill>
                <a:latin typeface="Consolas" panose="020B0609020204030204"/>
              </a:rPr>
              <a:t>TemplateBinding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BorderThickness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}"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BorderBrush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="{</a:t>
            </a:r>
            <a:r>
              <a:rPr lang="en-GB" sz="1635" spc="-1">
                <a:solidFill>
                  <a:srgbClr val="A31515"/>
                </a:solidFill>
                <a:latin typeface="Consolas" panose="020B0609020204030204"/>
              </a:rPr>
              <a:t>TemplateBinding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BorderBrush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}"</a:t>
            </a:r>
            <a:r>
              <a:rPr lang="en-GB" sz="1635" spc="-1">
                <a:solidFill>
                  <a:srgbClr val="FF0000"/>
                </a:solidFill>
                <a:latin typeface="Consolas" panose="020B0609020204030204"/>
              </a:rPr>
              <a:t> SnapsToDevicePixels</a:t>
            </a:r>
            <a:r>
              <a:rPr lang="en-GB" sz="1635" spc="-1">
                <a:solidFill>
                  <a:srgbClr val="0000FF"/>
                </a:solidFill>
                <a:latin typeface="Consolas" panose="020B0609020204030204"/>
              </a:rPr>
              <a:t>="true"&gt;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635" spc="-1">
                <a:solidFill>
                  <a:srgbClr val="000000"/>
                </a:solidFill>
                <a:latin typeface="Consolas" panose="020B0609020204030204"/>
              </a:rPr>
              <a:t> </a:t>
            </a:r>
            <a:endParaRPr lang="pl-PL" sz="1635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18" name="Rectángulo 57"/>
          <p:cNvSpPr/>
          <p:nvPr/>
        </p:nvSpPr>
        <p:spPr>
          <a:xfrm>
            <a:off x="1523847" y="4244306"/>
            <a:ext cx="8597036" cy="7528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Trigger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Property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="IsMouseOver"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Value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="true"&gt;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Setter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Property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="Background"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TargetName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="border"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b="1" u="sng" spc="-1">
                <a:solidFill>
                  <a:srgbClr val="FF0000"/>
                </a:solidFill>
                <a:latin typeface="Consolas" panose="020B0609020204030204"/>
              </a:rPr>
              <a:t>Value</a:t>
            </a:r>
            <a:r>
              <a:rPr lang="en-GB" sz="1090" b="1" u="sng" spc="-1">
                <a:solidFill>
                  <a:srgbClr val="0000FF"/>
                </a:solidFill>
                <a:latin typeface="Consolas" panose="020B0609020204030204"/>
              </a:rPr>
              <a:t>="#EAB01E"/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Setter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Property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="BorderBrush"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TargetName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="border"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b="1" u="sng" spc="-1">
                <a:solidFill>
                  <a:srgbClr val="FF0000"/>
                </a:solidFill>
                <a:latin typeface="Consolas" panose="020B0609020204030204"/>
              </a:rPr>
              <a:t>Value</a:t>
            </a:r>
            <a:r>
              <a:rPr lang="en-GB" sz="1090" b="1" u="sng" spc="-1">
                <a:solidFill>
                  <a:srgbClr val="0000FF"/>
                </a:solidFill>
                <a:latin typeface="Consolas" panose="020B0609020204030204"/>
              </a:rPr>
              <a:t>="#EAB01E"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Trigger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19" name="Rectángulo 58"/>
          <p:cNvSpPr/>
          <p:nvPr/>
        </p:nvSpPr>
        <p:spPr>
          <a:xfrm>
            <a:off x="1612352" y="5543463"/>
            <a:ext cx="8728976" cy="7528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Trigger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Property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="IsPressed"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Value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="true"&gt;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Setter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Property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="Background"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TargetName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="border"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b="1" u="sng" spc="-1">
                <a:solidFill>
                  <a:srgbClr val="FF0000"/>
                </a:solidFill>
                <a:latin typeface="Consolas" panose="020B0609020204030204"/>
              </a:rPr>
              <a:t>Value</a:t>
            </a:r>
            <a:r>
              <a:rPr lang="en-GB" sz="1090" b="1" u="sng" spc="-1">
                <a:solidFill>
                  <a:srgbClr val="0000FF"/>
                </a:solidFill>
                <a:latin typeface="Consolas" panose="020B0609020204030204"/>
              </a:rPr>
              <a:t>="#F1CA68"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 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Setter 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Property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="BorderBrush" 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TargetName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="border"</a:t>
            </a:r>
            <a:r>
              <a:rPr lang="en-GB" sz="1090" spc="-1">
                <a:solidFill>
                  <a:srgbClr val="FF0000"/>
                </a:solidFill>
                <a:latin typeface="Consolas" panose="020B0609020204030204"/>
              </a:rPr>
              <a:t> </a:t>
            </a:r>
            <a:r>
              <a:rPr lang="en-GB" sz="1090" b="1" u="sng" spc="-1">
                <a:solidFill>
                  <a:srgbClr val="FF0000"/>
                </a:solidFill>
                <a:latin typeface="Consolas" panose="020B0609020204030204"/>
              </a:rPr>
              <a:t>Value </a:t>
            </a:r>
            <a:r>
              <a:rPr lang="en-GB" sz="1090" b="1" u="sng" spc="-1">
                <a:solidFill>
                  <a:srgbClr val="0000FF"/>
                </a:solidFill>
                <a:latin typeface="Consolas" panose="020B0609020204030204"/>
              </a:rPr>
              <a:t>="#F1CA68"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/&gt;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090" spc="-1">
                <a:solidFill>
                  <a:srgbClr val="000000"/>
                </a:solidFill>
                <a:latin typeface="Consolas" panose="020B0609020204030204"/>
              </a:rPr>
              <a:t>                           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&lt;/ </a:t>
            </a:r>
            <a:r>
              <a:rPr lang="en-GB" sz="1090" spc="-1">
                <a:solidFill>
                  <a:srgbClr val="A31515"/>
                </a:solidFill>
                <a:latin typeface="Consolas" panose="020B0609020204030204"/>
              </a:rPr>
              <a:t>Trigger </a:t>
            </a:r>
            <a:r>
              <a:rPr lang="en-GB" sz="1090" spc="-1">
                <a:solidFill>
                  <a:srgbClr val="0000FF"/>
                </a:solidFill>
                <a:latin typeface="Consolas" panose="020B0609020204030204"/>
              </a:rPr>
              <a:t>&gt;</a:t>
            </a:r>
            <a:endParaRPr lang="pl-PL" sz="1090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>
                <a:latin typeface="Arial" panose="020B0604020202020204"/>
              </a:rPr>
              <a:t>The following example will use a </a:t>
            </a:r>
            <a:r>
              <a:rPr lang="en-GB" sz="2905" b="1" spc="-1">
                <a:latin typeface="Arial" panose="020B0604020202020204"/>
              </a:rPr>
              <a:t>DataGrid control </a:t>
            </a:r>
            <a:r>
              <a:rPr lang="en-GB" sz="2905" spc="-1">
                <a:latin typeface="Arial" panose="020B0604020202020204"/>
              </a:rPr>
              <a:t>which is a table containing data. It initially has sample data that is not visible.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managing a people table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422" name="Imagen 421"/>
          <p:cNvPicPr/>
          <p:nvPr/>
        </p:nvPicPr>
        <p:blipFill>
          <a:blip r:embed="rId1"/>
          <a:stretch>
            <a:fillRect/>
          </a:stretch>
        </p:blipFill>
        <p:spPr>
          <a:xfrm>
            <a:off x="2993155" y="2873299"/>
            <a:ext cx="6531709" cy="35829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columns </a:t>
            </a:r>
            <a:r>
              <a:rPr lang="en-GB" sz="2905" spc="-1" dirty="0">
                <a:latin typeface="Arial" panose="020B0604020202020204"/>
              </a:rPr>
              <a:t>of the </a:t>
            </a:r>
            <a:r>
              <a:rPr lang="en-GB" sz="2905" spc="-1" dirty="0" err="1">
                <a:latin typeface="Arial" panose="020B0604020202020204"/>
              </a:rPr>
              <a:t>table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must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edit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 err="1">
                <a:latin typeface="Arial" panose="020B0604020202020204"/>
              </a:rPr>
              <a:t>It </a:t>
            </a:r>
            <a:r>
              <a:rPr lang="en-GB" sz="2905" spc="-1" dirty="0" err="1">
                <a:latin typeface="Arial" panose="020B0604020202020204"/>
              </a:rPr>
              <a:t>can </a:t>
            </a:r>
            <a:r>
              <a:rPr lang="en-GB" sz="2905" spc="-1" dirty="0">
                <a:latin typeface="Arial" panose="020B0604020202020204"/>
              </a:rPr>
              <a:t>be </a:t>
            </a:r>
            <a:r>
              <a:rPr lang="en-GB" sz="2905" spc="-1" dirty="0" err="1">
                <a:latin typeface="Arial" panose="020B0604020202020204"/>
              </a:rPr>
              <a:t>by </a:t>
            </a:r>
            <a:r>
              <a:rPr lang="en-GB" sz="2905" spc="-1" dirty="0">
                <a:latin typeface="Arial" panose="020B0604020202020204"/>
              </a:rPr>
              <a:t>creating </a:t>
            </a:r>
            <a:r>
              <a:rPr lang="en-GB" sz="2905" spc="-1" dirty="0">
                <a:latin typeface="Arial" panose="020B0604020202020204"/>
              </a:rPr>
              <a:t>a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>
                <a:latin typeface="Arial" panose="020B0604020202020204"/>
              </a:rPr>
              <a:t>Data </a:t>
            </a:r>
            <a:r>
              <a:rPr lang="en-GB" sz="2905" b="1" spc="-1" dirty="0" err="1">
                <a:latin typeface="Arial" panose="020B0604020202020204"/>
              </a:rPr>
              <a:t>binding </a:t>
            </a:r>
            <a:r>
              <a:rPr lang="en-GB" sz="2905" spc="-1" dirty="0">
                <a:latin typeface="Arial" panose="020B0604020202020204"/>
              </a:rPr>
              <a:t>on </a:t>
            </a:r>
            <a:r>
              <a:rPr lang="en-GB" sz="2905" b="1" spc="-1" dirty="0" err="1">
                <a:latin typeface="Arial" panose="020B0604020202020204"/>
              </a:rPr>
              <a:t>the </a:t>
            </a:r>
            <a:r>
              <a:rPr lang="en-GB" sz="2905" b="1" spc="-1" dirty="0" err="1">
                <a:latin typeface="Arial" panose="020B0604020202020204"/>
              </a:rPr>
              <a:t>ItemSource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allows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link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data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database </a:t>
            </a:r>
            <a:r>
              <a:rPr lang="en-GB" sz="2905" spc="-1" dirty="0" err="1">
                <a:latin typeface="Arial" panose="020B0604020202020204"/>
              </a:rPr>
              <a:t>query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or </a:t>
            </a:r>
            <a:r>
              <a:rPr lang="en-GB" sz="2905" spc="-1" dirty="0" err="1">
                <a:latin typeface="Arial" panose="020B0604020202020204"/>
              </a:rPr>
              <a:t>any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other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data </a:t>
            </a:r>
            <a:r>
              <a:rPr lang="en-GB" sz="2905" spc="-1" dirty="0" err="1">
                <a:latin typeface="Arial" panose="020B0604020202020204"/>
              </a:rPr>
              <a:t>source </a:t>
            </a:r>
            <a:r>
              <a:rPr lang="en-GB" sz="2905" spc="-1" dirty="0">
                <a:latin typeface="Arial" panose="020B0604020202020204"/>
              </a:rPr>
              <a:t>.</a:t>
            </a:r>
            <a:r>
              <a:rPr lang="en-GB" sz="2905" spc="-1" dirty="0" err="1">
                <a:latin typeface="Arial" panose="020B0604020202020204"/>
              </a:rPr>
              <a:t>​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modify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columns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We must </a:t>
            </a:r>
            <a:r>
              <a:rPr lang="en-GB" sz="2905" spc="-1" dirty="0">
                <a:latin typeface="Arial" panose="020B0604020202020204"/>
              </a:rPr>
              <a:t>press the </a:t>
            </a:r>
            <a:r>
              <a:rPr lang="en-GB" sz="2905" spc="-1" dirty="0" err="1">
                <a:latin typeface="Arial" panose="020B0604020202020204"/>
              </a:rPr>
              <a:t>button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right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choose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type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control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wants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use </a:t>
            </a:r>
            <a:r>
              <a:rPr lang="en-GB" sz="2905" spc="-1" dirty="0">
                <a:latin typeface="Arial" panose="020B0604020202020204"/>
              </a:rPr>
              <a:t>in </a:t>
            </a:r>
            <a:r>
              <a:rPr lang="en-GB" sz="2905" spc="-1" dirty="0" err="1">
                <a:latin typeface="Arial" panose="020B0604020202020204"/>
              </a:rPr>
              <a:t>this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column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managing a people table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425" name="Imagen 424"/>
          <p:cNvPicPr/>
          <p:nvPr/>
        </p:nvPicPr>
        <p:blipFill>
          <a:blip r:embed="rId1"/>
          <a:stretch>
            <a:fillRect/>
          </a:stretch>
        </p:blipFill>
        <p:spPr>
          <a:xfrm>
            <a:off x="3319741" y="5062075"/>
            <a:ext cx="6041831" cy="138472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1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Types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>
                <a:latin typeface="Arial" panose="020B0604020202020204"/>
              </a:rPr>
              <a:t>table </a:t>
            </a:r>
            <a:r>
              <a:rPr lang="en-GB" sz="2905" spc="-1" dirty="0" err="1">
                <a:latin typeface="Arial" panose="020B0604020202020204"/>
              </a:rPr>
              <a:t>columns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they can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select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are </a:t>
            </a:r>
            <a:r>
              <a:rPr lang="en-GB" sz="2905" spc="-1" dirty="0">
                <a:latin typeface="Arial" panose="020B0604020202020204"/>
              </a:rPr>
              <a:t>: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DataGridCheckBoxColumn </a:t>
            </a:r>
            <a:r>
              <a:rPr lang="en-GB" sz="2905" spc="-1" dirty="0">
                <a:latin typeface="Arial" panose="020B0604020202020204"/>
              </a:rPr>
              <a:t>: </a:t>
            </a:r>
            <a:r>
              <a:rPr lang="en-GB" sz="2905" spc="-1" dirty="0" err="1">
                <a:latin typeface="Arial" panose="020B0604020202020204"/>
              </a:rPr>
              <a:t>CheckBox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used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show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values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booleans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DataGridComboBoxColumn </a:t>
            </a:r>
            <a:r>
              <a:rPr lang="en-GB" sz="2905" spc="-1" dirty="0">
                <a:latin typeface="Arial" panose="020B0604020202020204"/>
              </a:rPr>
              <a:t>: </a:t>
            </a:r>
            <a:r>
              <a:rPr lang="en-GB" sz="2905" spc="-1" dirty="0" err="1">
                <a:latin typeface="Arial" panose="020B0604020202020204"/>
              </a:rPr>
              <a:t>ComboBox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used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show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election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listing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DataGridHyperlinkColumn </a:t>
            </a:r>
            <a:r>
              <a:rPr lang="en-GB" sz="2905" spc="-1" dirty="0">
                <a:latin typeface="Arial" panose="020B0604020202020204"/>
              </a:rPr>
              <a:t>: </a:t>
            </a:r>
            <a:r>
              <a:rPr lang="en-GB" sz="2905" spc="-1" dirty="0" err="1">
                <a:latin typeface="Arial" panose="020B0604020202020204"/>
              </a:rPr>
              <a:t>Hyperlink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used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link </a:t>
            </a: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a </a:t>
            </a:r>
            <a:r>
              <a:rPr lang="en-GB" sz="2905" spc="-1" dirty="0">
                <a:latin typeface="Arial" panose="020B0604020202020204"/>
              </a:rPr>
              <a:t>URL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DataGridTemplateColumn </a:t>
            </a:r>
            <a:r>
              <a:rPr lang="en-GB" sz="2905" spc="-1" dirty="0">
                <a:latin typeface="Arial" panose="020B0604020202020204"/>
              </a:rPr>
              <a:t>: </a:t>
            </a:r>
            <a:r>
              <a:rPr lang="en-GB" sz="2905" spc="-1" dirty="0" err="1">
                <a:latin typeface="Arial" panose="020B0604020202020204"/>
              </a:rPr>
              <a:t>Allows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use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others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types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components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specific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personalized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b="1" spc="-1" dirty="0" err="1">
                <a:latin typeface="Arial" panose="020B0604020202020204"/>
              </a:rPr>
              <a:t>DataGridTextColumn </a:t>
            </a:r>
            <a:r>
              <a:rPr lang="en-GB" sz="2905" spc="-1" dirty="0">
                <a:latin typeface="Arial" panose="020B0604020202020204"/>
              </a:rPr>
              <a:t>: </a:t>
            </a:r>
            <a:r>
              <a:rPr lang="en-GB" sz="2905" spc="-1" dirty="0">
                <a:latin typeface="Arial" panose="020B0604020202020204"/>
              </a:rPr>
              <a:t>Text </a:t>
            </a:r>
            <a:r>
              <a:rPr lang="en-GB" sz="2905" spc="-1" dirty="0" err="1">
                <a:latin typeface="Arial" panose="020B0604020202020204"/>
              </a:rPr>
              <a:t>string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managing a people table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89000" lnSpcReduction="20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In XAML, in the </a:t>
            </a:r>
            <a:r>
              <a:rPr lang="en-GB" sz="2905" spc="-1" dirty="0" err="1">
                <a:latin typeface="Arial" panose="020B0604020202020204"/>
              </a:rPr>
              <a:t>tag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DataGrid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we add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17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AutoGenerateColumns </a:t>
            </a:r>
            <a:r>
              <a:rPr lang="en-GB" sz="2905" spc="-1" dirty="0" err="1">
                <a:latin typeface="Arial" panose="020B0604020202020204"/>
              </a:rPr>
              <a:t>= 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 </a:t>
            </a:r>
            <a:r>
              <a:rPr lang="en-GB" sz="217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False 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we </a:t>
            </a:r>
            <a:r>
              <a:rPr lang="en-GB" sz="2905" spc="-1" dirty="0" err="1">
                <a:latin typeface="Arial" panose="020B0604020202020204"/>
              </a:rPr>
              <a:t>will remove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>
                <a:latin typeface="Arial" panose="020B0604020202020204"/>
              </a:rPr>
              <a:t>example </a:t>
            </a:r>
            <a:r>
              <a:rPr lang="en-GB" sz="2905" spc="-1" dirty="0">
                <a:latin typeface="Arial" panose="020B0604020202020204"/>
              </a:rPr>
              <a:t>data </a:t>
            </a:r>
            <a:r>
              <a:rPr lang="en-GB" sz="2905" spc="-1" dirty="0" err="1">
                <a:latin typeface="Arial" panose="020B0604020202020204"/>
              </a:rPr>
              <a:t>binding </a:t>
            </a:r>
            <a:r>
              <a:rPr lang="en-GB" sz="2905" spc="-1" dirty="0">
                <a:latin typeface="Arial" panose="020B0604020202020204"/>
              </a:rPr>
              <a:t>:</a:t>
            </a:r>
            <a:endParaRPr lang="pl-PL" sz="2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217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  </a:t>
            </a:r>
            <a:r>
              <a:rPr lang="en-GB" sz="217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d </a:t>
            </a:r>
            <a:r>
              <a:rPr lang="en-GB" sz="217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: </a:t>
            </a:r>
            <a:r>
              <a:rPr lang="en-GB" sz="217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ItemsSource 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="{ </a:t>
            </a:r>
            <a:r>
              <a:rPr lang="en-GB" sz="217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d </a:t>
            </a:r>
            <a:r>
              <a:rPr lang="en-GB" sz="217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: </a:t>
            </a:r>
            <a:r>
              <a:rPr lang="en-GB" sz="2175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SampleData</a:t>
            </a:r>
            <a:r>
              <a:rPr lang="en-GB" sz="2175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175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ItemCount 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5 </a:t>
            </a:r>
            <a:r>
              <a:rPr lang="en-GB" sz="217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}"</a:t>
            </a:r>
            <a:endParaRPr lang="pl-PL" sz="217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Besides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we will add </a:t>
            </a:r>
            <a:r>
              <a:rPr lang="en-GB" sz="2905" spc="-1" dirty="0">
                <a:latin typeface="Arial" panose="020B0604020202020204"/>
              </a:rPr>
              <a:t>3 </a:t>
            </a:r>
            <a:r>
              <a:rPr lang="en-GB" sz="2905" spc="-1" dirty="0" err="1">
                <a:latin typeface="Arial" panose="020B0604020202020204"/>
              </a:rPr>
              <a:t>columns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type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text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adding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Binding </a:t>
            </a:r>
            <a:r>
              <a:rPr lang="en-GB" sz="2905" spc="-1" dirty="0">
                <a:latin typeface="Arial" panose="020B0604020202020204"/>
              </a:rPr>
              <a:t>:</a:t>
            </a:r>
            <a:endParaRPr lang="pl-PL" sz="2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2360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DataGridTextColumn</a:t>
            </a:r>
            <a:r>
              <a:rPr lang="en-GB" sz="2360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Header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Nombre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2360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Binding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="{</a:t>
            </a:r>
            <a:r>
              <a:rPr lang="en-GB" sz="2360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Binding</a:t>
            </a:r>
            <a:r>
              <a:rPr lang="en-GB" sz="2360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Nombre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}" /&gt;</a:t>
            </a:r>
            <a:br>
              <a:rPr sz="2360" dirty="0"/>
            </a:b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2360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DataGridTextColumn</a:t>
            </a:r>
            <a:r>
              <a:rPr lang="en-GB" sz="2360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Header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Apellidos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2360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Binding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="{</a:t>
            </a:r>
            <a:r>
              <a:rPr lang="en-GB" sz="2360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Binding</a:t>
            </a:r>
            <a:r>
              <a:rPr lang="en-GB" sz="2360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Apellidos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}" /&gt;</a:t>
            </a:r>
            <a:br>
              <a:rPr sz="2360" dirty="0"/>
            </a:b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&lt;</a:t>
            </a:r>
            <a:r>
              <a:rPr lang="en-GB" sz="2360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DataGridTextColumn</a:t>
            </a:r>
            <a:r>
              <a:rPr lang="en-GB" sz="2360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Header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Edad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"</a:t>
            </a:r>
            <a:r>
              <a:rPr lang="en-GB" sz="2360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Binding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="{</a:t>
            </a:r>
            <a:r>
              <a:rPr lang="en-GB" sz="2360" spc="-1" dirty="0" err="1">
                <a:solidFill>
                  <a:srgbClr val="A31515"/>
                </a:solidFill>
                <a:latin typeface="Cascadia Mono" panose="020B0609020000020004"/>
                <a:ea typeface="Cascadia Mono" panose="020B0609020000020004"/>
              </a:rPr>
              <a:t>Binding</a:t>
            </a:r>
            <a:r>
              <a:rPr lang="en-GB" sz="2360" spc="-1" dirty="0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FF0000"/>
                </a:solidFill>
                <a:latin typeface="Cascadia Mono" panose="020B0609020000020004"/>
                <a:ea typeface="Cascadia Mono" panose="020B0609020000020004"/>
              </a:rPr>
              <a:t>Edad</a:t>
            </a:r>
            <a:r>
              <a:rPr lang="en-GB" sz="2360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}" /&gt;</a:t>
            </a:r>
            <a:endParaRPr lang="pl-PL" sz="2360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So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header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each </a:t>
            </a:r>
            <a:r>
              <a:rPr lang="en-GB" sz="2905" spc="-1" dirty="0" err="1">
                <a:latin typeface="Arial" panose="020B0604020202020204"/>
              </a:rPr>
              <a:t>appears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column </a:t>
            </a: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 err="1">
                <a:latin typeface="Arial" panose="020B0604020202020204"/>
              </a:rPr>
              <a:t>table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has to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modify </a:t>
            </a: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 err="1">
                <a:latin typeface="Arial" panose="020B0604020202020204"/>
              </a:rPr>
              <a:t>properties </a:t>
            </a:r>
            <a:r>
              <a:rPr lang="en-GB" sz="2905" spc="-1" dirty="0">
                <a:latin typeface="Arial" panose="020B0604020202020204"/>
              </a:rPr>
              <a:t>, in the </a:t>
            </a:r>
            <a:r>
              <a:rPr lang="en-GB" sz="2905" spc="-1" dirty="0" err="1">
                <a:latin typeface="Arial" panose="020B0604020202020204"/>
              </a:rPr>
              <a:t>section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Header </a:t>
            </a:r>
            <a:r>
              <a:rPr lang="en-GB" sz="2905" spc="-1" dirty="0">
                <a:latin typeface="Arial" panose="020B0604020202020204"/>
              </a:rPr>
              <a:t>, the </a:t>
            </a:r>
            <a:r>
              <a:rPr lang="en-GB" sz="2905" spc="-1" dirty="0" err="1">
                <a:latin typeface="Arial" panose="020B0604020202020204"/>
              </a:rPr>
              <a:t>property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Header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In </a:t>
            </a:r>
            <a:r>
              <a:rPr lang="en-GB" sz="2905" spc="-1" dirty="0" err="1">
                <a:latin typeface="Arial" panose="020B0604020202020204"/>
              </a:rPr>
              <a:t>the </a:t>
            </a:r>
            <a:r>
              <a:rPr lang="en-GB" sz="2905" spc="-1" dirty="0">
                <a:latin typeface="Arial" panose="020B0604020202020204"/>
              </a:rPr>
              <a:t>DataGrid </a:t>
            </a:r>
            <a:r>
              <a:rPr lang="en-GB" sz="2905" spc="-1" dirty="0" err="1">
                <a:latin typeface="Arial" panose="020B0604020202020204"/>
              </a:rPr>
              <a:t>properties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they can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edit </a:t>
            </a:r>
            <a:r>
              <a:rPr lang="en-GB" sz="2905" spc="-1" dirty="0">
                <a:latin typeface="Arial" panose="020B0604020202020204"/>
              </a:rPr>
              <a:t>header </a:t>
            </a:r>
            <a:r>
              <a:rPr lang="en-GB" sz="2905" spc="-1" dirty="0">
                <a:latin typeface="Arial" panose="020B0604020202020204"/>
              </a:rPr>
              <a:t>attributes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column </a:t>
            </a:r>
            <a:r>
              <a:rPr lang="en-GB" sz="2905" spc="-1" dirty="0" err="1">
                <a:latin typeface="Arial" panose="020B0604020202020204"/>
              </a:rPr>
              <a:t>dimensions</a:t>
            </a:r>
            <a:r>
              <a:rPr lang="en-GB" sz="2905" spc="-1" dirty="0" err="1">
                <a:latin typeface="Arial" panose="020B0604020202020204"/>
              </a:rPr>
              <a:t>​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managing a people table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Imagen 430"/>
          <p:cNvPicPr/>
          <p:nvPr/>
        </p:nvPicPr>
        <p:blipFill>
          <a:blip r:embed="rId1"/>
          <a:stretch>
            <a:fillRect/>
          </a:stretch>
        </p:blipFill>
        <p:spPr>
          <a:xfrm>
            <a:off x="1943183" y="1635540"/>
            <a:ext cx="8397492" cy="4732877"/>
          </a:xfrm>
          <a:prstGeom prst="rect">
            <a:avLst/>
          </a:prstGeom>
          <a:ln w="0">
            <a:noFill/>
          </a:ln>
        </p:spPr>
      </p:pic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managing a people table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322875" y="1648075"/>
            <a:ext cx="7919977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lnSpcReduction="10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In order to </a:t>
            </a:r>
            <a:r>
              <a:rPr lang="en-GB" sz="2905" spc="-1" dirty="0" err="1">
                <a:latin typeface="Arial" panose="020B0604020202020204"/>
              </a:rPr>
              <a:t>add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elements </a:t>
            </a:r>
            <a:r>
              <a:rPr lang="en-GB" sz="2905" spc="-1" dirty="0">
                <a:latin typeface="Arial" panose="020B0604020202020204"/>
              </a:rPr>
              <a:t>to the </a:t>
            </a:r>
            <a:r>
              <a:rPr lang="en-GB" sz="2905" spc="-1" dirty="0" err="1">
                <a:latin typeface="Arial" panose="020B0604020202020204"/>
              </a:rPr>
              <a:t>DataGrid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must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carry out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several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actions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preparatory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first </a:t>
            </a:r>
            <a:r>
              <a:rPr lang="en-GB" sz="2905" spc="-1" dirty="0">
                <a:latin typeface="Arial" panose="020B0604020202020204"/>
              </a:rPr>
              <a:t>step </a:t>
            </a:r>
            <a:r>
              <a:rPr lang="en-GB" sz="2905" spc="-1" dirty="0" err="1">
                <a:latin typeface="Arial" panose="020B0604020202020204"/>
              </a:rPr>
              <a:t>will be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create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new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class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implement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elements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will </a:t>
            </a:r>
            <a:r>
              <a:rPr lang="en-GB" sz="2905" spc="-1" dirty="0">
                <a:latin typeface="Arial" panose="020B0604020202020204"/>
              </a:rPr>
              <a:t>be </a:t>
            </a:r>
            <a:r>
              <a:rPr lang="en-GB" sz="2905" spc="-1" dirty="0" err="1">
                <a:latin typeface="Arial" panose="020B0604020202020204"/>
              </a:rPr>
              <a:t>added </a:t>
            </a:r>
            <a:r>
              <a:rPr lang="en-GB" sz="2905" spc="-1" dirty="0">
                <a:latin typeface="Arial" panose="020B0604020202020204"/>
              </a:rPr>
              <a:t>to the list. In </a:t>
            </a:r>
            <a:r>
              <a:rPr lang="en-GB" sz="2905" spc="-1" dirty="0" err="1">
                <a:latin typeface="Arial" panose="020B0604020202020204"/>
              </a:rPr>
              <a:t>this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case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class </a:t>
            </a:r>
            <a:r>
              <a:rPr lang="en-GB" sz="2905" spc="-1" dirty="0">
                <a:latin typeface="Arial" panose="020B0604020202020204"/>
              </a:rPr>
              <a:t>“ </a:t>
            </a:r>
            <a:r>
              <a:rPr lang="en-GB" sz="2905" spc="-1" dirty="0" err="1">
                <a:latin typeface="Arial" panose="020B0604020202020204"/>
              </a:rPr>
              <a:t>People </a:t>
            </a:r>
            <a:r>
              <a:rPr lang="en-GB" sz="2905" spc="-1" dirty="0">
                <a:latin typeface="Arial" panose="020B0604020202020204"/>
              </a:rPr>
              <a:t>”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pressing </a:t>
            </a:r>
            <a:r>
              <a:rPr lang="en-GB" sz="2905" spc="-1" dirty="0">
                <a:latin typeface="Arial" panose="020B0604020202020204"/>
              </a:rPr>
              <a:t>the </a:t>
            </a:r>
            <a:br>
              <a:rPr sz="2905" dirty="0"/>
            </a:br>
            <a:r>
              <a:rPr lang="en-GB" sz="2905" spc="-1" dirty="0" err="1">
                <a:latin typeface="Arial" panose="020B0604020202020204"/>
              </a:rPr>
              <a:t>button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right </a:t>
            </a:r>
            <a:br>
              <a:rPr sz="2905" dirty="0"/>
            </a:br>
            <a:r>
              <a:rPr lang="en-GB" sz="2905" spc="-1" dirty="0" err="1">
                <a:latin typeface="Arial" panose="020B0604020202020204"/>
              </a:rPr>
              <a:t>on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project </a:t>
            </a:r>
            <a:br>
              <a:rPr sz="2905" dirty="0"/>
            </a:br>
            <a:r>
              <a:rPr lang="en-GB" sz="2905" spc="-1" dirty="0" err="1">
                <a:latin typeface="Arial" panose="020B0604020202020204"/>
              </a:rPr>
              <a:t>we select</a:t>
            </a:r>
            <a:r>
              <a:rPr lang="en-GB" sz="2905" spc="-1" dirty="0">
                <a:latin typeface="Arial" panose="020B0604020202020204"/>
              </a:rPr>
              <a:t> </a:t>
            </a:r>
            <a:br>
              <a:rPr sz="2905" dirty="0"/>
            </a:br>
            <a:r>
              <a:rPr lang="en-GB" sz="2905" b="1" spc="-1" dirty="0" err="1">
                <a:latin typeface="Arial" panose="020B0604020202020204"/>
              </a:rPr>
              <a:t>Add </a:t>
            </a:r>
            <a:r>
              <a:rPr lang="en-GB" sz="2905" spc="-1" dirty="0">
                <a:latin typeface="Arial" panose="020B0604020202020204"/>
              </a:rPr>
              <a:t>→ </a:t>
            </a:r>
            <a:br>
              <a:rPr sz="2905" dirty="0"/>
            </a:br>
            <a:r>
              <a:rPr lang="en-GB" sz="2905" b="1" spc="-1" dirty="0" err="1">
                <a:latin typeface="Arial" panose="020B0604020202020204"/>
              </a:rPr>
              <a:t>Class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managing a people table</a:t>
            </a:r>
            <a:endParaRPr lang="pl-PL" sz="2905" spc="-1">
              <a:latin typeface="Arial" panose="020B0604020202020204"/>
            </a:endParaRPr>
          </a:p>
        </p:txBody>
      </p:sp>
      <p:pic>
        <p:nvPicPr>
          <p:cNvPr id="434" name="Imagen 433"/>
          <p:cNvPicPr/>
          <p:nvPr/>
        </p:nvPicPr>
        <p:blipFill>
          <a:blip r:embed="rId1"/>
          <a:stretch>
            <a:fillRect/>
          </a:stretch>
        </p:blipFill>
        <p:spPr>
          <a:xfrm>
            <a:off x="7580242" y="4203092"/>
            <a:ext cx="4086302" cy="201366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6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 err="1">
                <a:latin typeface="Arial" panose="020B0604020202020204"/>
              </a:rPr>
              <a:t>new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class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will create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attributes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private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corresponding </a:t>
            </a:r>
            <a:r>
              <a:rPr lang="en-GB" sz="2905" spc="-1" dirty="0">
                <a:latin typeface="Arial" panose="020B0604020202020204"/>
              </a:rPr>
              <a:t>to the </a:t>
            </a:r>
            <a:r>
              <a:rPr lang="en-GB" sz="2905" spc="-1" dirty="0" err="1">
                <a:latin typeface="Arial" panose="020B0604020202020204"/>
              </a:rPr>
              <a:t>columns </a:t>
            </a:r>
            <a:r>
              <a:rPr lang="en-GB" sz="2905" spc="-1" dirty="0">
                <a:latin typeface="Arial" panose="020B0604020202020204"/>
              </a:rPr>
              <a:t>of the </a:t>
            </a:r>
            <a:r>
              <a:rPr lang="en-GB" sz="2905" spc="-1" dirty="0" err="1">
                <a:latin typeface="Arial" panose="020B0604020202020204"/>
              </a:rPr>
              <a:t>table </a:t>
            </a:r>
            <a:r>
              <a:rPr lang="en-GB" sz="2905" spc="-1" dirty="0">
                <a:latin typeface="Arial" panose="020B0604020202020204"/>
              </a:rPr>
              <a:t>, in </a:t>
            </a:r>
            <a:r>
              <a:rPr lang="en-GB" sz="2905" spc="-1" dirty="0" err="1">
                <a:latin typeface="Arial" panose="020B0604020202020204"/>
              </a:rPr>
              <a:t>this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case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name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surname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age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private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String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name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private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String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lastnames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private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age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</a:t>
            </a:r>
            <a:endParaRPr lang="pl-PL" sz="199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To </a:t>
            </a:r>
            <a:r>
              <a:rPr lang="en-GB" sz="2905" spc="-1" dirty="0" err="1">
                <a:latin typeface="Arial" panose="020B0604020202020204"/>
              </a:rPr>
              <a:t>create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constructor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we press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button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right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on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>
                <a:latin typeface="Arial" panose="020B0604020202020204"/>
              </a:rPr>
              <a:t>class </a:t>
            </a:r>
            <a:r>
              <a:rPr lang="en-GB" sz="2905" spc="-1" dirty="0" err="1">
                <a:latin typeface="Arial" panose="020B0604020202020204"/>
              </a:rPr>
              <a:t>name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choose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Actions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quick </a:t>
            </a:r>
            <a:r>
              <a:rPr lang="en-GB" sz="2905" b="1" spc="-1" dirty="0">
                <a:latin typeface="Arial" panose="020B0604020202020204"/>
              </a:rPr>
              <a:t>and </a:t>
            </a:r>
            <a:r>
              <a:rPr lang="en-GB" sz="2905" b="1" spc="-1" dirty="0" err="1">
                <a:latin typeface="Arial" panose="020B0604020202020204"/>
              </a:rPr>
              <a:t>refactorings </a:t>
            </a:r>
            <a:r>
              <a:rPr lang="en-GB" sz="2905" b="1" spc="-1" dirty="0">
                <a:latin typeface="Arial" panose="020B0604020202020204"/>
              </a:rPr>
              <a:t>…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then </a:t>
            </a:r>
            <a:r>
              <a:rPr lang="en-GB" sz="2905" spc="-1" dirty="0">
                <a:latin typeface="Arial" panose="020B0604020202020204"/>
              </a:rPr>
              <a:t>on to </a:t>
            </a:r>
            <a:r>
              <a:rPr lang="en-GB" sz="2905" b="1" spc="-1" dirty="0" err="1">
                <a:latin typeface="Arial" panose="020B0604020202020204"/>
              </a:rPr>
              <a:t>Generate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builder </a:t>
            </a:r>
            <a:r>
              <a:rPr lang="en-GB" sz="2905" b="1" spc="-1" dirty="0">
                <a:latin typeface="Arial" panose="020B0604020202020204"/>
              </a:rPr>
              <a:t>...</a:t>
            </a:r>
            <a:r>
              <a:rPr lang="en-GB" sz="2905" spc="-1" dirty="0">
                <a:latin typeface="Arial" panose="020B0604020202020204"/>
              </a:rPr>
              <a:t> 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 err="1">
                <a:latin typeface="Arial" panose="020B0604020202020204"/>
              </a:rPr>
              <a:t>window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appears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we choose </a:t>
            </a:r>
            <a:r>
              <a:rPr lang="en-GB" sz="2905" spc="-1" dirty="0">
                <a:latin typeface="Arial" panose="020B0604020202020204"/>
              </a:rPr>
              <a:t>the fields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We want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pass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parameter</a:t>
            </a:r>
            <a:endParaRPr lang="pl-PL" sz="2905" spc="-1" dirty="0">
              <a:latin typeface="Arial" panose="020B0604020202020204"/>
            </a:endParaRPr>
          </a:p>
        </p:txBody>
      </p:sp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managing a people table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844227" y="1644685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>
                <a:latin typeface="Arial" panose="020B0604020202020204"/>
              </a:rPr>
              <a:t>WPF “Hello World” Project Views</a:t>
            </a:r>
            <a:endParaRPr lang="pl-PL" sz="2905" spc="-1">
              <a:latin typeface="Arial" panose="020B0604020202020204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948408" y="1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3630" spc="-1">
                <a:latin typeface="Arial" panose="020B0604020202020204"/>
              </a:rPr>
              <a:t>XML-based interface description languages. XAML</a:t>
            </a:r>
            <a:endParaRPr lang="pl-PL" sz="3630" spc="-1">
              <a:latin typeface="Arial" panose="020B0604020202020204"/>
            </a:endParaRPr>
          </a:p>
        </p:txBody>
      </p:sp>
      <p:pic>
        <p:nvPicPr>
          <p:cNvPr id="196" name="Picture 18" descr="Editor XAML Visual Studio"/>
          <p:cNvPicPr/>
          <p:nvPr/>
        </p:nvPicPr>
        <p:blipFill>
          <a:blip r:embed="rId1"/>
          <a:stretch>
            <a:fillRect/>
          </a:stretch>
        </p:blipFill>
        <p:spPr>
          <a:xfrm>
            <a:off x="2829862" y="2122806"/>
            <a:ext cx="6189774" cy="409146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75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</a:rPr>
              <a:t>For </a:t>
            </a:r>
            <a:r>
              <a:rPr lang="en-GB" sz="2905" spc="-1" dirty="0" err="1">
                <a:latin typeface="Arial" panose="020B0604020202020204"/>
              </a:rPr>
              <a:t>each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class </a:t>
            </a:r>
            <a:r>
              <a:rPr lang="en-GB" sz="2905" spc="-1" dirty="0" err="1">
                <a:latin typeface="Arial" panose="020B0604020202020204"/>
              </a:rPr>
              <a:t>attribute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We </a:t>
            </a:r>
            <a:r>
              <a:rPr lang="en-GB" sz="2905" spc="-1" dirty="0" err="1">
                <a:latin typeface="Arial" panose="020B0604020202020204"/>
              </a:rPr>
              <a:t>choose </a:t>
            </a:r>
            <a:r>
              <a:rPr lang="en-GB" sz="2905" spc="-1" dirty="0">
                <a:latin typeface="Arial" panose="020B0604020202020204"/>
              </a:rPr>
              <a:t>again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Actions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quick </a:t>
            </a:r>
            <a:r>
              <a:rPr lang="en-GB" sz="2905" b="1" spc="-1" dirty="0">
                <a:latin typeface="Arial" panose="020B0604020202020204"/>
              </a:rPr>
              <a:t>and </a:t>
            </a:r>
            <a:r>
              <a:rPr lang="en-GB" sz="2905" b="1" spc="-1" dirty="0" err="1">
                <a:latin typeface="Arial" panose="020B0604020202020204"/>
              </a:rPr>
              <a:t>refactorings </a:t>
            </a:r>
            <a:r>
              <a:rPr lang="en-GB" sz="2905" b="1" spc="-1" dirty="0">
                <a:latin typeface="Arial" panose="020B0604020202020204"/>
              </a:rPr>
              <a:t>…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now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We choose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Encapsulate</a:t>
            </a:r>
            <a:r>
              <a:rPr lang="en-GB" sz="2905" b="1" spc="-1" dirty="0">
                <a:latin typeface="Arial" panose="020B0604020202020204"/>
              </a:rPr>
              <a:t> </a:t>
            </a:r>
            <a:r>
              <a:rPr lang="en-GB" sz="2905" b="1" spc="-1" dirty="0" err="1">
                <a:latin typeface="Arial" panose="020B0604020202020204"/>
              </a:rPr>
              <a:t>field </a:t>
            </a:r>
            <a:r>
              <a:rPr lang="en-GB" sz="2905" b="1" spc="-1" dirty="0">
                <a:latin typeface="Arial" panose="020B0604020202020204"/>
              </a:rPr>
              <a:t>: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So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We generate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Getters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Setters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properties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accessible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from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outside </a:t>
            </a:r>
            <a:r>
              <a:rPr lang="en-GB" sz="2905" spc="-1" dirty="0" err="1">
                <a:latin typeface="Arial" panose="020B0604020202020204"/>
              </a:rPr>
              <a:t>. </a:t>
            </a:r>
            <a:r>
              <a:rPr lang="en-GB" sz="2905" spc="-1" dirty="0">
                <a:latin typeface="Arial" panose="020B0604020202020204"/>
              </a:rPr>
              <a:t>If </a:t>
            </a:r>
            <a:r>
              <a:rPr lang="en-GB" sz="2905" spc="-1" dirty="0" err="1">
                <a:latin typeface="Arial" panose="020B0604020202020204"/>
              </a:rPr>
              <a:t>necessary </a:t>
            </a:r>
            <a:r>
              <a:rPr lang="en-GB" sz="2905" spc="-1" dirty="0">
                <a:latin typeface="Arial" panose="020B0604020202020204"/>
              </a:rPr>
              <a:t>,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will add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further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members</a:t>
            </a:r>
            <a:endParaRPr lang="pl-PL" sz="2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public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>
                <a:solidFill>
                  <a:srgbClr val="2B91AF"/>
                </a:solidFill>
                <a:latin typeface="Cascadia Mono" panose="020B0609020000020004"/>
                <a:ea typeface="Cascadia Mono" panose="020B0609020000020004"/>
              </a:rPr>
              <a:t>Person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string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name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string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surnames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age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) </a:t>
            </a:r>
            <a:r>
              <a:rPr lang="en-GB" sz="1995" spc="-1" dirty="0">
                <a:latin typeface="Arial" panose="020B0604020202020204"/>
              </a:rPr>
              <a:t>{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this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.name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name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this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.lastNames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lastNames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</a:t>
            </a:r>
            <a:br>
              <a:rPr sz="1995" dirty="0"/>
            </a:b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this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.age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age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</a:t>
            </a:r>
            <a:br>
              <a:rPr sz="1995" dirty="0"/>
            </a:br>
            <a:r>
              <a:rPr lang="en-GB" sz="1995" spc="-1" dirty="0">
                <a:latin typeface="Arial" panose="020B0604020202020204"/>
              </a:rPr>
              <a:t>}</a:t>
            </a:r>
            <a:endParaRPr lang="pl-PL" sz="199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public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string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Name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{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get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=&gt;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name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set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=&gt;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name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value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} </a:t>
            </a:r>
            <a:br>
              <a:rPr sz="1995" dirty="0"/>
            </a:b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public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string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LastNames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{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get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=&gt;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lastNames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set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=&gt;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lastNames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value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} </a:t>
            </a:r>
            <a:br>
              <a:rPr sz="1995" dirty="0"/>
            </a:b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public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Age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{ </a:t>
            </a:r>
            <a:r>
              <a:rPr lang="en-GB" sz="199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get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=&gt;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age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</a:t>
            </a:r>
            <a:r>
              <a:rPr lang="en-GB" sz="199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set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=&gt;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age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199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value </a:t>
            </a:r>
            <a:r>
              <a:rPr lang="en-GB" sz="199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 }</a:t>
            </a:r>
            <a:endParaRPr lang="pl-PL" sz="1995" spc="-1" dirty="0">
              <a:latin typeface="Arial" panose="020B0604020202020204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managing a people table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 fontScale="91500" lnSpcReduction="10000"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time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has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class </a:t>
            </a:r>
            <a:r>
              <a:rPr lang="en-GB" sz="2905" spc="-1" dirty="0">
                <a:latin typeface="Arial" panose="020B0604020202020204"/>
              </a:rPr>
              <a:t>, </a:t>
            </a:r>
            <a:r>
              <a:rPr lang="en-GB" sz="2905" spc="-1" dirty="0" err="1">
                <a:latin typeface="Arial" panose="020B0604020202020204"/>
              </a:rPr>
              <a:t>it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will create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 </a:t>
            </a:r>
            <a:r>
              <a:rPr lang="en-GB" sz="2905" spc="-1" dirty="0">
                <a:latin typeface="Arial" panose="020B0604020202020204"/>
              </a:rPr>
              <a:t>list of </a:t>
            </a:r>
            <a:r>
              <a:rPr lang="en-GB" sz="2905" spc="-1" dirty="0" err="1">
                <a:latin typeface="Arial" panose="020B0604020202020204"/>
              </a:rPr>
              <a:t>objects </a:t>
            </a:r>
            <a:r>
              <a:rPr lang="en-GB" sz="2905" spc="-1" dirty="0">
                <a:latin typeface="Arial" panose="020B0604020202020204"/>
              </a:rPr>
              <a:t>of </a:t>
            </a:r>
            <a:r>
              <a:rPr lang="en-GB" sz="2905" spc="-1" dirty="0" err="1">
                <a:latin typeface="Arial" panose="020B0604020202020204"/>
              </a:rPr>
              <a:t>this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type </a:t>
            </a:r>
            <a:r>
              <a:rPr lang="en-GB" sz="2905" spc="-1" dirty="0">
                <a:latin typeface="Arial" panose="020B0604020202020204"/>
              </a:rPr>
              <a:t>. </a:t>
            </a:r>
            <a:r>
              <a:rPr lang="en-GB" sz="2905" spc="-1" dirty="0" err="1">
                <a:latin typeface="Arial" panose="020B0604020202020204"/>
              </a:rPr>
              <a:t>It will be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a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member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private </a:t>
            </a:r>
            <a:r>
              <a:rPr lang="en-GB" sz="2905" spc="-1" dirty="0">
                <a:latin typeface="Arial" panose="020B0604020202020204"/>
              </a:rPr>
              <a:t>class</a:t>
            </a:r>
            <a:r>
              <a:rPr lang="en-GB" sz="2905" spc="-1" dirty="0" err="1">
                <a:latin typeface="Arial" panose="020B0604020202020204"/>
              </a:rPr>
              <a:t>​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that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 err="1">
                <a:latin typeface="Arial" panose="020B0604020202020204"/>
              </a:rPr>
              <a:t>contains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application </a:t>
            </a:r>
            <a:r>
              <a:rPr lang="en-GB" sz="2905" spc="-1" dirty="0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 err="1">
                <a:latin typeface="Arial" panose="020B0604020202020204"/>
              </a:rPr>
              <a:t>Will represent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b="1" spc="-1" dirty="0" err="1">
                <a:latin typeface="Arial" panose="020B0604020202020204"/>
              </a:rPr>
              <a:t>Model </a:t>
            </a:r>
            <a:r>
              <a:rPr lang="en-GB" sz="2905" spc="-1" dirty="0">
                <a:latin typeface="Arial" panose="020B0604020202020204"/>
              </a:rPr>
              <a:t>in the </a:t>
            </a:r>
            <a:r>
              <a:rPr lang="en-GB" sz="2905" spc="-1" dirty="0" err="1">
                <a:latin typeface="Arial" panose="020B0604020202020204"/>
              </a:rPr>
              <a:t>model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b="1" spc="-1" dirty="0">
                <a:latin typeface="Arial" panose="020B0604020202020204"/>
              </a:rPr>
              <a:t>MVP </a:t>
            </a:r>
            <a:r>
              <a:rPr lang="en-GB" sz="2905" spc="-1" dirty="0">
                <a:latin typeface="Arial" panose="020B0604020202020204"/>
              </a:rPr>
              <a:t>and </a:t>
            </a:r>
            <a:r>
              <a:rPr lang="en-GB" sz="2905" spc="-1" dirty="0" err="1">
                <a:latin typeface="Arial" panose="020B0604020202020204"/>
              </a:rPr>
              <a:t>will be </a:t>
            </a:r>
            <a:r>
              <a:rPr lang="en-GB" sz="2905" spc="-1" dirty="0">
                <a:latin typeface="Arial" panose="020B0604020202020204"/>
              </a:rPr>
              <a:t>the </a:t>
            </a:r>
            <a:r>
              <a:rPr lang="en-GB" sz="2905" spc="-1" dirty="0" err="1">
                <a:latin typeface="Arial" panose="020B0604020202020204"/>
              </a:rPr>
              <a:t>one</a:t>
            </a:r>
            <a:r>
              <a:rPr lang="en-GB" sz="2905" spc="-1" dirty="0">
                <a:latin typeface="Arial" panose="020B0604020202020204"/>
              </a:rPr>
              <a:t> </a:t>
            </a:r>
            <a:r>
              <a:rPr lang="en-GB" sz="2905" spc="-1" dirty="0">
                <a:latin typeface="Arial" panose="020B0604020202020204"/>
              </a:rPr>
              <a:t>will </a:t>
            </a:r>
            <a:r>
              <a:rPr lang="en-GB" sz="2905" spc="-1" dirty="0" err="1">
                <a:latin typeface="Arial" panose="020B0604020202020204"/>
              </a:rPr>
              <a:t>contain </a:t>
            </a:r>
            <a:r>
              <a:rPr lang="en-GB" sz="2905" spc="-1" dirty="0">
                <a:latin typeface="Arial" panose="020B0604020202020204"/>
              </a:rPr>
              <a:t>the list of </a:t>
            </a:r>
            <a:r>
              <a:rPr lang="en-GB" sz="2905" spc="-1" dirty="0">
                <a:latin typeface="Arial" panose="020B0604020202020204"/>
              </a:rPr>
              <a:t>datagrid </a:t>
            </a:r>
            <a:r>
              <a:rPr lang="en-GB" sz="2905" spc="-1" dirty="0" err="1">
                <a:latin typeface="Arial" panose="020B0604020202020204"/>
              </a:rPr>
              <a:t>items </a:t>
            </a:r>
            <a:r>
              <a:rPr lang="en-GB" sz="2905" spc="-1" dirty="0" err="1">
                <a:latin typeface="Arial" panose="020B06040202020202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public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partial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class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2B91AF"/>
                </a:solidFill>
                <a:latin typeface="Cascadia Mono" panose="020B0609020000020004"/>
                <a:ea typeface="Cascadia Mono" panose="020B0609020000020004"/>
              </a:rPr>
              <a:t>MainWindow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: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Window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{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private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List&lt;Persona&gt;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lstPersonas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815" spc="-1" dirty="0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public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2B91AF"/>
                </a:solidFill>
                <a:latin typeface="Cascadia Mono" panose="020B0609020000020004"/>
                <a:ea typeface="Cascadia Mono" panose="020B0609020000020004"/>
              </a:rPr>
              <a:t>MainWindow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()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{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815" spc="-1" dirty="0" err="1">
                <a:latin typeface="Cascadia Mono" panose="020B0609020000020004"/>
                <a:ea typeface="Cascadia Mono" panose="020B0609020000020004"/>
              </a:rPr>
              <a:t>InitializeComponent</a:t>
            </a: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();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81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lstPersonas</a:t>
            </a:r>
            <a:r>
              <a:rPr lang="en-GB" sz="1815" spc="-1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 = </a:t>
            </a:r>
            <a:r>
              <a:rPr lang="en-GB" sz="1815" spc="-1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new</a:t>
            </a:r>
            <a:r>
              <a:rPr lang="en-GB" sz="1815" spc="-1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 List&lt;Persona&gt;();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815" spc="-1" dirty="0" err="1"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dgvPersonas.ItemsSource</a:t>
            </a:r>
            <a:r>
              <a:rPr lang="en-GB" sz="1815" spc="-1" dirty="0"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 = </a:t>
            </a:r>
            <a:r>
              <a:rPr lang="en-GB" sz="1815" spc="-1" dirty="0" err="1"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lstPersonas</a:t>
            </a:r>
            <a:r>
              <a:rPr lang="en-GB" sz="1815" spc="-1" dirty="0"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;</a:t>
            </a:r>
            <a:br>
              <a:rPr sz="1815" dirty="0"/>
            </a:br>
            <a:r>
              <a:rPr lang="en-GB" sz="1815" spc="-1" dirty="0">
                <a:latin typeface="Cascadia Mono" panose="020B0609020000020004"/>
                <a:ea typeface="Cascadia Mono" panose="020B0609020000020004"/>
              </a:rPr>
              <a:t>      }</a:t>
            </a:r>
            <a:endParaRPr lang="pl-PL" sz="181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private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void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btnAdd_Click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object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sender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RoutedEventArgs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e){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81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lstPersons.Add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new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Person(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txtFirstName.Text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txtLastName.Text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   </a:t>
            </a:r>
            <a:r>
              <a:rPr lang="en-GB" sz="181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int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.Parse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181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txtAge.Text </a:t>
            </a: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)));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</a:t>
            </a:r>
            <a:r>
              <a:rPr lang="en-GB" sz="1815" spc="-1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dgvPersons.Items.Refresh </a:t>
            </a:r>
            <a:r>
              <a:rPr lang="en-GB" sz="1815" spc="-1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/>
                <a:ea typeface="Cascadia Mono" panose="020B0609020000020004"/>
              </a:rPr>
              <a:t>(); </a:t>
            </a:r>
            <a:br>
              <a:rPr sz="1815" dirty="0"/>
            </a:br>
            <a:r>
              <a:rPr lang="en-GB" sz="181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} }</a:t>
            </a:r>
            <a:endParaRPr lang="pl-PL" sz="1815" spc="-1" dirty="0">
              <a:latin typeface="Arial" panose="020B0604020202020204"/>
            </a:endParaRPr>
          </a:p>
        </p:txBody>
      </p:sp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managing a people table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The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button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b="1" spc="-1" dirty="0" err="1">
                <a:latin typeface="Arial" panose="020B0604020202020204"/>
                <a:ea typeface="Cascadia Mono" panose="020B0609020000020004"/>
              </a:rPr>
              <a:t>Modify</a:t>
            </a:r>
            <a:r>
              <a:rPr lang="en-GB" sz="2905" b="1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can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be used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to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collect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the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data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from the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table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.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Later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HE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can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add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the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functionality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to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modify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from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text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fields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originals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. To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collect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the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data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from the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DataGrid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We use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this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code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:</a:t>
            </a:r>
            <a:endParaRPr lang="pl-PL" sz="2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217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private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17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void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17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btnModify_Click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2175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object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17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sender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</a:t>
            </a:r>
            <a:br>
              <a:rPr sz="2175" dirty="0"/>
            </a:b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</a:t>
            </a:r>
            <a:r>
              <a:rPr lang="en-GB" sz="217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RoutedEventArgs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e) </a:t>
            </a:r>
            <a:r>
              <a:rPr lang="en-GB" sz="2175" spc="-1" dirty="0">
                <a:latin typeface="Cascadia Mono" panose="020B0609020000020004"/>
                <a:ea typeface="Cascadia Mono" panose="020B0609020000020004"/>
              </a:rPr>
              <a:t>{</a:t>
            </a:r>
            <a:br>
              <a:rPr sz="2175" dirty="0"/>
            </a:br>
            <a:r>
              <a:rPr lang="en-GB" sz="2175" spc="-1" dirty="0"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Person </a:t>
            </a:r>
            <a:r>
              <a:rPr lang="en-GB" sz="217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perselected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br>
              <a:rPr sz="2175" dirty="0"/>
            </a:b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(Person) </a:t>
            </a:r>
            <a:r>
              <a:rPr lang="en-GB" sz="217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dgvPersonas.SelectedItem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</a:t>
            </a:r>
            <a:br>
              <a:rPr sz="2175" dirty="0"/>
            </a:b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217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txtName.Text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217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persElectida.Name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</a:t>
            </a:r>
            <a:br>
              <a:rPr sz="2175" dirty="0"/>
            </a:b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217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txtLastNames.Text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217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persElected.LastNames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;</a:t>
            </a:r>
            <a:br>
              <a:rPr sz="2175" dirty="0"/>
            </a:b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217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txtAge.Text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= </a:t>
            </a:r>
            <a:r>
              <a:rPr lang="en-GB" sz="2175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persChosen.Age.ToString </a:t>
            </a:r>
            <a:r>
              <a:rPr lang="en-GB" sz="2175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(); </a:t>
            </a:r>
            <a:br>
              <a:rPr sz="2175" dirty="0"/>
            </a:br>
            <a:r>
              <a:rPr lang="en-GB" sz="2175" spc="-1" dirty="0">
                <a:latin typeface="Cascadia Mono" panose="020B0609020000020004"/>
                <a:ea typeface="Cascadia Mono" panose="020B0609020000020004"/>
              </a:rPr>
              <a:t>}</a:t>
            </a:r>
            <a:endParaRPr lang="pl-PL" sz="2175" spc="-1" dirty="0">
              <a:latin typeface="Arial" panose="020B0604020202020204"/>
            </a:endParaRPr>
          </a:p>
        </p:txBody>
      </p:sp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managing a people table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1913137" y="1645011"/>
            <a:ext cx="8491222" cy="4898782"/>
          </a:xfrm>
          <a:prstGeom prst="rect">
            <a:avLst/>
          </a:prstGeom>
          <a:noFill/>
          <a:ln w="0">
            <a:noFill/>
          </a:ln>
          <a:effectLst>
            <a:outerShdw dist="107932" dir="2700000" rotWithShape="0">
              <a:srgbClr val="000000">
                <a:alpha val="14000"/>
              </a:srgbClr>
            </a:outerShdw>
          </a:effectLst>
        </p:spPr>
        <p:txBody>
          <a:bodyPr vert="horz" lIns="0" tIns="0" rIns="0" bIns="0" rtlCol="0" anchor="t">
            <a:normAutofit/>
          </a:bodyPr>
          <a:lstStyle/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In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case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of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modifying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the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data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from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the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very own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table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,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these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HE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would modify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the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same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time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both in the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datagrid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as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in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the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data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warehouse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 marL="391795" indent="-294005">
              <a:spcAft>
                <a:spcPts val="1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The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button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b="1" spc="-1" dirty="0" err="1">
                <a:latin typeface="Arial" panose="020B0604020202020204"/>
                <a:ea typeface="Cascadia Mono" panose="020B0609020000020004"/>
              </a:rPr>
              <a:t>Eliminate</a:t>
            </a:r>
            <a:r>
              <a:rPr lang="en-GB" sz="2905" b="1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can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be used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to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remove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list and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table </a:t>
            </a:r>
            <a:r>
              <a:rPr lang="en-GB" sz="2905" spc="-1" dirty="0" err="1">
                <a:latin typeface="Arial" panose="020B0604020202020204"/>
                <a:ea typeface="Cascadia Mono" panose="020B0609020000020004"/>
              </a:rPr>
              <a:t>records </a:t>
            </a:r>
            <a:r>
              <a:rPr lang="en-GB" sz="2905" spc="-1" dirty="0">
                <a:latin typeface="Arial" panose="020B0604020202020204"/>
                <a:ea typeface="Cascadia Mono" panose="020B0609020000020004"/>
              </a:rPr>
              <a:t>.</a:t>
            </a:r>
            <a:endParaRPr lang="pl-PL" sz="2905" spc="-1" dirty="0">
              <a:latin typeface="Arial" panose="020B0604020202020204"/>
            </a:endParaRPr>
          </a:p>
          <a:p>
            <a:pPr>
              <a:spcAft>
                <a:spcPts val="1285"/>
              </a:spcAft>
            </a:pP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private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void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btnDelete_Click 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( </a:t>
            </a:r>
            <a:r>
              <a:rPr lang="en-GB" sz="2360" spc="-1" dirty="0" err="1">
                <a:solidFill>
                  <a:srgbClr val="0000FF"/>
                </a:solidFill>
                <a:latin typeface="Cascadia Mono" panose="020B0609020000020004"/>
                <a:ea typeface="Cascadia Mono" panose="020B0609020000020004"/>
              </a:rPr>
              <a:t>object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sender 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,</a:t>
            </a:r>
            <a:br>
              <a:rPr sz="2360" dirty="0"/>
            </a:b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         </a:t>
            </a:r>
            <a:r>
              <a:rPr lang="en-GB" sz="2360" spc="-1" dirty="0" err="1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RoutedEventArgs </a:t>
            </a:r>
            <a:r>
              <a:rPr lang="en-GB" sz="2360" spc="-1" dirty="0">
                <a:solidFill>
                  <a:srgbClr val="000000"/>
                </a:solidFill>
                <a:latin typeface="Cascadia Mono" panose="020B0609020000020004"/>
                <a:ea typeface="Cascadia Mono" panose="020B0609020000020004"/>
              </a:rPr>
              <a:t>e) </a:t>
            </a: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{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2360" spc="-1" dirty="0" err="1">
                <a:latin typeface="Cascadia Mono" panose="020B0609020000020004"/>
                <a:ea typeface="Cascadia Mono" panose="020B0609020000020004"/>
              </a:rPr>
              <a:t>lstPersonas.Remove </a:t>
            </a: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((Person)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         </a:t>
            </a:r>
            <a:r>
              <a:rPr lang="en-GB" sz="2360" spc="-1" dirty="0" err="1">
                <a:latin typeface="Cascadia Mono" panose="020B0609020000020004"/>
                <a:ea typeface="Cascadia Mono" panose="020B0609020000020004"/>
              </a:rPr>
              <a:t>dgvPersonas.SelectedItem </a:t>
            </a: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);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  </a:t>
            </a:r>
            <a:r>
              <a:rPr lang="en-GB" sz="2360" spc="-1" dirty="0" err="1">
                <a:latin typeface="Cascadia Mono" panose="020B0609020000020004"/>
                <a:ea typeface="Cascadia Mono" panose="020B0609020000020004"/>
              </a:rPr>
              <a:t>dgvPersons.Items.Refresh </a:t>
            </a: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(); </a:t>
            </a:r>
            <a:br>
              <a:rPr sz="2360" dirty="0"/>
            </a:br>
            <a:r>
              <a:rPr lang="en-GB" sz="2360" spc="-1" dirty="0">
                <a:latin typeface="Cascadia Mono" panose="020B0609020000020004"/>
                <a:ea typeface="Cascadia Mono" panose="020B0609020000020004"/>
              </a:rPr>
              <a:t>}</a:t>
            </a:r>
            <a:endParaRPr lang="pl-PL" sz="2360" spc="-1" dirty="0">
              <a:latin typeface="Arial" panose="020B0604020202020204"/>
            </a:endParaRPr>
          </a:p>
        </p:txBody>
      </p:sp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1948408" y="-326"/>
            <a:ext cx="8229627" cy="1471594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GB" sz="2905" spc="-1">
                <a:latin typeface="Arial" panose="020B0604020202020204"/>
              </a:rPr>
              <a:t>XML-based interface description languages. XAML. Example of managing a people table</a:t>
            </a:r>
            <a:endParaRPr lang="pl-PL" sz="2905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/>
          </p:nvPr>
        </p:nvSpPr>
        <p:spPr>
          <a:xfrm>
            <a:off x="344519" y="2499717"/>
            <a:ext cx="10971684" cy="1145009"/>
          </a:xfrm>
        </p:spPr>
        <p:txBody>
          <a:bodyPr/>
          <a:lstStyle/>
          <a:p>
            <a:r>
              <a:rPr lang="en-GB" dirty="0"/>
              <a:t>Authors:</a:t>
            </a:r>
            <a:endParaRPr lang="es-ES" dirty="0"/>
          </a:p>
          <a:p>
            <a:r>
              <a:rPr lang="en-GB" dirty="0"/>
              <a:t>Diego </a:t>
            </a:r>
            <a:r>
              <a:rPr lang="en-GB" dirty="0" err="1"/>
              <a:t>J. Garcia</a:t>
            </a:r>
            <a:r>
              <a:rPr lang="en-GB" dirty="0"/>
              <a:t> </a:t>
            </a:r>
            <a:endParaRPr lang="es-ES" dirty="0"/>
          </a:p>
          <a:p>
            <a:r>
              <a:rPr lang="en-GB" dirty="0"/>
              <a:t>Rosa Maria Zapata </a:t>
            </a:r>
            <a:r>
              <a:rPr lang="es-ES" altLang="en-GB" dirty="0"/>
              <a:t>Calle</a:t>
            </a:r>
            <a:endParaRPr lang="es-ES" alt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36902</Words>
  <Application>WPS Presentation</Application>
  <PresentationFormat>Panorámica</PresentationFormat>
  <Paragraphs>611</Paragraphs>
  <Slides>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9" baseType="lpstr">
      <vt:lpstr>Arial</vt:lpstr>
      <vt:lpstr>SimSun</vt:lpstr>
      <vt:lpstr>Wingdings</vt:lpstr>
      <vt:lpstr>Open Sans</vt:lpstr>
      <vt:lpstr>Bookman Old Style</vt:lpstr>
      <vt:lpstr>Segoe Print</vt:lpstr>
      <vt:lpstr>Arial</vt:lpstr>
      <vt:lpstr>Symbol</vt:lpstr>
      <vt:lpstr>Calibri Light</vt:lpstr>
      <vt:lpstr>Calibri</vt:lpstr>
      <vt:lpstr>Microsoft YaHei</vt:lpstr>
      <vt:lpstr>Arial Unicode MS</vt:lpstr>
      <vt:lpstr>Cascadia Mono</vt:lpstr>
      <vt:lpstr>Consolas</vt:lpstr>
      <vt:lpstr>Tema de Office</vt:lpstr>
      <vt:lpstr>UT2. Developing Interfaces Using XAML</vt:lpstr>
      <vt:lpstr>Index</vt:lpstr>
      <vt:lpstr>Lenguajes de descripción de interfaces basados en XML. XAML</vt:lpstr>
      <vt:lpstr>Interface description languages​​ XML- based . XAML</vt:lpstr>
      <vt:lpstr>Interface description languages​​ XML- based . XAML</vt:lpstr>
      <vt:lpstr>XML-based interface description languages. XAML</vt:lpstr>
      <vt:lpstr>XML-based interface description languages. XAML</vt:lpstr>
      <vt:lpstr>Lenguajes de descripción de interfaces basados en XML. XAML</vt:lpstr>
      <vt:lpstr>XML-based interface description languages. XAML</vt:lpstr>
      <vt:lpstr>XML-based interface description languages. XAML</vt:lpstr>
      <vt:lpstr>XML-based interface description languages. XAML</vt:lpstr>
      <vt:lpstr>XML-based interface description languages. XAML</vt:lpstr>
      <vt:lpstr>XML-based interface description languages. XAML</vt:lpstr>
      <vt:lpstr>XML-based interface description languages. XAML</vt:lpstr>
      <vt:lpstr>Interface description languages​​ based on XML. XAML. MVC architecture</vt:lpstr>
      <vt:lpstr>Interface description languages​​ based on XML. XAML. MVC architecture</vt:lpstr>
      <vt:lpstr>Interface description languages​​ based on XML. XAML. MVC architecture</vt:lpstr>
      <vt:lpstr>Interface description languages​​ XML - based . XAML. Student registration interface example</vt:lpstr>
      <vt:lpstr>XML-based interface description languages. XAML. Student registration interface example</vt:lpstr>
      <vt:lpstr>XML-based interface description languages. XAML. Student registration interface example</vt:lpstr>
      <vt:lpstr>XML-based interface description languages. XAML. Student registration interface example</vt:lpstr>
      <vt:lpstr>XML-based interface description languages. XAML. Example of a registration interface for individuals</vt:lpstr>
      <vt:lpstr>XML-based interface description languages. XAML. Dialog box example</vt:lpstr>
      <vt:lpstr>XML-based interface description languages. XAML. Dialog box example</vt:lpstr>
      <vt:lpstr>XML-based interface description languages. XAML. Other examples</vt:lpstr>
      <vt:lpstr>XML-based interface description languages. XAML. Example of adding to a list and selecting an item</vt:lpstr>
      <vt:lpstr>XML-based interface description languages. XAML. Example of a calculator with four operations</vt:lpstr>
      <vt:lpstr>XML-based interface description languages. XAML. Containers.</vt:lpstr>
      <vt:lpstr>XML-based interface description languages. XAML. Containers. Grid</vt:lpstr>
      <vt:lpstr>Lenguajes de descripción de interfaces basados en XML. XAML. Contenedores. Grid</vt:lpstr>
      <vt:lpstr>XML-based interface description languages. XAML. Containers. Example of a Grid designed with XAML</vt:lpstr>
      <vt:lpstr>XML-based interface description languages. XAML. Containers. Adding controls to a Grid that is not divided into rows and columns.</vt:lpstr>
      <vt:lpstr>XML-based interface description languages. XAML. Containers. Adding controls to a Grid divided into rows and columns</vt:lpstr>
      <vt:lpstr>XML-based interface description languages. XAML. Containers</vt:lpstr>
      <vt:lpstr>XML-based interface description languages. XAML. Containers. Example of UniformGrid designed with XAML</vt:lpstr>
      <vt:lpstr>XML-based interface description languages. XAML. Containers. UniformGrid</vt:lpstr>
      <vt:lpstr>XML-based interface description languages. XAML. Containers. Adding controls to a UniformGrid</vt:lpstr>
      <vt:lpstr>XML-based interface description languages. XAML. Containers</vt:lpstr>
      <vt:lpstr>XML-based interface description languages. XAML. Containers. Example of Canvas designed with XAML</vt:lpstr>
      <vt:lpstr>XML-based interface description languages. XAML. Containers. Canvas</vt:lpstr>
      <vt:lpstr>XML-based interface description languages. XAML. Containers. Adding components to a Canvas</vt:lpstr>
      <vt:lpstr>XML-based interface description languages. XAML. Containers</vt:lpstr>
      <vt:lpstr>XML-based interface description languages. XAML. Containers. Example of DockPanel designed with XAML</vt:lpstr>
      <vt:lpstr>XML-based interface description languages. XAML. Containers</vt:lpstr>
      <vt:lpstr>XML-based interface description languages. XAML. Containers. WrapPanel example designed with XAML</vt:lpstr>
      <vt:lpstr>XML-based interface description languages. XAML. Containers. WrapPanel</vt:lpstr>
      <vt:lpstr>XML-based interface description languages. XAML. Containers</vt:lpstr>
      <vt:lpstr>XML-based interface description languages. XAML. Containers. StackPanel example designed with XAML</vt:lpstr>
      <vt:lpstr>XML-based interface description languages. XAML. Containers. StackPanel</vt:lpstr>
      <vt:lpstr>XML-based interface description languages. XAML. Containers. Menu</vt:lpstr>
      <vt:lpstr>Lenguajes de descripción de interfaces basados en XML. XAML. Contenedores. Frame</vt:lpstr>
      <vt:lpstr>XML-based interface description languages. XAML. Controls. Label – Access Text</vt:lpstr>
      <vt:lpstr>XML-based interface description languages. XAML. Controls. TextBox and TextBlock</vt:lpstr>
      <vt:lpstr>XML-based interface description languages. XAML. Controls. Button</vt:lpstr>
      <vt:lpstr>XML-based interface description languages. XAML. Controls. ListBox and ComboBox</vt:lpstr>
      <vt:lpstr>XML-based interface description languages. XAML. Controls. CheckBox and RadioButton</vt:lpstr>
      <vt:lpstr>XML-based interface description languages. XAML. Advanced controls</vt:lpstr>
      <vt:lpstr>XML-based interface description languages. XAML. Advanced controls</vt:lpstr>
      <vt:lpstr>XML-based interface description languages. XAML. Data Binding - Example</vt:lpstr>
      <vt:lpstr>XML-based interface description languages. XAML. Data Binding - Example</vt:lpstr>
      <vt:lpstr>XML-based interface description languages. XAML. Data Binding - Binding data - Example</vt:lpstr>
      <vt:lpstr>XML-based interface description languages. XAML. Data Binding – Example 2</vt:lpstr>
      <vt:lpstr>XML-based interface description languages. XAML. Data Binding – Example 2</vt:lpstr>
      <vt:lpstr>XML-based interface description languages. XAML. Data Binding – Example 3</vt:lpstr>
      <vt:lpstr>XML-based interface description languages. XAML. Data Binding – Example 3</vt:lpstr>
      <vt:lpstr>XML-based interface description languages. XAML. Data Binding – Example 4</vt:lpstr>
      <vt:lpstr>XML-based interface description languages. XAML. Example of filling out a combobox</vt:lpstr>
      <vt:lpstr>XML-based interface description languages. XAML. Example of filling out a combobox</vt:lpstr>
      <vt:lpstr>XML-based interface description languages. XAML. Example of filling out a combobox</vt:lpstr>
      <vt:lpstr>XML-based interface description languages. XAML. Example of filling out a combobox</vt:lpstr>
      <vt:lpstr>XML-based interface description languages. XAML. Example of replicating a TextBox in a Label</vt:lpstr>
      <vt:lpstr>XML-based interface description languages. XAML. Mirror example using Binding</vt:lpstr>
      <vt:lpstr>XML-based interface description languages. XAML. Mirror example using Binding</vt:lpstr>
      <vt:lpstr>XML-based interface description languages. XAML. Example of using Slider</vt:lpstr>
      <vt:lpstr>XML-based interface description languages. XAML. Example of using Slider</vt:lpstr>
      <vt:lpstr>XML-based interface description languages. XAML. Example of use of InkCanvas</vt:lpstr>
      <vt:lpstr>XML-based interface description languages. XAML. Example of use of InkCanvas</vt:lpstr>
      <vt:lpstr>XML-based interface description languages. XAML. Login Form Example</vt:lpstr>
      <vt:lpstr>XML-based interface description languages. XAML. Login Form Example</vt:lpstr>
      <vt:lpstr>XML-based interface description languages. XAML. Login Form Example</vt:lpstr>
      <vt:lpstr>XML-based interface description languages. XAML. Login Form Example</vt:lpstr>
      <vt:lpstr>XML-based interface description languages. XAML. Login Form Example</vt:lpstr>
      <vt:lpstr>XML-based interface description languages. XAML. Example of managing a people table</vt:lpstr>
      <vt:lpstr>XML-based interface description languages. XAML. Example of managing a people table</vt:lpstr>
      <vt:lpstr>XML-based interface description languages. XAML. Example of managing a people table</vt:lpstr>
      <vt:lpstr>XML-based interface description languages. XAML. Example of managing a people table</vt:lpstr>
      <vt:lpstr>XML-based interface description languages. XAML. Example of managing a people table</vt:lpstr>
      <vt:lpstr>XML-based interface description languages. XAML. Example of managing a people table</vt:lpstr>
      <vt:lpstr>XML-based interface description languages. XAML. Example of managing a people table</vt:lpstr>
      <vt:lpstr>XML-based interface description languages. XAML. Example of managing a people table</vt:lpstr>
      <vt:lpstr>XML-based interface description languages. XAML. Example of managing a people table</vt:lpstr>
      <vt:lpstr>XML-based interface description languages. XAML. Example of managing a people table</vt:lpstr>
      <vt:lpstr>XML-based interface description languages. XAML. Example of managing a people table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UT2. Desarrollo de Interfaces mediante XAML</dc:title>
  <dc:creator>Microsoft Office User</dc:creator>
  <cp:lastModifiedBy>`AULAB10-PC01</cp:lastModifiedBy>
  <cp:revision>10</cp:revision>
  <dcterms:created xsi:type="dcterms:W3CDTF">2023-10-04T20:43:00Z</dcterms:created>
  <dcterms:modified xsi:type="dcterms:W3CDTF">2024-10-15T11:43:19Z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F3004CB0507C417AA781D3F3E095FD26_12</vt:lpwstr>
  </property>
  <property fmtid="{D5CDD505-2E9C-101B-9397-08002B2CF9AE}" pid="3" name="KSOProductBuildVer">
    <vt:lpwstr>3082-12.2.0.18283</vt:lpwstr>
  </property>
</Properties>
</file>