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8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7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55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399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7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1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11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0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4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4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9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8CDB55-B42D-4E05-81BA-916DB00B4806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7232ED-1C6C-41D7-9928-A0559D4B9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77E3133-5CEC-4D75-8F9A-E5521CBCC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913" y="472932"/>
            <a:ext cx="10039738" cy="116940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SVM(Support Vector Machine)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6C9D95B-856F-494E-B243-421FC5B39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5012" y="5361824"/>
            <a:ext cx="9440034" cy="104986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36900" indent="0" algn="r">
              <a:buNone/>
            </a:pPr>
            <a:r>
              <a:rPr lang="en-US" altLang="ko-KR" sz="2800" dirty="0">
                <a:latin typeface="+mn-ea"/>
                <a:sym typeface="Wingdings" panose="05000000000000000000" pitchFamily="2" charset="2"/>
              </a:rPr>
              <a:t>YBIGTA</a:t>
            </a:r>
            <a:r>
              <a:rPr lang="ko-KR" altLang="en-US" sz="2800" dirty="0">
                <a:latin typeface="+mn-ea"/>
                <a:sym typeface="Wingdings" panose="05000000000000000000" pitchFamily="2" charset="2"/>
              </a:rPr>
              <a:t> 디자인팀 </a:t>
            </a:r>
            <a:r>
              <a:rPr lang="en-US" altLang="ko-KR" sz="2800" dirty="0">
                <a:latin typeface="+mn-ea"/>
                <a:sym typeface="Wingdings" panose="05000000000000000000" pitchFamily="2" charset="2"/>
              </a:rPr>
              <a:t>12</a:t>
            </a:r>
            <a:r>
              <a:rPr lang="ko-KR" altLang="en-US" sz="2800" dirty="0">
                <a:latin typeface="+mn-ea"/>
                <a:sym typeface="Wingdings" panose="05000000000000000000" pitchFamily="2" charset="2"/>
              </a:rPr>
              <a:t>기 김현주</a:t>
            </a:r>
            <a:endParaRPr lang="en-US" altLang="ko-KR" sz="28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B2F758-A762-4B97-AAFD-B03DAF7F0DC1}"/>
              </a:ext>
            </a:extLst>
          </p:cNvPr>
          <p:cNvSpPr txBox="1"/>
          <p:nvPr/>
        </p:nvSpPr>
        <p:spPr>
          <a:xfrm rot="20969726">
            <a:off x="344841" y="3121827"/>
            <a:ext cx="399969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Classification/Regression </a:t>
            </a:r>
            <a:r>
              <a:rPr lang="ko-KR" altLang="en-US" dirty="0"/>
              <a:t>둘 다 사용될 수 있지만 주로 </a:t>
            </a:r>
            <a:r>
              <a:rPr lang="en-US" altLang="ko-KR" dirty="0"/>
              <a:t>Classification</a:t>
            </a:r>
            <a:r>
              <a:rPr lang="ko-KR" altLang="en-US" dirty="0"/>
              <a:t>에 사용된다고 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590AF-64D1-4110-94C8-4CC984A32630}"/>
              </a:ext>
            </a:extLst>
          </p:cNvPr>
          <p:cNvSpPr txBox="1"/>
          <p:nvPr/>
        </p:nvSpPr>
        <p:spPr>
          <a:xfrm rot="1448552">
            <a:off x="8962409" y="3126209"/>
            <a:ext cx="27008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Supervised</a:t>
            </a:r>
            <a:r>
              <a:rPr lang="ko-KR" altLang="en-US" dirty="0"/>
              <a:t> </a:t>
            </a:r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Algorithm!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57802-F7AC-431E-8F52-AA53D42E21F8}"/>
              </a:ext>
            </a:extLst>
          </p:cNvPr>
          <p:cNvSpPr txBox="1"/>
          <p:nvPr/>
        </p:nvSpPr>
        <p:spPr>
          <a:xfrm rot="217697">
            <a:off x="6400330" y="3587569"/>
            <a:ext cx="19730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피쳐를</a:t>
            </a:r>
            <a:r>
              <a:rPr lang="ko-KR" altLang="en-US" dirty="0"/>
              <a:t> 사용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D0A37-A816-4EBE-B864-B0E69F132AFA}"/>
              </a:ext>
            </a:extLst>
          </p:cNvPr>
          <p:cNvSpPr txBox="1"/>
          <p:nvPr/>
        </p:nvSpPr>
        <p:spPr>
          <a:xfrm rot="1448552">
            <a:off x="4280743" y="4662235"/>
            <a:ext cx="2311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선형</a:t>
            </a:r>
            <a:r>
              <a:rPr lang="en-US" altLang="ko-KR" dirty="0"/>
              <a:t>/</a:t>
            </a:r>
            <a:r>
              <a:rPr lang="ko-KR" altLang="en-US" dirty="0"/>
              <a:t>비선형</a:t>
            </a:r>
            <a:endParaRPr lang="en-US" altLang="ko-KR" dirty="0"/>
          </a:p>
          <a:p>
            <a:r>
              <a:rPr lang="en-US" dirty="0"/>
              <a:t>Binary/Multinomial</a:t>
            </a:r>
          </a:p>
        </p:txBody>
      </p:sp>
    </p:spTree>
    <p:extLst>
      <p:ext uri="{BB962C8B-B14F-4D97-AF65-F5344CB8AC3E}">
        <p14:creationId xmlns:p14="http://schemas.microsoft.com/office/powerpoint/2010/main" val="182086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77E3133-5CEC-4D75-8F9A-E5521CBC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78971"/>
            <a:ext cx="10353762" cy="9704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마진</a:t>
            </a:r>
            <a:endParaRPr 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6C9D95B-856F-494E-B243-421FC5B3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6307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마진</a:t>
            </a:r>
            <a:r>
              <a:rPr lang="en-US" altLang="ko-KR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:</a:t>
            </a:r>
            <a:r>
              <a:rPr lang="ko-KR" altLang="en-US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초평면과 각 클래스 별 </a:t>
            </a:r>
            <a:r>
              <a:rPr lang="ko-KR" altLang="en-US" sz="18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초평면</a:t>
            </a:r>
            <a:r>
              <a:rPr lang="ko-KR" altLang="en-US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사이 거리가 가장 가까운 데이터</a:t>
            </a:r>
            <a:endParaRPr lang="en-US" altLang="ko-KR" sz="18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SVM</a:t>
            </a:r>
            <a:r>
              <a:rPr lang="ko-KR" altLang="en-US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은 이 마진을 가장 크게 만드는 선을 찾는 것을 목표로 한다</a:t>
            </a:r>
            <a:r>
              <a:rPr lang="en-US" altLang="ko-KR" sz="18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</a:p>
          <a:p>
            <a:pPr marL="36900" indent="0">
              <a:lnSpc>
                <a:spcPct val="160000"/>
              </a:lnSpc>
              <a:buNone/>
            </a:pPr>
            <a:r>
              <a:rPr lang="en-US" altLang="ko-KR" sz="18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 err="1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최대마진초평면</a:t>
            </a:r>
            <a:r>
              <a:rPr lang="ko-KR" altLang="en-US" sz="18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= </a:t>
            </a:r>
            <a:r>
              <a:rPr lang="ko-KR" altLang="en-US" sz="18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최적의 </a:t>
            </a:r>
            <a:r>
              <a:rPr lang="ko-KR" altLang="en-US" sz="1800" dirty="0" err="1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초평면</a:t>
            </a:r>
            <a:endParaRPr lang="en-US" altLang="ko-KR" sz="1800" dirty="0">
              <a:latin typeface="HY울릉도M" panose="02030600000101010101" pitchFamily="18" charset="-127"/>
              <a:ea typeface="HY울릉도M" panose="02030600000101010101" pitchFamily="18" charset="-127"/>
              <a:sym typeface="Wingdings" panose="05000000000000000000" pitchFamily="2" charset="2"/>
            </a:endParaRPr>
          </a:p>
          <a:p>
            <a:pPr marL="36900" indent="0">
              <a:lnSpc>
                <a:spcPct val="160000"/>
              </a:lnSpc>
              <a:buNone/>
            </a:pPr>
            <a:endParaRPr lang="en-US" altLang="ko-KR" sz="1800" dirty="0">
              <a:latin typeface="HY울릉도M" panose="02030600000101010101" pitchFamily="18" charset="-127"/>
              <a:ea typeface="HY울릉도M" panose="02030600000101010101" pitchFamily="18" charset="-127"/>
              <a:sym typeface="Wingdings" panose="05000000000000000000" pitchFamily="2" charset="2"/>
            </a:endParaRPr>
          </a:p>
          <a:p>
            <a:pPr marL="36900" indent="0">
              <a:lnSpc>
                <a:spcPct val="160000"/>
              </a:lnSpc>
              <a:buNone/>
            </a:pPr>
            <a:endParaRPr lang="en-US" altLang="ko-KR" sz="1800" dirty="0">
              <a:latin typeface="HY울릉도M" panose="02030600000101010101" pitchFamily="18" charset="-127"/>
              <a:ea typeface="HY울릉도M" panose="02030600000101010101" pitchFamily="18" charset="-127"/>
              <a:sym typeface="Wingdings" panose="05000000000000000000" pitchFamily="2" charset="2"/>
            </a:endParaRPr>
          </a:p>
          <a:p>
            <a:pPr marL="36900" indent="0">
              <a:lnSpc>
                <a:spcPct val="160000"/>
              </a:lnSpc>
              <a:buNone/>
            </a:pPr>
            <a:r>
              <a:rPr lang="en-US" altLang="ko-KR" sz="16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* </a:t>
            </a:r>
            <a:r>
              <a:rPr lang="ko-KR" altLang="en-US" sz="1600" dirty="0" err="1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초평면</a:t>
            </a:r>
            <a:r>
              <a:rPr lang="en-US" altLang="ko-KR" sz="16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: N</a:t>
            </a:r>
            <a:r>
              <a:rPr lang="ko-KR" altLang="en-US" sz="16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차원에서 </a:t>
            </a:r>
            <a:r>
              <a:rPr lang="en-US" altLang="ko-KR" sz="16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N-1</a:t>
            </a:r>
            <a:r>
              <a:rPr lang="ko-KR" altLang="en-US" sz="16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차원의 공간</a:t>
            </a:r>
            <a:r>
              <a:rPr lang="en-US" altLang="ko-KR" sz="16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! </a:t>
            </a:r>
          </a:p>
          <a:p>
            <a:pPr marL="36900" indent="0">
              <a:lnSpc>
                <a:spcPct val="160000"/>
              </a:lnSpc>
              <a:buNone/>
            </a:pPr>
            <a:r>
              <a:rPr lang="en-US" altLang="ko-KR" sz="16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(N</a:t>
            </a:r>
            <a:r>
              <a:rPr lang="ko-KR" altLang="en-US" sz="16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차원을 두 공간으로 나누게 된다</a:t>
            </a:r>
            <a:r>
              <a:rPr lang="en-US" altLang="ko-KR" sz="16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.)</a:t>
            </a:r>
          </a:p>
          <a:p>
            <a:pPr marL="36900" indent="0">
              <a:lnSpc>
                <a:spcPct val="160000"/>
              </a:lnSpc>
              <a:buNone/>
            </a:pPr>
            <a:r>
              <a:rPr lang="en-US" altLang="ko-KR" sz="16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* </a:t>
            </a:r>
            <a:r>
              <a:rPr lang="ko-KR" altLang="en-US" sz="16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그림에서 표시된 점들과 </a:t>
            </a:r>
            <a:r>
              <a:rPr lang="ko-KR" altLang="en-US" sz="1600" dirty="0" err="1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초평면</a:t>
            </a:r>
            <a:r>
              <a:rPr lang="ko-KR" altLang="en-US" sz="16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 사이의</a:t>
            </a:r>
            <a:r>
              <a:rPr lang="en-US" altLang="ko-KR" sz="16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거리가 마진</a:t>
            </a:r>
            <a:r>
              <a:rPr lang="en-US" altLang="ko-KR" sz="1600" dirty="0">
                <a:latin typeface="HY울릉도M" panose="02030600000101010101" pitchFamily="18" charset="-127"/>
                <a:ea typeface="HY울릉도M" panose="02030600000101010101" pitchFamily="18" charset="-127"/>
                <a:sym typeface="Wingdings" panose="05000000000000000000" pitchFamily="2" charset="2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B3C6C2-605B-4BF5-B9BB-0BE7C3C77E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9" r="15696"/>
          <a:stretch/>
        </p:blipFill>
        <p:spPr>
          <a:xfrm>
            <a:off x="8154955" y="3035378"/>
            <a:ext cx="3177916" cy="31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0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77E3133-5CEC-4D75-8F9A-E5521CBC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64" y="348510"/>
            <a:ext cx="10353762" cy="970450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하드 마진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 마진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C5F6F1E-867F-44E0-AA12-39EC2D58D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72" y="1676800"/>
            <a:ext cx="4876344" cy="544884"/>
          </a:xfrm>
        </p:spPr>
        <p:txBody>
          <a:bodyPr/>
          <a:lstStyle/>
          <a:p>
            <a:r>
              <a:rPr lang="ko-KR" altLang="en-US" b="1" dirty="0"/>
              <a:t>하드 마진</a:t>
            </a:r>
            <a:endParaRPr 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6C9D95B-856F-494E-B243-421FC5B3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/>
          <a:lstStyle/>
          <a:p>
            <a:pPr lvl="1"/>
            <a:r>
              <a:rPr lang="ko-KR" altLang="en-US" dirty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데이터가 오류없이 하나의 선형모형으로 구분될 수 있을 때 사용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lvl="1"/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수많은 </a:t>
            </a:r>
            <a:r>
              <a:rPr lang="ko-KR" altLang="en-US" dirty="0" err="1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초평면</a:t>
            </a:r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 후보 중 가장 큰 마진을 가지는 초평면을 고르자</a:t>
            </a:r>
            <a:r>
              <a:rPr lang="en-US" altLang="ko-KR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. </a:t>
            </a:r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가장 안정적으로 완벽하게 구분할 수 있는 </a:t>
            </a:r>
            <a:r>
              <a:rPr lang="ko-KR" altLang="en-US" dirty="0" err="1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초평면</a:t>
            </a:r>
            <a:r>
              <a:rPr lang="en-US" altLang="ko-KR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! </a:t>
            </a:r>
            <a:r>
              <a:rPr lang="en-US" altLang="ko-KR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최대마진초평면</a:t>
            </a:r>
            <a:endParaRPr lang="en-US" altLang="ko-KR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450000" lvl="1" indent="0">
              <a:buNone/>
            </a:pPr>
            <a:endParaRPr lang="en-US" altLang="ko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09CD677-CA9A-4ECE-BE0C-0F1318F27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4967" y="1676800"/>
            <a:ext cx="4895330" cy="544883"/>
          </a:xfrm>
        </p:spPr>
        <p:txBody>
          <a:bodyPr/>
          <a:lstStyle/>
          <a:p>
            <a:r>
              <a:rPr lang="ko-KR" altLang="en-US" b="1" dirty="0"/>
              <a:t>소프트 마진</a:t>
            </a:r>
            <a:endParaRPr lang="en-US" b="1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24E6F9E-1119-4EC4-9A64-DCB591DC4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936687"/>
          </a:xfrm>
        </p:spPr>
        <p:txBody>
          <a:bodyPr>
            <a:normAutofit lnSpcReduction="10000"/>
          </a:bodyPr>
          <a:lstStyle/>
          <a:p>
            <a:r>
              <a:rPr lang="ko-KR" altLang="en-US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데이터가 선형모형으로 구분될 수 없을 때 사용</a:t>
            </a:r>
            <a:endParaRPr lang="en-US" altLang="ko-KR" sz="1600" b="1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핵심은 여유변수</a:t>
            </a:r>
            <a:r>
              <a:rPr lang="en-US" altLang="ko-KR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!(</a:t>
            </a:r>
            <a:r>
              <a:rPr lang="ko-KR" altLang="en-US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선형으로 분리가 불가능할 때 오류가 생길 수 밖에 없는데</a:t>
            </a:r>
            <a:r>
              <a:rPr lang="en-US" altLang="ko-KR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어느 정도의 오류를 허용할 것인가</a:t>
            </a:r>
            <a:r>
              <a:rPr lang="en-US" altLang="ko-KR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!) </a:t>
            </a:r>
            <a:r>
              <a:rPr lang="en-US" altLang="ko-KR" sz="1600" b="1" dirty="0">
                <a:latin typeface="HY수평선M" panose="02030600000101010101" pitchFamily="18" charset="-127"/>
                <a:ea typeface="HY수평선M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HY수평선M" panose="02030600000101010101" pitchFamily="18" charset="-127"/>
                <a:ea typeface="HY수평선M" panose="02030600000101010101" pitchFamily="18" charset="-127"/>
                <a:sym typeface="Wingdings" panose="05000000000000000000" pitchFamily="2" charset="2"/>
              </a:rPr>
              <a:t>제약식을 추가하자</a:t>
            </a:r>
            <a:endParaRPr lang="en-US" altLang="ko-KR" sz="1600" b="1" dirty="0">
              <a:latin typeface="HY수평선M" panose="02030600000101010101" pitchFamily="18" charset="-127"/>
              <a:ea typeface="HY수평선M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sz="1600" b="1" dirty="0">
              <a:latin typeface="HY수평선M" panose="02030600000101010101" pitchFamily="18" charset="-127"/>
              <a:ea typeface="HY수평선M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sz="1600" b="1" dirty="0">
              <a:latin typeface="HY수평선M" panose="02030600000101010101" pitchFamily="18" charset="-127"/>
              <a:ea typeface="HY수평선M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sz="1600" b="1" dirty="0">
              <a:latin typeface="HY수평선M" panose="02030600000101010101" pitchFamily="18" charset="-127"/>
              <a:ea typeface="HY수평선M" panose="02030600000101010101" pitchFamily="18" charset="-127"/>
              <a:sym typeface="Wingdings" panose="05000000000000000000" pitchFamily="2" charset="2"/>
            </a:endParaRPr>
          </a:p>
          <a:p>
            <a:endParaRPr lang="en-US" altLang="ko-KR" sz="1600" b="1" dirty="0">
              <a:latin typeface="HY수평선M" panose="02030600000101010101" pitchFamily="18" charset="-127"/>
              <a:ea typeface="HY수평선M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C</a:t>
            </a:r>
            <a:r>
              <a:rPr lang="ko-KR" altLang="en-US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가</a:t>
            </a:r>
            <a:r>
              <a:rPr lang="en-US" altLang="ko-KR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커지면 제약을 많이 해서 마진 거리가 줄어들게 된다</a:t>
            </a:r>
            <a:r>
              <a:rPr lang="en-US" altLang="ko-KR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.(</a:t>
            </a:r>
            <a:r>
              <a:rPr lang="ko-KR" altLang="en-US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오류 범위 </a:t>
            </a:r>
            <a:r>
              <a:rPr lang="ko-KR" altLang="en-US" sz="1600" b="1" dirty="0" err="1">
                <a:latin typeface="HY수평선M" panose="02030600000101010101" pitchFamily="18" charset="-127"/>
                <a:ea typeface="HY수평선M" panose="02030600000101010101" pitchFamily="18" charset="-127"/>
              </a:rPr>
              <a:t>좁아짐</a:t>
            </a:r>
            <a:r>
              <a:rPr lang="en-US" altLang="ko-KR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, </a:t>
            </a:r>
            <a:r>
              <a:rPr lang="ko-KR" altLang="en-US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보수적</a:t>
            </a:r>
            <a:r>
              <a:rPr lang="en-US" altLang="ko-KR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  <a:p>
            <a:r>
              <a:rPr lang="en-US" altLang="ko-KR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C</a:t>
            </a:r>
            <a:r>
              <a:rPr lang="ko-KR" altLang="en-US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가</a:t>
            </a:r>
            <a:r>
              <a:rPr lang="en-US" altLang="ko-KR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작아지면 제약을 적게 해서 마진 거리가 늘어나 오류 범위를 넓혀준다</a:t>
            </a:r>
            <a:r>
              <a:rPr lang="en-US" altLang="ko-KR" sz="1600" b="1" dirty="0"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A05FFE-19E3-4FF1-99ED-9FE903FAA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2" y="-93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lack Variable,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Main"/>
              </a:rPr>
              <a:t>ξ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&amp;quot"/>
              </a:rPr>
              <a:t>ξ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CD89E5-CF02-4B01-B185-E44BEE2A8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38" t="40709" r="30280" b="20409"/>
          <a:stretch/>
        </p:blipFill>
        <p:spPr>
          <a:xfrm>
            <a:off x="1940767" y="4292080"/>
            <a:ext cx="3470988" cy="21306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AD38D8-F556-4D13-ABC0-199BC65AC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48" t="30354" r="36633" b="54890"/>
          <a:stretch/>
        </p:blipFill>
        <p:spPr>
          <a:xfrm>
            <a:off x="7334655" y="3674141"/>
            <a:ext cx="2599271" cy="101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6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77E3133-5CEC-4D75-8F9A-E5521CBC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3235"/>
            <a:ext cx="10353762" cy="970450"/>
          </a:xfrm>
        </p:spPr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비선형</a:t>
            </a:r>
            <a:r>
              <a:rPr lang="ko-KR" altLang="en-US" dirty="0"/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SVM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6C9D95B-856F-494E-B243-421FC5B3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6262"/>
            <a:ext cx="10353762" cy="4058751"/>
          </a:xfrm>
        </p:spPr>
        <p:txBody>
          <a:bodyPr/>
          <a:lstStyle/>
          <a:p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비선형 </a:t>
            </a:r>
            <a:r>
              <a:rPr lang="en-US" altLang="ko-KR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SVM:</a:t>
            </a:r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b="1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Input Space</a:t>
            </a:r>
            <a:r>
              <a:rPr lang="ko-KR" altLang="en-US" b="1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에 있는</a:t>
            </a:r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 데이터를</a:t>
            </a:r>
            <a:endParaRPr lang="en-US" altLang="ko-KR" dirty="0">
              <a:effectLst/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marL="36900" indent="0">
              <a:buNone/>
            </a:pPr>
            <a:r>
              <a:rPr lang="ko-KR" altLang="en-US" b="1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고차원 공간</a:t>
            </a:r>
            <a:r>
              <a:rPr lang="en-US" altLang="ko-KR" b="1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(Feature Space)</a:t>
            </a:r>
            <a:r>
              <a:rPr lang="ko-KR" altLang="en-US" b="1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b="1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 매핑</a:t>
            </a:r>
            <a:r>
              <a:rPr lang="en-US" altLang="ko-KR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(Mapping)</a:t>
            </a:r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두 범주로 분류하는 </a:t>
            </a:r>
            <a:r>
              <a:rPr lang="ko-KR" altLang="en-US" b="1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선형</a:t>
            </a:r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err="1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초평면</a:t>
            </a:r>
            <a:endParaRPr lang="en-US" altLang="ko-KR" dirty="0">
              <a:effectLst/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r>
              <a:rPr lang="ko-KR" altLang="en-US" dirty="0" err="1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매핑함수</a:t>
            </a:r>
            <a:r>
              <a:rPr lang="en-US" altLang="ko-KR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:</a:t>
            </a:r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2</a:t>
            </a:r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차원 </a:t>
            </a:r>
            <a:r>
              <a:rPr lang="en-US" altLang="ko-KR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  <a:sym typeface="Wingdings" panose="05000000000000000000" pitchFamily="2" charset="2"/>
              </a:rPr>
              <a:t> 3</a:t>
            </a:r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  <a:sym typeface="Wingdings" panose="05000000000000000000" pitchFamily="2" charset="2"/>
              </a:rPr>
              <a:t>차원 함수 </a:t>
            </a:r>
            <a:r>
              <a:rPr lang="el-GR" i="1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ϕ</a:t>
            </a:r>
            <a:r>
              <a:rPr lang="en-US" i="1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</a:p>
          <a:p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선형결정면 </a:t>
            </a:r>
            <a:r>
              <a:rPr lang="ko-KR" altLang="en-US" dirty="0" err="1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정의식</a:t>
            </a:r>
            <a:r>
              <a:rPr lang="en-US" altLang="ko-KR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:</a:t>
            </a:r>
          </a:p>
          <a:p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위 정의식의 두 파이 함수</a:t>
            </a:r>
            <a:r>
              <a:rPr lang="en-US" altLang="ko-KR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(</a:t>
            </a:r>
            <a:r>
              <a:rPr lang="ko-KR" altLang="en-US" dirty="0" err="1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커널함수</a:t>
            </a:r>
            <a:r>
              <a:rPr lang="en-US" altLang="ko-KR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  <a:r>
              <a:rPr lang="ko-KR" altLang="en-US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의 내적으로 구할 수 있다</a:t>
            </a:r>
            <a:r>
              <a:rPr lang="en-US" altLang="ko-KR" dirty="0">
                <a:effectLst/>
                <a:latin typeface="HY수평선M" panose="02030600000101010101" pitchFamily="18" charset="-127"/>
                <a:ea typeface="HY수평선M" panose="02030600000101010101" pitchFamily="18" charset="-127"/>
              </a:rPr>
              <a:t>.</a:t>
            </a:r>
            <a:endParaRPr lang="en-US" dirty="0">
              <a:effectLst/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21FB5F-2F80-460C-8B62-6ADFC01F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MathJax_Main"/>
              </a:rPr>
              <a:t>ϕ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660A86-281F-4394-8207-651A16E7FD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68" t="35745" r="31505" b="30204"/>
          <a:stretch/>
        </p:blipFill>
        <p:spPr>
          <a:xfrm>
            <a:off x="2599368" y="3920146"/>
            <a:ext cx="6019337" cy="24222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E168EE-F85A-4A06-8276-580C75AD61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59" t="49471" r="40765" b="44516"/>
          <a:stretch/>
        </p:blipFill>
        <p:spPr>
          <a:xfrm>
            <a:off x="3596402" y="2918298"/>
            <a:ext cx="2012634" cy="43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81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슬레이트</Template>
  <TotalTime>172</TotalTime>
  <Words>254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7" baseType="lpstr">
      <vt:lpstr>&amp;quot</vt:lpstr>
      <vt:lpstr>Helvetica Neue</vt:lpstr>
      <vt:lpstr>HY견고딕</vt:lpstr>
      <vt:lpstr>HY수평선M</vt:lpstr>
      <vt:lpstr>HY울릉도M</vt:lpstr>
      <vt:lpstr>STIXMathJax_Main</vt:lpstr>
      <vt:lpstr>돋움</vt:lpstr>
      <vt:lpstr>Arial</vt:lpstr>
      <vt:lpstr>Calisto MT</vt:lpstr>
      <vt:lpstr>Trebuchet MS</vt:lpstr>
      <vt:lpstr>Wingdings</vt:lpstr>
      <vt:lpstr>Wingdings 2</vt:lpstr>
      <vt:lpstr>슬레이트</vt:lpstr>
      <vt:lpstr>SVM(Support Vector Machine)</vt:lpstr>
      <vt:lpstr>마진</vt:lpstr>
      <vt:lpstr>하드 마진, 소프트 마진</vt:lpstr>
      <vt:lpstr>비선형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마진</dc:title>
  <dc:creator>KIM HYUN JOO</dc:creator>
  <cp:lastModifiedBy>KIM HYUN JOO</cp:lastModifiedBy>
  <cp:revision>12</cp:revision>
  <dcterms:created xsi:type="dcterms:W3CDTF">2018-05-28T15:49:13Z</dcterms:created>
  <dcterms:modified xsi:type="dcterms:W3CDTF">2018-05-29T05:02:59Z</dcterms:modified>
</cp:coreProperties>
</file>