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9" r:id="rId2"/>
    <p:sldId id="294" r:id="rId3"/>
    <p:sldId id="289" r:id="rId4"/>
    <p:sldId id="296" r:id="rId5"/>
    <p:sldId id="297" r:id="rId6"/>
    <p:sldId id="295" r:id="rId7"/>
    <p:sldId id="299" r:id="rId8"/>
    <p:sldId id="300" r:id="rId9"/>
    <p:sldId id="302" r:id="rId10"/>
    <p:sldId id="307" r:id="rId11"/>
    <p:sldId id="303" r:id="rId12"/>
    <p:sldId id="304" r:id="rId13"/>
    <p:sldId id="305" r:id="rId14"/>
    <p:sldId id="306" r:id="rId15"/>
    <p:sldId id="293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273"/>
    <a:srgbClr val="DD9BA6"/>
    <a:srgbClr val="F2DADE"/>
    <a:srgbClr val="A6384A"/>
    <a:srgbClr val="3E6E5D"/>
    <a:srgbClr val="7F7F7F"/>
    <a:srgbClr val="A6A6A6"/>
    <a:srgbClr val="5FA58C"/>
    <a:srgbClr val="2B4B40"/>
    <a:srgbClr val="9DC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9" autoAdjust="0"/>
    <p:restoredTop sz="99878" autoAdjust="0"/>
  </p:normalViewPr>
  <p:slideViewPr>
    <p:cSldViewPr snapToGrid="0">
      <p:cViewPr varScale="1">
        <p:scale>
          <a:sx n="51" d="100"/>
          <a:sy n="51" d="100"/>
        </p:scale>
        <p:origin x="125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FD24DA2-D7DE-444C-8175-C5F17B9BFDC6}" type="datetimeFigureOut">
              <a:rPr lang="ko-KR" altLang="en-US" smtClean="0"/>
              <a:pPr/>
              <a:t>2017-06-03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022D7E-AA97-46B2-BB43-20328AC83B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8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7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7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7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9379FE-EE85-4E74-AFF0-1922D7115FE9}" type="datetimeFigureOut">
              <a:rPr lang="ko-KR" altLang="en-US" smtClean="0"/>
              <a:pPr/>
              <a:t>2017-06-03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12FB60-71B8-469C-A8B1-C8BCA11230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85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69" y="-54503"/>
            <a:ext cx="5290480" cy="52904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1847738" y="-54503"/>
            <a:ext cx="6010808" cy="7542459"/>
          </a:xfrm>
          <a:prstGeom prst="rect">
            <a:avLst/>
          </a:prstGeom>
          <a:solidFill>
            <a:srgbClr val="CA62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-931246" y="0"/>
            <a:ext cx="6233774" cy="6858000"/>
            <a:chOff x="3362510" y="68827"/>
            <a:chExt cx="6122439" cy="6858000"/>
          </a:xfrm>
        </p:grpSpPr>
        <p:sp>
          <p:nvSpPr>
            <p:cNvPr id="12" name="TextBox 11"/>
            <p:cNvSpPr txBox="1"/>
            <p:nvPr/>
          </p:nvSpPr>
          <p:spPr>
            <a:xfrm>
              <a:off x="3362510" y="68828"/>
              <a:ext cx="11110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5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73903" y="68827"/>
              <a:ext cx="11110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5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70029" y="474350"/>
              <a:ext cx="4049604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</a:t>
              </a:r>
              <a:r>
                <a:rPr lang="en-US" altLang="ko-KR" sz="4800" spc="-3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4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년도</a:t>
              </a:r>
              <a:endParaRPr lang="en-US" altLang="ko-KR" sz="4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4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4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학기</a:t>
              </a:r>
              <a:endParaRPr lang="en-US" altLang="ko-KR" sz="4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4000" spc="-300" dirty="0" smtClean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미디어 </a:t>
              </a:r>
              <a:r>
                <a:rPr lang="ko-KR" altLang="en-US" sz="4000" spc="-300" dirty="0" err="1" smtClean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애널리틱스</a:t>
              </a:r>
              <a:endParaRPr lang="en-US" altLang="ko-KR" sz="4000" spc="-3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15426" y="6465162"/>
              <a:ext cx="2550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spc="-300" dirty="0" smtClean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201621025 </a:t>
              </a:r>
              <a:r>
                <a:rPr lang="ko-KR" altLang="en-US" sz="2400" spc="-300" dirty="0" smtClean="0">
                  <a:solidFill>
                    <a:schemeClr val="bg2">
                      <a:lumMod val="9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신주연</a:t>
              </a:r>
              <a:endParaRPr lang="en-US" altLang="ko-KR" sz="2400" spc="-300" dirty="0" smtClean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94594" y="264504"/>
            <a:ext cx="3908830" cy="75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solidFill>
                <a:srgbClr val="A638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594" y="3026283"/>
            <a:ext cx="3908830" cy="75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solidFill>
                <a:srgbClr val="A638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19" y="3466618"/>
            <a:ext cx="3391382" cy="339138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28" y="4251264"/>
            <a:ext cx="3062965" cy="30629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95" y="4359337"/>
            <a:ext cx="3144479" cy="314447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69" y="-128038"/>
            <a:ext cx="2411722" cy="241172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311" y="724963"/>
            <a:ext cx="2502013" cy="25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374802"/>
            <a:ext cx="85443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&gt;Ages=c(mean(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twen$Income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thir$Income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four$Income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fift$Income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sixt$Income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InAge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=matrix(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Ages,nrow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=1)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colnames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InAge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)=c("20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","30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","40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","50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","60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InAge,main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연령대별 수입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7123" y="3995678"/>
            <a:ext cx="4914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&gt;20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대부터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60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대까지 수입이 감소한다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뒤 그래프와 연결 짓도록 하겠다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1" y="1082441"/>
            <a:ext cx="4480822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374802"/>
            <a:ext cx="85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Ages=c(mean(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twen$Mortgage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thir$Mortgage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),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   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four$Mortgage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fift$Mortgage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),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   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sixt$Mortgage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MatAge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=matrix(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Ages,nrow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=1)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colnames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MatAge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)=c("20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","30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","40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","50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","60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MatAge,main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연령대별 대출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7123" y="3995678"/>
            <a:ext cx="4914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&gt;20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대부터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60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대까지 대출이 감소한다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앞 내용과 연관 지으면</a:t>
            </a:r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, </a:t>
            </a:r>
          </a:p>
          <a:p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개인담보대출을</a:t>
            </a:r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위해 설득할 대상을 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정한다고 할 때 수입과 대출은 직접적인 관계가 없음을 추측 가능하다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3" y="1082441"/>
            <a:ext cx="456359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239310"/>
            <a:ext cx="85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&gt;Ages=c(mean(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twen$PersonalLoan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thir$PersonalLoan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four$PersonalLoan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fift$PersonalLoan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sixt$PersonalLoan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PeAge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=matrix(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Ages,nrow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=1)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colnames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PeAge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)=c("20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","30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","40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","50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","60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PeAge,main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="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연령대별 개인융자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7123" y="3995678"/>
            <a:ext cx="4914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&gt;20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대부터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50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대까지 감소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,</a:t>
            </a:r>
          </a:p>
          <a:p>
            <a:r>
              <a:rPr lang="en-US" altLang="ko-KR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60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대에 증가하는 형태를 보이지만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,</a:t>
            </a:r>
          </a:p>
          <a:p>
            <a:r>
              <a:rPr lang="en-US" altLang="ko-KR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앞의 그래프와 마찬가지로 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큰 차이는 없다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의미 없는 분석으로 분류하였다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6" y="1098779"/>
            <a:ext cx="4571433" cy="30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239310"/>
            <a:ext cx="85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Ages=c(mean(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twen$CreditCard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thir$CreditCard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four$CreditCard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fift$CreditCard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sixt$CreditCard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CrAge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=matrix(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Ages,nrow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=1)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colnames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CrAge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)=c("20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","30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","40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","50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","60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CrAge,main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="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연령대별 신용카드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7123" y="3995678"/>
            <a:ext cx="4914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&gt;20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대부터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60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대까지 전 연령층 모두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신용카드 사용 정도가 높다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의미 없는 분석으로 분류하였다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0" y="1098779"/>
            <a:ext cx="4497984" cy="30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239310"/>
            <a:ext cx="85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&gt;Ages=c(mean(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twen$SecuritiesAccount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thir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$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SecuritiesAccount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four$SecuritiesAccount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),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fift$SecuritiesAccount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),mean(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sixt$SecuritiesAccount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SeAge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=matrix(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Ages,nrow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=1)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colnames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SeAge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)=c("20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","30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","40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","50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","60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대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SeAge,main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연령대별 증권계정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7123" y="3995678"/>
            <a:ext cx="4914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&gt;20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대가 유독 낮고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대에 갑자기 증가하며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50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대로 갈수록 낮아진다 이후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60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대에 소폭 증가한다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생활이 바뀌는 </a:t>
            </a:r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대와 </a:t>
            </a:r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60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대에 보안에 대한 관심이 증가하는 것으로 추측하였다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9" y="1098779"/>
            <a:ext cx="4571326" cy="30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4606571" y="-645297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0" y="1722643"/>
            <a:ext cx="5471410" cy="4664370"/>
          </a:xfrm>
          <a:prstGeom prst="ellipse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540" y="1956483"/>
            <a:ext cx="4168216" cy="248803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카이제곱</a:t>
            </a:r>
            <a:r>
              <a:rPr lang="ko-KR" altLang="en-US" sz="3200" dirty="0">
                <a:solidFill>
                  <a:srgbClr val="A6384A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32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검정</a:t>
            </a:r>
            <a:endParaRPr lang="en-US" altLang="ko-KR" sz="32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3200" dirty="0">
              <a:solidFill>
                <a:srgbClr val="A638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A6384A"/>
                </a:solidFill>
                <a:latin typeface="맑은 고딕" panose="020B0503020000020004" pitchFamily="50" charset="-127"/>
              </a:rPr>
              <a:t>해당 변수의 유효성을 추정</a:t>
            </a:r>
            <a:endParaRPr lang="en-US" altLang="ko-KR" sz="2400" dirty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071" y="3308465"/>
            <a:ext cx="8057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CA6273"/>
                </a:solidFill>
                <a:latin typeface="맑은 고딕" panose="020B0503020000020004" pitchFamily="50" charset="-127"/>
              </a:rPr>
              <a:t>Credit Card</a:t>
            </a:r>
          </a:p>
          <a:p>
            <a:r>
              <a:rPr lang="en-US" altLang="ko-KR" sz="3200" dirty="0" smtClean="0">
                <a:solidFill>
                  <a:srgbClr val="CA6273"/>
                </a:solidFill>
                <a:latin typeface="맑은 고딕" panose="020B0503020000020004" pitchFamily="50" charset="-127"/>
              </a:rPr>
              <a:t>Online</a:t>
            </a:r>
          </a:p>
          <a:p>
            <a:r>
              <a:rPr lang="en-US" altLang="ko-KR" sz="3200" dirty="0" smtClean="0">
                <a:solidFill>
                  <a:srgbClr val="CA6273"/>
                </a:solidFill>
                <a:latin typeface="맑은 고딕" panose="020B0503020000020004" pitchFamily="50" charset="-127"/>
              </a:rPr>
              <a:t>Securities </a:t>
            </a:r>
            <a:r>
              <a:rPr lang="en-US" altLang="ko-KR" sz="3200" dirty="0">
                <a:solidFill>
                  <a:srgbClr val="CA6273"/>
                </a:solidFill>
                <a:latin typeface="맑은 고딕" panose="020B0503020000020004" pitchFamily="50" charset="-127"/>
              </a:rPr>
              <a:t>Account </a:t>
            </a:r>
            <a:endParaRPr lang="en-US" altLang="ko-KR" sz="3200" dirty="0" smtClean="0">
              <a:solidFill>
                <a:srgbClr val="CA6273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773" y="5523877"/>
            <a:ext cx="5771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현재 </a:t>
            </a:r>
            <a:r>
              <a:rPr lang="en-US" altLang="ko-KR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Universal Bank</a:t>
            </a:r>
            <a:r>
              <a:rPr lang="ko-KR" altLang="en-US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이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주 </a:t>
            </a:r>
            <a:r>
              <a:rPr lang="ko-KR" altLang="en-US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거래 은행인지 여부와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크게 관계없이 적당한 </a:t>
            </a:r>
            <a:r>
              <a:rPr lang="ko-KR" altLang="en-US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인구통계학적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정황들이 </a:t>
            </a:r>
            <a:r>
              <a:rPr lang="ko-KR" altLang="en-US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만족하면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대출의 </a:t>
            </a:r>
            <a:r>
              <a:rPr lang="ko-KR" altLang="en-US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가능성이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높아진다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0263" y="4355303"/>
            <a:ext cx="577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개인 담보 대출에 큰 영향을 주지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않는다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9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5923693" y="-60042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3339" y="1528550"/>
            <a:ext cx="6336301" cy="4713834"/>
          </a:xfrm>
          <a:prstGeom prst="ellipse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위한 준비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7017" y="2279218"/>
            <a:ext cx="6168170" cy="241463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A638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불러오기 </a:t>
            </a:r>
            <a:r>
              <a:rPr lang="en-US" altLang="ko-KR" sz="3200" dirty="0" smtClean="0">
                <a:solidFill>
                  <a:srgbClr val="A638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200" dirty="0" smtClean="0">
                <a:solidFill>
                  <a:srgbClr val="A638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설치</a:t>
            </a:r>
            <a:endParaRPr lang="en-US" altLang="ko-KR" sz="3200" dirty="0" smtClean="0">
              <a:solidFill>
                <a:srgbClr val="A638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200" dirty="0">
              <a:solidFill>
                <a:srgbClr val="A638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200" dirty="0">
              <a:solidFill>
                <a:srgbClr val="A638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39" y="2844908"/>
            <a:ext cx="7572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400" dirty="0" err="1" smtClean="0">
                <a:solidFill>
                  <a:srgbClr val="A6384A"/>
                </a:solidFill>
                <a:latin typeface="맑은 고딕" panose="020B0503020000020004" pitchFamily="50" charset="-127"/>
              </a:rPr>
              <a:t>getwd</a:t>
            </a:r>
            <a:r>
              <a:rPr lang="en-US" altLang="ko-KR" sz="2400" dirty="0">
                <a:solidFill>
                  <a:srgbClr val="A6384A"/>
                </a:solidFill>
                <a:latin typeface="맑은 고딕" panose="020B0503020000020004" pitchFamily="50" charset="-127"/>
              </a:rPr>
              <a:t>()</a:t>
            </a:r>
          </a:p>
          <a:p>
            <a:r>
              <a:rPr lang="en-US" altLang="ko-KR" sz="24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400" dirty="0" err="1" smtClean="0">
                <a:solidFill>
                  <a:srgbClr val="A6384A"/>
                </a:solidFill>
                <a:latin typeface="맑은 고딕" panose="020B0503020000020004" pitchFamily="50" charset="-127"/>
              </a:rPr>
              <a:t>setwd</a:t>
            </a:r>
            <a:r>
              <a:rPr lang="en-US" altLang="ko-KR" sz="2400" dirty="0">
                <a:solidFill>
                  <a:srgbClr val="A6384A"/>
                </a:solidFill>
                <a:latin typeface="맑은 고딕" panose="020B0503020000020004" pitchFamily="50" charset="-127"/>
              </a:rPr>
              <a:t>("C:/Users/user/Documents/R</a:t>
            </a:r>
            <a:r>
              <a:rPr lang="en-US" altLang="ko-KR" sz="24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4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400" dirty="0" err="1" smtClean="0">
                <a:solidFill>
                  <a:srgbClr val="A6384A"/>
                </a:solidFill>
                <a:latin typeface="맑은 고딕" panose="020B0503020000020004" pitchFamily="50" charset="-127"/>
              </a:rPr>
              <a:t>install.packages</a:t>
            </a:r>
            <a:r>
              <a:rPr lang="en-US" altLang="ko-KR" sz="2400" dirty="0">
                <a:solidFill>
                  <a:srgbClr val="A6384A"/>
                </a:solidFill>
                <a:latin typeface="맑은 고딕" panose="020B0503020000020004" pitchFamily="50" charset="-127"/>
              </a:rPr>
              <a:t>("</a:t>
            </a:r>
            <a:r>
              <a:rPr lang="en-US" altLang="ko-KR" sz="24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dplyr</a:t>
            </a:r>
            <a:r>
              <a:rPr lang="en-US" altLang="ko-KR" sz="2400" dirty="0">
                <a:solidFill>
                  <a:srgbClr val="A6384A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4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 library(</a:t>
            </a:r>
            <a:r>
              <a:rPr lang="en-US" altLang="ko-KR" sz="2400" dirty="0" err="1" smtClean="0">
                <a:solidFill>
                  <a:srgbClr val="A6384A"/>
                </a:solidFill>
                <a:latin typeface="맑은 고딕" panose="020B0503020000020004" pitchFamily="50" charset="-127"/>
              </a:rPr>
              <a:t>dplyr</a:t>
            </a:r>
            <a:r>
              <a:rPr lang="en-US" altLang="ko-KR" sz="24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)</a:t>
            </a:r>
            <a:endParaRPr lang="en-US" altLang="ko-KR" sz="2400" dirty="0">
              <a:solidFill>
                <a:srgbClr val="A6384A"/>
              </a:solidFill>
              <a:latin typeface="맑은 고딕" panose="020B0503020000020004" pitchFamily="50" charset="-127"/>
            </a:endParaRPr>
          </a:p>
          <a:p>
            <a:r>
              <a:rPr lang="en-US" altLang="ko-KR" sz="24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400" dirty="0" err="1" smtClean="0">
                <a:solidFill>
                  <a:srgbClr val="A6384A"/>
                </a:solidFill>
                <a:latin typeface="맑은 고딕" panose="020B0503020000020004" pitchFamily="50" charset="-127"/>
              </a:rPr>
              <a:t>universalbank</a:t>
            </a:r>
            <a:r>
              <a:rPr lang="en-US" altLang="ko-KR" sz="24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=read.csv</a:t>
            </a:r>
            <a:r>
              <a:rPr lang="en-US" altLang="ko-KR" sz="2400" dirty="0">
                <a:solidFill>
                  <a:srgbClr val="A6384A"/>
                </a:solidFill>
                <a:latin typeface="맑은 고딕" panose="020B0503020000020004" pitchFamily="50" charset="-127"/>
              </a:rPr>
              <a:t>("UniversalBank.csv")</a:t>
            </a:r>
            <a:endParaRPr lang="ko-KR" altLang="en-US" sz="2400" dirty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5327" y="3114819"/>
            <a:ext cx="378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파일을 </a:t>
            </a:r>
            <a:r>
              <a:rPr lang="ko-KR" altLang="en-US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읽을 위치를</a:t>
            </a:r>
          </a:p>
          <a:p>
            <a:r>
              <a:rPr lang="ko-KR" altLang="en-US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문서 안의 ‘</a:t>
            </a:r>
            <a:r>
              <a:rPr lang="en-US" altLang="ko-KR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R’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파일로 지정 </a:t>
            </a:r>
            <a:endParaRPr lang="ko-KR" altLang="en-US" sz="2000" dirty="0">
              <a:solidFill>
                <a:srgbClr val="F2DAD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6052" y="4429957"/>
            <a:ext cx="3786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전체 데이터의 이름을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‘</a:t>
            </a:r>
            <a:r>
              <a:rPr lang="en-US" altLang="ko-KR" sz="2000" dirty="0" err="1" smtClean="0">
                <a:solidFill>
                  <a:srgbClr val="F2DADE"/>
                </a:solidFill>
                <a:latin typeface="맑은 고딕" panose="020B0503020000020004" pitchFamily="50" charset="-127"/>
              </a:rPr>
              <a:t>Universalbamk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라 지정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ko-KR" altLang="en-US" sz="2000" dirty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5324" y="3866778"/>
            <a:ext cx="378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2000" dirty="0" err="1" smtClean="0">
                <a:solidFill>
                  <a:srgbClr val="F2DADE"/>
                </a:solidFill>
                <a:latin typeface="맑은 고딕" panose="020B0503020000020004" pitchFamily="50" charset="-127"/>
              </a:rPr>
              <a:t>dplyr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패키지 사용을 위한 과정</a:t>
            </a:r>
            <a:endParaRPr lang="ko-KR" altLang="en-US" sz="2000" dirty="0">
              <a:solidFill>
                <a:srgbClr val="F2DAD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5" y="4973556"/>
            <a:ext cx="4558120" cy="15930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65187" y="5394419"/>
            <a:ext cx="378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기본 용어 정리</a:t>
            </a:r>
            <a:endParaRPr lang="ko-KR" altLang="en-US" sz="2000" dirty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6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58543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7344" y="4476475"/>
            <a:ext cx="757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factor(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universalbank$Experience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A=with(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universalbank,tapply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Age,Experience,mean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A,main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="Experience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의 그룹별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Age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의 평균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",las=2)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5622" y="4984306"/>
            <a:ext cx="4631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나이가 증가할수록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000" dirty="0" err="1" smtClean="0">
                <a:solidFill>
                  <a:srgbClr val="F2DADE"/>
                </a:solidFill>
                <a:latin typeface="맑은 고딕" panose="020B0503020000020004" pitchFamily="50" charset="-127"/>
              </a:rPr>
              <a:t>Universalbank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의 경험이 증가한다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강한 선형 상관관계</a:t>
            </a:r>
            <a:endParaRPr lang="ko-KR" altLang="en-US" sz="2000" dirty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1" y="1279839"/>
            <a:ext cx="5989839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차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4868" y="4246702"/>
            <a:ext cx="757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factor(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universalbank$Income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A=with(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universalbank,tapply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Mortgage,Income,mean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A,main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="Income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의 그룹별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Mortgag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의 평균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",las=2)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65" y="4862115"/>
            <a:ext cx="3786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수입이 증가할수록</a:t>
            </a:r>
            <a:r>
              <a:rPr lang="en-US" altLang="ko-KR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대출이 증가한다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약간의 선형 상관관계</a:t>
            </a:r>
            <a:endParaRPr lang="ko-KR" altLang="en-US" sz="2000" dirty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7" y="1290427"/>
            <a:ext cx="5989839" cy="28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차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4868" y="4246702"/>
            <a:ext cx="757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factor(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universalbank$Income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A=with(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universalbank,tapply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CCAvg,Income,mean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A,main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="Income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의 그룹별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CCAvg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평균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",las=2)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0633" y="4772174"/>
            <a:ext cx="3786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수입이 증가할수록</a:t>
            </a:r>
            <a:r>
              <a:rPr lang="en-US" altLang="ko-KR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카드 한달 지출 양이 증가한다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약간의 선형 상관관계</a:t>
            </a:r>
            <a:endParaRPr lang="ko-KR" altLang="en-US" sz="2000" dirty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9" y="1186164"/>
            <a:ext cx="5890915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4868" y="4246702"/>
            <a:ext cx="7572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factor(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universalbank$PersonalLoan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SelPerLoan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=select(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universalbank,PersonalLoan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attach(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universalbank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IncoPerLoan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data.frame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PersonalLoan,Income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A=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tapply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Income,PersonalLoan,mean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A,main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개인담보대출 유무에 따른 수입의 평균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ylab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수입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",las=2)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detach(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universalbank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))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5324" y="4862254"/>
            <a:ext cx="4142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개인담보대출을 받는 사람들과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그렇지 않은 사람들 사이에 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수입 차이가 상당하다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개인담보대출을 받는 사람은 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수입이 높을 가능성이 크다</a:t>
            </a:r>
            <a:endParaRPr lang="ko-KR" altLang="en-US" sz="2000" dirty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8" y="1107752"/>
            <a:ext cx="4856449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039255"/>
            <a:ext cx="8199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AgedataFrame1=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data.frame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Family,Income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NChild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=subset(FamdataFrame1,subset=(Family==1|Family==2))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Child=subset(FamdataFrame1,subset=(Family==3|Family==4))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HaveChild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=c(sum(mean(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NChild$Income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)),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 sum(mean(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Child$Income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)))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A=matrix(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HaveChild,nrow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=1)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colnames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(A)=c("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자녀가 없는 가정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자녀가 있는 가정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A,main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자녀 유무에 따른 수입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(A)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4540" y="4060180"/>
            <a:ext cx="4914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자녀가 있는 가정의 개인 수입 평균과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자녀가 없는 가정의 개인 수입 평균을 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비교하였을 때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자녀가 없는 가정의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수입이 약간 더 많다 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앞 내용과 연관 지으면</a:t>
            </a:r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, </a:t>
            </a:r>
          </a:p>
          <a:p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개인담보대출을</a:t>
            </a:r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받는 사람은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자녀가 없을 가능성이 크다고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 추측 가능하다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111099"/>
            <a:ext cx="4856449" cy="29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6193516" y="-49549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62314" y="4060180"/>
            <a:ext cx="85443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FamdataFrame2=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data.frame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Family,CCAvg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NChild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=subset(FamdataFrame2,subset=(Family==1|Family==2))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Child=subset(FamdataFrame2,subset=(Family==3|Family==4))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&gt; HaveChild2=c(sum(mean(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NChild$CCAvg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)),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sum(mean(</a:t>
            </a:r>
            <a:r>
              <a:rPr lang="en-US" altLang="ko-KR" sz="20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Child$CCAv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)))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B=matrix(HaveChild2,nrow=1)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colnames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(B)=c("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자녀가 없는 가정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","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자녀가 있는 가정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B,main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="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자녀 유무에 따른 카드 한달 지출 양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")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barplot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(B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7123" y="3995678"/>
            <a:ext cx="4914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자녀가 있는 가정의 카드 한달 </a:t>
            </a:r>
            <a:r>
              <a:rPr lang="ko-KR" altLang="en-US" sz="2000" dirty="0" err="1" smtClean="0">
                <a:solidFill>
                  <a:srgbClr val="F2DADE"/>
                </a:solidFill>
                <a:latin typeface="맑은 고딕" panose="020B0503020000020004" pitchFamily="50" charset="-127"/>
              </a:rPr>
              <a:t>지출양과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자녀가 없는 가정의 </a:t>
            </a:r>
            <a:r>
              <a:rPr lang="ko-KR" altLang="en-US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카드 한달 </a:t>
            </a:r>
            <a:r>
              <a:rPr lang="ko-KR" altLang="en-US" sz="2000" dirty="0" err="1" smtClean="0">
                <a:solidFill>
                  <a:srgbClr val="F2DADE"/>
                </a:solidFill>
                <a:latin typeface="맑은 고딕" panose="020B0503020000020004" pitchFamily="50" charset="-127"/>
              </a:rPr>
              <a:t>지출양을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비교하였을 때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자녀가 없는 가정의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지출이 약간 더 많다 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&gt;&gt;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앞 내용과 연관 지으면</a:t>
            </a:r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, </a:t>
            </a:r>
          </a:p>
          <a:p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개인담보대출을</a:t>
            </a:r>
            <a:r>
              <a:rPr lang="en-US" altLang="ko-KR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받는 사람은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자녀가 있을 가능성이 크다고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A6384A"/>
                </a:solidFill>
                <a:latin typeface="맑은 고딕" panose="020B0503020000020004" pitchFamily="50" charset="-127"/>
              </a:rPr>
              <a:t>추측 가능하다</a:t>
            </a:r>
            <a:endParaRPr lang="en-US" altLang="ko-KR" sz="2000" dirty="0" smtClean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082441"/>
            <a:ext cx="51196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데이터 11"/>
          <p:cNvSpPr/>
          <p:nvPr/>
        </p:nvSpPr>
        <p:spPr>
          <a:xfrm>
            <a:off x="5923693" y="-600421"/>
            <a:ext cx="13965383" cy="7830589"/>
          </a:xfrm>
          <a:prstGeom prst="flowChartInputOutput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000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39" y="27202"/>
            <a:ext cx="10951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7000" spc="-3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3339" y="1528550"/>
            <a:ext cx="6336301" cy="4713834"/>
          </a:xfrm>
          <a:prstGeom prst="ellipse">
            <a:avLst/>
          </a:prstGeom>
          <a:solidFill>
            <a:srgbClr val="DD9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323" y="214875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분석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2323" y="994210"/>
            <a:ext cx="5653001" cy="45719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F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7017" y="2279218"/>
            <a:ext cx="6168170" cy="241463"/>
          </a:xfrm>
          <a:prstGeom prst="rect">
            <a:avLst/>
          </a:prstGeom>
          <a:solidFill>
            <a:srgbClr val="CA6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A638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전제로 정의한 </a:t>
            </a:r>
            <a:r>
              <a:rPr lang="en-US" altLang="ko-KR" sz="3200" dirty="0" smtClean="0">
                <a:solidFill>
                  <a:srgbClr val="A638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3200" dirty="0" smtClean="0">
                <a:solidFill>
                  <a:srgbClr val="A638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endParaRPr lang="en-US" altLang="ko-KR" sz="3200" dirty="0" smtClean="0">
              <a:solidFill>
                <a:srgbClr val="A638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>
              <a:solidFill>
                <a:srgbClr val="A638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200" dirty="0">
              <a:solidFill>
                <a:srgbClr val="A638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39" y="3007097"/>
            <a:ext cx="7572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twen</a:t>
            </a:r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=subset(</a:t>
            </a:r>
            <a:r>
              <a:rPr lang="en-US" altLang="ko-KR" sz="20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universalbank,subset</a:t>
            </a:r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=(Age&gt;=20 &amp; Age&lt;30))</a:t>
            </a:r>
          </a:p>
          <a:p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thir</a:t>
            </a:r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=subset(</a:t>
            </a:r>
            <a:r>
              <a:rPr lang="en-US" altLang="ko-KR" sz="20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universalbank,subset</a:t>
            </a:r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=(Age&gt;=30 &amp; Age&lt;40))</a:t>
            </a:r>
          </a:p>
          <a:p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&gt; four=subset(</a:t>
            </a:r>
            <a:r>
              <a:rPr lang="en-US" altLang="ko-KR" sz="20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universalbank,subset</a:t>
            </a:r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=(Age&gt;=40 &amp; Age&lt;50))</a:t>
            </a:r>
          </a:p>
          <a:p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fift</a:t>
            </a:r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=subset(</a:t>
            </a:r>
            <a:r>
              <a:rPr lang="en-US" altLang="ko-KR" sz="20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universalbank,subset</a:t>
            </a:r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=(Age&gt;=50 &amp; Age&lt;60))</a:t>
            </a:r>
          </a:p>
          <a:p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20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sixt</a:t>
            </a:r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=subset(</a:t>
            </a:r>
            <a:r>
              <a:rPr lang="en-US" altLang="ko-KR" sz="2000" dirty="0" err="1">
                <a:solidFill>
                  <a:srgbClr val="A6384A"/>
                </a:solidFill>
                <a:latin typeface="맑은 고딕" panose="020B0503020000020004" pitchFamily="50" charset="-127"/>
              </a:rPr>
              <a:t>universalbank,subset</a:t>
            </a:r>
            <a:r>
              <a:rPr lang="en-US" altLang="ko-KR" sz="2000" dirty="0">
                <a:solidFill>
                  <a:srgbClr val="A6384A"/>
                </a:solidFill>
                <a:latin typeface="맑은 고딕" panose="020B0503020000020004" pitchFamily="50" charset="-127"/>
              </a:rPr>
              <a:t>=(Age&gt;=60 &amp; Age&lt;70))</a:t>
            </a:r>
            <a:endParaRPr lang="ko-KR" altLang="en-US" sz="2000" dirty="0">
              <a:solidFill>
                <a:srgbClr val="A6384A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5327" y="3114819"/>
            <a:ext cx="4380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나이를 기준으로 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 20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40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50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60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대 </a:t>
            </a:r>
            <a:endParaRPr lang="en-US" altLang="ko-KR" sz="2000" dirty="0" smtClean="0">
              <a:solidFill>
                <a:srgbClr val="F2DADE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F2DADE"/>
                </a:solidFill>
                <a:latin typeface="맑은 고딕" panose="020B0503020000020004" pitchFamily="50" charset="-127"/>
              </a:rPr>
              <a:t>총 다섯 가지 그룹으로 분류</a:t>
            </a:r>
            <a:endParaRPr lang="ko-KR" altLang="en-US" sz="2000" dirty="0">
              <a:solidFill>
                <a:srgbClr val="F2DAD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890</Words>
  <Application>Microsoft Office PowerPoint</Application>
  <PresentationFormat>와이드스크린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hongyi</dc:creator>
  <cp:lastModifiedBy>신주연</cp:lastModifiedBy>
  <cp:revision>262</cp:revision>
  <dcterms:created xsi:type="dcterms:W3CDTF">2015-04-03T15:37:13Z</dcterms:created>
  <dcterms:modified xsi:type="dcterms:W3CDTF">2017-06-03T14:50:17Z</dcterms:modified>
</cp:coreProperties>
</file>