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51" r:id="rId4"/>
    <p:sldId id="348" r:id="rId5"/>
    <p:sldId id="355" r:id="rId6"/>
    <p:sldId id="357" r:id="rId7"/>
    <p:sldId id="360" r:id="rId8"/>
    <p:sldId id="361" r:id="rId9"/>
    <p:sldId id="362" r:id="rId10"/>
    <p:sldId id="365" r:id="rId11"/>
    <p:sldId id="382" r:id="rId12"/>
    <p:sldId id="383" r:id="rId13"/>
    <p:sldId id="363" r:id="rId14"/>
    <p:sldId id="368" r:id="rId15"/>
    <p:sldId id="370" r:id="rId16"/>
    <p:sldId id="384" r:id="rId17"/>
    <p:sldId id="302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2698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99E381-842F-43D9-9412-2C7442BC376B}"/>
              </a:ext>
            </a:extLst>
          </p:cNvPr>
          <p:cNvSpPr txBox="1"/>
          <p:nvPr/>
        </p:nvSpPr>
        <p:spPr>
          <a:xfrm>
            <a:off x="1282558" y="131241"/>
            <a:ext cx="9626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1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Web DB 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4F8F-3C18-4DAF-82E7-D1C0800A61A0}"/>
              </a:ext>
            </a:extLst>
          </p:cNvPr>
          <p:cNvSpPr txBox="1"/>
          <p:nvPr/>
        </p:nvSpPr>
        <p:spPr>
          <a:xfrm>
            <a:off x="8284998" y="5767974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이벤트 기반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9817" y="1673646"/>
            <a:ext cx="998064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태스크 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(task queue)</a:t>
            </a: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 발생 후 백 그라운드에서는 태스크 큐로 타이머나 이벤트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리스너의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함수를 보냄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정해진 순서대로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들이 줄을 서 있으므로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큐 라고도 불림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들은 보통 완료된 순서대로 줄을 서 있는게 일반적이지만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특정한 경우에는 순서가 바뀌기도 함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백 그라운드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setTimeout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같은 타이머나 이벤트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리스너들이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대기하는 곳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자바스크립트가 아닌 다른 언어로 작성된 프로그램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여러 작업이 동시에 실행 될 수 있음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56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논 블로킹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I/O</a:t>
            </a:r>
            <a:endParaRPr lang="ko-KR" altLang="en-US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32559" y="1520557"/>
            <a:ext cx="1052517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논 블로킹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오래 걸리는 함수를 백그라운드로 보내서 다음 코드가 먼저 실행되게 하고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나중에 오래 걸리는 함수를 실행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논 블로킹 방식 하에서 일부 코드는 백그라운드에서 병렬로 실행됨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일부 코드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I/O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작업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 시스템 접근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네트워크 요청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압축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암호화 등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나머지 코드는 블로킹 방식으로 실행됨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∴ I/O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작업이 많을 때 노드 활용 성이 극대화 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||  </a:t>
            </a: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nput / </a:t>
            </a: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r>
              <a:rPr lang="en-US" altLang="ko-KR" sz="18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utput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89B06-8375-4C49-B1FA-1746B934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6" y="3593167"/>
            <a:ext cx="4798530" cy="3021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7906" y="3903486"/>
            <a:ext cx="6224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논 블로킹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이전 작업이 완료될 때까지 대기하지 않고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다음 작업을 수행함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블로킹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이전 작업이 끝나야만 다음 작업을 수행하는 것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80918" y="3821987"/>
            <a:ext cx="6615808" cy="14178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87906" y="5696621"/>
            <a:ext cx="652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 블로킹 방식이 같은 작업을 더 짧은 시간에 처리할 수 있음</a:t>
            </a:r>
            <a:endParaRPr lang="en-US" altLang="ko-KR" sz="1600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But, </a:t>
            </a:r>
            <a:r>
              <a:rPr lang="ko-KR" altLang="en-US" sz="16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작업들이 모두 동시에 처리될 수 있는 작업이라는 전제가 있음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98004" y="3821987"/>
            <a:ext cx="1602769" cy="29075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00773" y="5866544"/>
            <a:ext cx="587133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290994" y="40971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논 블로킹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I/O</a:t>
            </a:r>
            <a:endParaRPr lang="ko-KR" altLang="en-US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23496-AE8D-4A85-A388-F7A524B7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4" y="1715092"/>
            <a:ext cx="6513470" cy="331383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90994" y="2373330"/>
            <a:ext cx="842134" cy="3595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92051" y="2373330"/>
            <a:ext cx="842134" cy="3595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93108" y="2373330"/>
            <a:ext cx="842134" cy="3595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9917" y="3521332"/>
            <a:ext cx="842134" cy="3595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0399" y="3868938"/>
            <a:ext cx="845210" cy="3229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00607" y="4175448"/>
            <a:ext cx="845210" cy="3229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5888" y="3209681"/>
            <a:ext cx="1658575" cy="3229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93907" y="2090171"/>
            <a:ext cx="4670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순서가 중요함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case1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같은 순서대로 작업하면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초가 소비됨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Case2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는 순서만 바꾸면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초 정도로 작업시간이 단축됨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작업 순서에 따라 성능이 달라짐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단축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논 블로킹 방식 코딩 </a:t>
            </a:r>
          </a:p>
        </p:txBody>
      </p:sp>
    </p:spTree>
    <p:extLst>
      <p:ext uri="{BB962C8B-B14F-4D97-AF65-F5344CB8AC3E}">
        <p14:creationId xmlns:p14="http://schemas.microsoft.com/office/powerpoint/2010/main" val="215550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290994" y="40971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논 블로킹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I/O</a:t>
            </a:r>
            <a:endParaRPr lang="ko-KR" altLang="en-US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450" y="1715784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블로킹 방식 코딩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2894" y="26652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longRunningTask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오래 걸리는 작업</a:t>
            </a:r>
            <a:endParaRPr lang="ko-KR" alt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작업 끝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시작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longRunningTask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다음 작업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6450" y="2342507"/>
            <a:ext cx="4530904" cy="3236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58" y="2665256"/>
            <a:ext cx="4761765" cy="19413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86100" y="4973580"/>
            <a:ext cx="6724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longRunningTask</a:t>
            </a:r>
            <a:r>
              <a:rPr lang="en-US" altLang="ko-KR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작업이 오래 걸리는 함수</a:t>
            </a:r>
            <a:endParaRPr lang="en-US" altLang="ko-KR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함수가 블로킹방식의 입력</a:t>
            </a:r>
            <a:r>
              <a:rPr lang="en-US" altLang="ko-KR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출력을 할 시에는</a:t>
            </a:r>
            <a:endParaRPr lang="en-US" altLang="ko-KR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앞의 작업이 완료되기 전까지는 </a:t>
            </a:r>
            <a:r>
              <a:rPr lang="en-US" altLang="ko-KR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작업</a:t>
            </a:r>
            <a:r>
              <a:rPr lang="en-US" altLang="ko-KR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호출되지 않음</a:t>
            </a:r>
          </a:p>
        </p:txBody>
      </p:sp>
    </p:spTree>
    <p:extLst>
      <p:ext uri="{BB962C8B-B14F-4D97-AF65-F5344CB8AC3E}">
        <p14:creationId xmlns:p14="http://schemas.microsoft.com/office/powerpoint/2010/main" val="70664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136881" y="36862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논 블로킹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I/O</a:t>
            </a:r>
            <a:endParaRPr lang="ko-KR" altLang="en-US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080" y="1715784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setTimeout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를 사용하여 논 블로킹 방식 코딩으로 수정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3168" y="2706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longRunningTask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오래 걸리는 작업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작업 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시작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u="sng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longRunningTask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, 0)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다음 작업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88369" y="2476072"/>
            <a:ext cx="4808306" cy="3000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79" y="2540710"/>
            <a:ext cx="4530903" cy="17091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404153" y="4613097"/>
            <a:ext cx="4685015" cy="3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9168" y="4793607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 블로킹을 만들기 위해 사용하는 기법</a:t>
            </a:r>
          </a:p>
        </p:txBody>
      </p:sp>
    </p:spTree>
    <p:extLst>
      <p:ext uri="{BB962C8B-B14F-4D97-AF65-F5344CB8AC3E}">
        <p14:creationId xmlns:p14="http://schemas.microsoft.com/office/powerpoint/2010/main" val="336651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055" y="39261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669412" y="1865994"/>
            <a:ext cx="7904312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15" name="Freeform: Shape 49">
            <a:extLst>
              <a:ext uri="{FF2B5EF4-FFF2-40B4-BE49-F238E27FC236}">
                <a16:creationId xmlns:a16="http://schemas.microsoft.com/office/drawing/2014/main" id="{BE441C66-C31C-44B0-BBE5-1157948BB085}"/>
              </a:ext>
            </a:extLst>
          </p:cNvPr>
          <p:cNvSpPr/>
          <p:nvPr/>
        </p:nvSpPr>
        <p:spPr>
          <a:xfrm>
            <a:off x="6775190" y="2431495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aphic 16">
            <a:extLst>
              <a:ext uri="{FF2B5EF4-FFF2-40B4-BE49-F238E27FC236}">
                <a16:creationId xmlns:a16="http://schemas.microsoft.com/office/drawing/2014/main" id="{6DBA4B9E-F3B9-4532-B88C-423BDFDA669E}"/>
              </a:ext>
            </a:extLst>
          </p:cNvPr>
          <p:cNvGrpSpPr/>
          <p:nvPr/>
        </p:nvGrpSpPr>
        <p:grpSpPr>
          <a:xfrm>
            <a:off x="8326437" y="1305372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9" name="Graphic 16">
              <a:extLst>
                <a:ext uri="{FF2B5EF4-FFF2-40B4-BE49-F238E27FC236}">
                  <a16:creationId xmlns:a16="http://schemas.microsoft.com/office/drawing/2014/main" id="{2E3858FA-7FC7-4C80-88B1-F33A2F78EFFA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A030FEFA-9F83-4CAB-ACC9-2AF5222ECC09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3091EFFC-16D6-42DE-8EB9-63D5296B8898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6">
              <a:extLst>
                <a:ext uri="{FF2B5EF4-FFF2-40B4-BE49-F238E27FC236}">
                  <a16:creationId xmlns:a16="http://schemas.microsoft.com/office/drawing/2014/main" id="{DEE34E8A-D0D2-492B-924D-43B241E9933E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2EB3208B-7A11-47A0-9FDF-24BC65EF7622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68">
            <a:extLst>
              <a:ext uri="{FF2B5EF4-FFF2-40B4-BE49-F238E27FC236}">
                <a16:creationId xmlns:a16="http://schemas.microsoft.com/office/drawing/2014/main" id="{7BA9BCEB-3943-4BE9-8325-E48811B11A7B}"/>
              </a:ext>
            </a:extLst>
          </p:cNvPr>
          <p:cNvSpPr/>
          <p:nvPr/>
        </p:nvSpPr>
        <p:spPr>
          <a:xfrm rot="205243">
            <a:off x="10913387" y="2606327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657B5211-A311-4691-8EF9-8266AC2A9D8A}"/>
              </a:ext>
            </a:extLst>
          </p:cNvPr>
          <p:cNvSpPr/>
          <p:nvPr/>
        </p:nvSpPr>
        <p:spPr>
          <a:xfrm rot="285145" flipV="1">
            <a:off x="11098552" y="40674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055C3EDF-B596-4ABC-A1E1-91913DCCFB1E}"/>
              </a:ext>
            </a:extLst>
          </p:cNvPr>
          <p:cNvSpPr/>
          <p:nvPr/>
        </p:nvSpPr>
        <p:spPr>
          <a:xfrm rot="21302571" flipH="1">
            <a:off x="6424389" y="2619560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7A3A98F-6FA9-461F-844A-3B54F58292A8}"/>
              </a:ext>
            </a:extLst>
          </p:cNvPr>
          <p:cNvSpPr/>
          <p:nvPr/>
        </p:nvSpPr>
        <p:spPr>
          <a:xfrm rot="726905" flipH="1" flipV="1">
            <a:off x="6303660" y="400897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B2B61344-74A9-4453-9CAF-7C8615A9DEE4}"/>
              </a:ext>
            </a:extLst>
          </p:cNvPr>
          <p:cNvSpPr/>
          <p:nvPr/>
        </p:nvSpPr>
        <p:spPr>
          <a:xfrm>
            <a:off x="11343594" y="2881021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998E6BA-C1C8-4B19-8434-9CD6D1921701}"/>
              </a:ext>
            </a:extLst>
          </p:cNvPr>
          <p:cNvSpPr/>
          <p:nvPr/>
        </p:nvSpPr>
        <p:spPr>
          <a:xfrm>
            <a:off x="6667635" y="2936346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D8D8350B-E987-4086-B89D-D8FB6D5C37C9}"/>
              </a:ext>
            </a:extLst>
          </p:cNvPr>
          <p:cNvSpPr>
            <a:spLocks noChangeAspect="1"/>
          </p:cNvSpPr>
          <p:nvPr/>
        </p:nvSpPr>
        <p:spPr>
          <a:xfrm>
            <a:off x="11490315" y="4316695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C66906E-BBEE-4D65-9D68-845BB493CB8A}"/>
              </a:ext>
            </a:extLst>
          </p:cNvPr>
          <p:cNvSpPr/>
          <p:nvPr/>
        </p:nvSpPr>
        <p:spPr>
          <a:xfrm>
            <a:off x="6580261" y="4271616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737F09-DD1E-4CA9-88DE-D1C5A78C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91" y="381000"/>
            <a:ext cx="9356993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ADEF6-0FDD-4FB2-98A0-E819C6DB0851}"/>
              </a:ext>
            </a:extLst>
          </p:cNvPr>
          <p:cNvSpPr txBox="1"/>
          <p:nvPr/>
        </p:nvSpPr>
        <p:spPr>
          <a:xfrm>
            <a:off x="3779792" y="4936145"/>
            <a:ext cx="43973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75422" y="2372024"/>
            <a:ext cx="52528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 Node.js</a:t>
            </a:r>
            <a:endParaRPr lang="ko-KR" altLang="en-US" sz="6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9981451" cy="724247"/>
          </a:xfrm>
        </p:spPr>
        <p:txBody>
          <a:bodyPr/>
          <a:lstStyle/>
          <a:p>
            <a:r>
              <a:rPr lang="en-US" dirty="0"/>
              <a:t>Intro_Node.js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1105" y="1931663"/>
            <a:ext cx="109145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확장성 있는 네트워크 애플리케이션(특히 서버 사이드) 개발에 사용되는 소프트웨어 플랫폼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언어로 자바스크립트를 활용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V8(자바스크립트 엔진)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으로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빌드된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이벤트 기반 자바스크립트 런타임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웹 서버와 같이 확장성 있는 네트워크 프로그램 제작을 위해 고안되었음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논 블로킹(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Non-blocking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O와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단일 스레드 이벤트 루프를 통한 높은 처리 성능을 가지고 있음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대부분의 자바스크립트가 웹 브라우저에서 실행되는 것과는 달리, 서버 측에서 실행됨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내장 HTTP 서버 라이브러리를 포함하고 있어 웹 서버에서 아파치 등의 별도의 소프트웨어 없이 동작하는 것이 가능함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97" y="226493"/>
            <a:ext cx="2077948" cy="11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노드의 정의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640" y="1807210"/>
            <a:ext cx="1022722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공식 홈페이지의 설명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Node.js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Ⓡ는 크롬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V8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자바스크립트 엔진으로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빌드된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자바스크립트 런타임입니다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노드는 서버가 아닌가요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서버라는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말이 없네요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서버의 역할도 수행할 수 있는 자바스크립트 런타임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노드로 자바스크립트로 작성된 서버를 실행할 수 있음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 실행을 위해 필요한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http/https/http2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모듈을 제공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자바스크립트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실행기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6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런타임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0639" y="1893371"/>
            <a:ext cx="10319693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노드</a:t>
            </a: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자바스크립트 런타임</a:t>
            </a:r>
            <a:endParaRPr lang="en-US" altLang="ko-KR" sz="2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런타임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특정 언어로 만든 프로그램들을 실행할 수 있게 해주는 가상 머신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크롬의 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V8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엔진 사용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의 상태</a:t>
            </a: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∴ 노드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자바스크립트로 만든 프로그램들을 실행할 수 있게 해 줌</a:t>
            </a: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다른 런타임으로는 웹 브라우저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크롬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엣지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사파리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파이어폭스 등</a:t>
            </a: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가 있음</a:t>
            </a: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노드 이전에도 자바스크립트 런타임을 만들기 위한 많은 시도</a:t>
            </a: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But, </a:t>
            </a:r>
            <a:r>
              <a:rPr lang="ko-KR" altLang="en-US" sz="2000">
                <a:latin typeface="굴림" panose="020B0600000101010101" pitchFamily="50" charset="-127"/>
                <a:ea typeface="굴림" panose="020B0600000101010101" pitchFamily="50" charset="-127"/>
              </a:rPr>
              <a:t>엔진 속도 문제로 실패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09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내부 구조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1736" y="1965291"/>
            <a:ext cx="10607369" cy="3531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2008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년 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V8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엔진 출시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2009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년 노드 프로젝트 시작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노드는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V8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libuv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내부적으로 포함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V8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엔진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오픈 소스 자바스크립트 엔진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] -&gt;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속도 문제 개선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libuv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노드의 특성인 이벤트 기반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논 블로킹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I/O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모델을 구현한 라이브러리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3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이벤트 기반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0914" y="1766114"/>
            <a:ext cx="998064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이벤트가 발생할 때 미리 지정해둔 작업을 수행하는 방식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이벤트의 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클릭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네트워크 요청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타이머 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이벤트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리스너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이벤트를 등록하는 함수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함수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이벤트가 발생했을 때 실행될 함수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0AD1F-04EC-4F04-B9F0-BE10B758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88" y="3432680"/>
            <a:ext cx="5117086" cy="26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6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이벤트 기반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19543" y="1663372"/>
            <a:ext cx="998064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이벤트 루프 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 발생 시 호출할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함수들을 관리하고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호출된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함수의 실행 순서를 결정하는 역할을 담당함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노드가 종료될 때까지 이벤트 처리를 위한 작업을 반복하므로 루프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(loop)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라고 부름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2755" y="3020602"/>
            <a:ext cx="4048018" cy="3607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8926" y="3270029"/>
            <a:ext cx="37740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'first'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third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'second'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third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'third'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3985" y="3146739"/>
            <a:ext cx="6200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1) First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함수가 먼저 호출되고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 안의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second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함수가 호출 된 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마지막으로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third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함수가 호출됨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 순서는 반대로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third -&gt; second -&gt; first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출력됨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37" y="4555583"/>
            <a:ext cx="4337478" cy="15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이벤트 기반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9817" y="1673646"/>
            <a:ext cx="9980646" cy="49646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이벤트 루프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특정 밀리 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(1000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분의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이후에 코드를 실행하는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setTimeout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사용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4265" y="31580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'3</a:t>
            </a:r>
            <a:r>
              <a:rPr lang="ko-KR" alt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초후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 실행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시작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끝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91110" y="2815120"/>
            <a:ext cx="4551452" cy="2897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54" y="2932843"/>
            <a:ext cx="4364283" cy="20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84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873</Words>
  <Application>Microsoft Office PowerPoint</Application>
  <PresentationFormat>와이드스크린</PresentationFormat>
  <Paragraphs>129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돋움</vt:lpstr>
      <vt:lpstr>돋움체</vt:lpstr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95</cp:revision>
  <dcterms:created xsi:type="dcterms:W3CDTF">2020-01-20T05:08:25Z</dcterms:created>
  <dcterms:modified xsi:type="dcterms:W3CDTF">2023-09-05T02:23:27Z</dcterms:modified>
</cp:coreProperties>
</file>