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62"/>
  </p:notesMasterIdLst>
  <p:sldIdLst>
    <p:sldId id="351" r:id="rId4"/>
    <p:sldId id="348" r:id="rId5"/>
    <p:sldId id="38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41" r:id="rId15"/>
    <p:sldId id="385" r:id="rId16"/>
    <p:sldId id="402" r:id="rId17"/>
    <p:sldId id="415" r:id="rId18"/>
    <p:sldId id="387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388" r:id="rId42"/>
    <p:sldId id="410" r:id="rId43"/>
    <p:sldId id="411" r:id="rId44"/>
    <p:sldId id="412" r:id="rId45"/>
    <p:sldId id="413" r:id="rId46"/>
    <p:sldId id="414" r:id="rId47"/>
    <p:sldId id="431" r:id="rId48"/>
    <p:sldId id="432" r:id="rId49"/>
    <p:sldId id="433" r:id="rId50"/>
    <p:sldId id="390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393" r:id="rId59"/>
    <p:sldId id="302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99E381-842F-43D9-9412-2C7442BC376B}"/>
              </a:ext>
            </a:extLst>
          </p:cNvPr>
          <p:cNvSpPr txBox="1"/>
          <p:nvPr/>
        </p:nvSpPr>
        <p:spPr>
          <a:xfrm>
            <a:off x="1282558" y="131241"/>
            <a:ext cx="9626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2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Web DB 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4F8F-3C18-4DAF-82E7-D1C0800A61A0}"/>
              </a:ext>
            </a:extLst>
          </p:cNvPr>
          <p:cNvSpPr txBox="1"/>
          <p:nvPr/>
        </p:nvSpPr>
        <p:spPr>
          <a:xfrm>
            <a:off x="8284998" y="5767974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1027283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자바스크립트 문법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literals)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or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문자열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string)</a:t>
            </a:r>
          </a:p>
          <a:p>
            <a:pPr lvl="2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문자를 표현하는 방법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코드상에서 줄 바꿈을 하려면 먼저 역 슬래시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‘</a:t>
            </a:r>
            <a:r>
              <a:rPr lang="en-US" altLang="ko-KR" sz="16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‘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입력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0167" y="1395787"/>
            <a:ext cx="8624916" cy="30931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0F199-E800-4AAA-82EF-7C1A5AC5290D}"/>
              </a:ext>
            </a:extLst>
          </p:cNvPr>
          <p:cNvSpPr txBox="1"/>
          <p:nvPr/>
        </p:nvSpPr>
        <p:spPr>
          <a:xfrm>
            <a:off x="1308410" y="1574753"/>
            <a:ext cx="783651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name = '</a:t>
            </a:r>
            <a:r>
              <a:rPr lang="en-US" altLang="ko-KR" sz="15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letter = 'Dear ' + name + ‘ </a:t>
            </a:r>
            <a:r>
              <a:rPr lang="en-US" altLang="ko-KR" sz="15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altLang="ko-KR" sz="15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5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역 </a:t>
            </a:r>
            <a:r>
              <a:rPr lang="ko-KR" altLang="en-US" sz="15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슬러시</a:t>
            </a:r>
            <a:endParaRPr lang="en-US" altLang="ko-KR" sz="15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</a:t>
            </a:r>
          </a:p>
          <a:p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Lorem ipsum dolor sit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sed do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incididunt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labore et dolore magna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+ name + 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 Ut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ad minim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exercitation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laboris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nisi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aliquip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ex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Duis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aute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dolor in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cillum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dolore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pariatur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Excepteur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occaecat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cupidatat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proident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sunt in culpa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qui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mollit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US" altLang="ko-KR" sz="15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+ name;</a:t>
            </a:r>
          </a:p>
          <a:p>
            <a:r>
              <a:rPr lang="en-US" altLang="ko-KR" sz="15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console.log(letter);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1027283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자바스크립트 문법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literals)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or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문자열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string)</a:t>
            </a:r>
          </a:p>
          <a:p>
            <a:pPr lvl="2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코드상에서 줄 바꿈을 하려면 먼저 역 슬래시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‘</a:t>
            </a:r>
            <a:r>
              <a:rPr lang="en-US" altLang="ko-KR" sz="16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‘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입력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실행결과에서 줄 바꿈을 하려면 특수기호 사용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‘ </a:t>
            </a:r>
            <a:r>
              <a:rPr lang="en-US" altLang="ko-KR" sz="18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’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20167" y="1395787"/>
            <a:ext cx="8624916" cy="30931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2BC82-DC60-41AC-A37F-84035146E799}"/>
              </a:ext>
            </a:extLst>
          </p:cNvPr>
          <p:cNvSpPr txBox="1"/>
          <p:nvPr/>
        </p:nvSpPr>
        <p:spPr>
          <a:xfrm>
            <a:off x="1408770" y="1592861"/>
            <a:ext cx="76194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name = '</a:t>
            </a:r>
            <a:r>
              <a:rPr lang="en-US" altLang="ko-KR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letter = 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'Dear 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+ name + 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altLang="ko-KR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ipsum dolor sit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sed do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incididunt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labore et dolore magna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'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+ name + 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 Ut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ad minim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exercitation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laboris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nisi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aliquip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ex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Duis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aute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dolor in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cillum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dolore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pariatur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Excepteur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occaecat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cupidatat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proident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sunt in culpa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qui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mollit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US" altLang="ko-K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'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+ name;</a:t>
            </a:r>
          </a:p>
          <a:p>
            <a:r>
              <a:rPr lang="en-US" altLang="ko-K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console.log(letter);</a:t>
            </a:r>
          </a:p>
        </p:txBody>
      </p:sp>
    </p:spTree>
    <p:extLst>
      <p:ext uri="{BB962C8B-B14F-4D97-AF65-F5344CB8AC3E}">
        <p14:creationId xmlns:p14="http://schemas.microsoft.com/office/powerpoint/2010/main" val="314062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7B0C-D479-45E2-952B-D97108F1EB84}"/>
              </a:ext>
            </a:extLst>
          </p:cNvPr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222A560A-BE66-4572-8CC4-F8625CE45EA3}"/>
              </a:ext>
            </a:extLst>
          </p:cNvPr>
          <p:cNvSpPr/>
          <p:nvPr/>
        </p:nvSpPr>
        <p:spPr>
          <a:xfrm>
            <a:off x="820167" y="1395787"/>
            <a:ext cx="8624916" cy="30931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DDCF7B-D6FE-4855-9132-2D822CBC802C}"/>
              </a:ext>
            </a:extLst>
          </p:cNvPr>
          <p:cNvSpPr txBox="1">
            <a:spLocks/>
          </p:cNvSpPr>
          <p:nvPr/>
        </p:nvSpPr>
        <p:spPr>
          <a:xfrm>
            <a:off x="610754" y="1395787"/>
            <a:ext cx="1027283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자바스크립트 문법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literals)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or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문자열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(template string)</a:t>
            </a:r>
          </a:p>
          <a:p>
            <a:pPr lvl="2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문자열을 템플릿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리터럴로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표시하려면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역따옴표로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묶어야 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3"/>
            <a:r>
              <a:rPr lang="ko-KR" altLang="en-US" sz="1400" dirty="0" err="1">
                <a:latin typeface="KoPub돋움체_Pro Bold" pitchFamily="18" charset="-127"/>
                <a:ea typeface="KoPub돋움체_Pro Bold" pitchFamily="18" charset="-127"/>
              </a:rPr>
              <a:t>역따옴표는</a:t>
            </a:r>
            <a:r>
              <a:rPr lang="ko-KR" altLang="en-US" sz="1400" dirty="0">
                <a:latin typeface="KoPub돋움체_Pro Bold" pitchFamily="18" charset="-127"/>
                <a:ea typeface="KoPub돋움체_Pro Bold" pitchFamily="18" charset="-127"/>
              </a:rPr>
              <a:t> 왼쪽 </a:t>
            </a:r>
            <a:r>
              <a:rPr lang="en-US" altLang="ko-KR" sz="1400" dirty="0">
                <a:latin typeface="KoPub돋움체_Pro Bold" pitchFamily="18" charset="-127"/>
                <a:ea typeface="KoPub돋움체_Pro Bold" pitchFamily="18" charset="-127"/>
              </a:rPr>
              <a:t>esc</a:t>
            </a:r>
            <a:r>
              <a:rPr lang="ko-KR" altLang="en-US" sz="1400" dirty="0">
                <a:latin typeface="KoPub돋움체_Pro Bold" pitchFamily="18" charset="-127"/>
                <a:ea typeface="KoPub돋움체_Pro Bold" pitchFamily="18" charset="-127"/>
              </a:rPr>
              <a:t>키 밑의 </a:t>
            </a:r>
            <a:r>
              <a:rPr lang="en-US" altLang="ko-KR" sz="1400" dirty="0">
                <a:latin typeface="KoPub돋움체_Pro Bold" pitchFamily="18" charset="-127"/>
                <a:ea typeface="KoPub돋움체_Pro Bold" pitchFamily="18" charset="-127"/>
              </a:rPr>
              <a:t>~</a:t>
            </a:r>
            <a:r>
              <a:rPr lang="ko-KR" altLang="en-US" sz="1400" dirty="0">
                <a:latin typeface="KoPub돋움체_Pro Bold" pitchFamily="18" charset="-127"/>
                <a:ea typeface="KoPub돋움체_Pro Bold" pitchFamily="18" charset="-127"/>
              </a:rPr>
              <a:t>키를 누르면 입력가능</a:t>
            </a:r>
            <a:endParaRPr lang="en-US" altLang="ko-KR" sz="1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3"/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연산자를 없애고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${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변수명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형식으로 표현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lvl="3"/>
            <a:r>
              <a:rPr lang="en-US" altLang="ko-KR" sz="1400" b="0" dirty="0">
                <a:effectLst/>
                <a:latin typeface="Consolas" panose="020B0609020204030204" pitchFamily="49" charset="0"/>
              </a:rPr>
              <a:t>${</a:t>
            </a: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형식은 중괄호안에 수식을 포함해 </a:t>
            </a:r>
            <a:r>
              <a:rPr lang="ko-KR" altLang="en-US" sz="1400" dirty="0">
                <a:latin typeface="Consolas" panose="020B0609020204030204" pitchFamily="49" charset="0"/>
              </a:rPr>
              <a:t>다른 명령을 입력할 수 있음 </a:t>
            </a:r>
            <a:endParaRPr lang="en-US" altLang="ko-KR" sz="1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4C04C-05A7-4C6C-A0F8-D094A0C4ECFD}"/>
              </a:ext>
            </a:extLst>
          </p:cNvPr>
          <p:cNvSpPr txBox="1"/>
          <p:nvPr/>
        </p:nvSpPr>
        <p:spPr>
          <a:xfrm>
            <a:off x="1317182" y="1603536"/>
            <a:ext cx="7630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`Dear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+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연산자를 없애고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ko-KR" altLang="en-U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변수명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형식으로 표현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전체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문자열을 </a:t>
            </a:r>
            <a:r>
              <a:rPr lang="ko-KR" altLang="en-U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역따옴표로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묶음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Lorem ipsum dolor sit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sed do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incididunt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labore et dolore magna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Ut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 minim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exercitation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laboris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nisi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aliquip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Duis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dolor in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cillum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dolore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pariatur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Excepteur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occaecat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cupidatat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proident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sunt in culpa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qui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mollit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655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FC363-B819-40D1-9C60-42EE5986A2BA}"/>
              </a:ext>
            </a:extLst>
          </p:cNvPr>
          <p:cNvSpPr txBox="1"/>
          <p:nvPr/>
        </p:nvSpPr>
        <p:spPr>
          <a:xfrm>
            <a:off x="707571" y="14020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ES2015+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48A3-015E-47BC-B27C-2E0FC7DED5F3}"/>
              </a:ext>
            </a:extLst>
          </p:cNvPr>
          <p:cNvSpPr txBox="1"/>
          <p:nvPr/>
        </p:nvSpPr>
        <p:spPr>
          <a:xfrm>
            <a:off x="794657" y="2459504"/>
            <a:ext cx="4539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-  2015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년을 기점으로 매년 </a:t>
            </a:r>
            <a:endParaRPr lang="en-US" altLang="ko-KR" sz="2000" b="1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    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문법 사항이 발표되고 있음</a:t>
            </a:r>
            <a:endParaRPr lang="en-US" altLang="ko-KR" sz="2000" b="1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-  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기존의 자바스크립트 문법에 </a:t>
            </a:r>
            <a:endParaRPr lang="en-US" altLang="ko-KR" sz="2000" b="1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   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다른 언어의 장점들을 더한 </a:t>
            </a:r>
            <a:endParaRPr lang="en-US" altLang="ko-KR" sz="2000" b="1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   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편리한 기능들이 많이   </a:t>
            </a:r>
            <a:r>
              <a:rPr lang="en-US" altLang="ko-KR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추가되었음 </a:t>
            </a:r>
          </a:p>
        </p:txBody>
      </p:sp>
    </p:spTree>
    <p:extLst>
      <p:ext uri="{BB962C8B-B14F-4D97-AF65-F5344CB8AC3E}">
        <p14:creationId xmlns:p14="http://schemas.microsoft.com/office/powerpoint/2010/main" val="201007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1" y="249008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ES2015 </a:t>
            </a:r>
            <a:r>
              <a:rPr lang="ko-KR" altLang="en-US" sz="2000" dirty="0"/>
              <a:t>이전에는 </a:t>
            </a:r>
            <a:r>
              <a:rPr lang="en-US" altLang="ko-KR" sz="2000" dirty="0" err="1"/>
              <a:t>var</a:t>
            </a:r>
            <a:r>
              <a:rPr lang="ko-KR" altLang="en-US" sz="2000" dirty="0"/>
              <a:t>로 변수를 선언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/>
              <a:t>ES2015</a:t>
            </a:r>
            <a:r>
              <a:rPr lang="ko-KR" altLang="en-US" sz="1800" dirty="0"/>
              <a:t>부터는 </a:t>
            </a:r>
            <a:r>
              <a:rPr lang="en-US" altLang="ko-KR" sz="1800" dirty="0" err="1"/>
              <a:t>const</a:t>
            </a:r>
            <a:r>
              <a:rPr lang="ko-KR" altLang="en-US" sz="1800" dirty="0"/>
              <a:t>와 </a:t>
            </a:r>
            <a:r>
              <a:rPr lang="en-US" altLang="ko-KR" sz="1800" dirty="0"/>
              <a:t>let</a:t>
            </a:r>
            <a:r>
              <a:rPr lang="ko-KR" altLang="en-US" sz="1800" dirty="0"/>
              <a:t>이 대체 </a:t>
            </a:r>
            <a:r>
              <a:rPr lang="en-US" altLang="ko-KR" sz="1800" dirty="0"/>
              <a:t>– </a:t>
            </a:r>
            <a:r>
              <a:rPr lang="ko-KR" altLang="en-US" sz="1800" dirty="0"/>
              <a:t>자바스크립트 변수 선언 참고</a:t>
            </a:r>
            <a:endParaRPr lang="en-US" altLang="ko-KR" sz="1800" dirty="0"/>
          </a:p>
          <a:p>
            <a:pPr lvl="1"/>
            <a:r>
              <a:rPr lang="ko-KR" altLang="en-US" sz="1800" dirty="0"/>
              <a:t>가장 큰 차이점</a:t>
            </a:r>
            <a:r>
              <a:rPr lang="en-US" altLang="ko-KR" sz="1800" dirty="0"/>
              <a:t>:  </a:t>
            </a:r>
            <a:r>
              <a:rPr lang="ko-KR" altLang="en-US" sz="1800" dirty="0"/>
              <a:t>블록 </a:t>
            </a:r>
            <a:r>
              <a:rPr lang="ko-KR" altLang="en-US" sz="1800" dirty="0" err="1"/>
              <a:t>스코프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범위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</a:t>
            </a:r>
            <a:r>
              <a:rPr lang="ko-KR" altLang="en-US" sz="1800" dirty="0"/>
              <a:t>은 함수 </a:t>
            </a:r>
            <a:r>
              <a:rPr lang="ko-KR" altLang="en-US" sz="1800" dirty="0" err="1"/>
              <a:t>스코프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기존</a:t>
            </a:r>
            <a:r>
              <a:rPr lang="en-US" altLang="ko-KR" sz="2000" dirty="0"/>
              <a:t>: 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스코프</a:t>
            </a:r>
            <a:r>
              <a:rPr lang="en-US" altLang="ko-KR" sz="2000" dirty="0"/>
              <a:t>(function() {}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스코프의</a:t>
            </a:r>
            <a:r>
              <a:rPr lang="ko-KR" altLang="en-US" sz="2000" dirty="0"/>
              <a:t> 기준점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다른 언어와는 달리 </a:t>
            </a:r>
            <a:r>
              <a:rPr lang="en-US" altLang="ko-KR" sz="1800" dirty="0"/>
              <a:t>if</a:t>
            </a:r>
            <a:r>
              <a:rPr lang="ko-KR" altLang="en-US" sz="1800" dirty="0"/>
              <a:t>나 </a:t>
            </a:r>
            <a:r>
              <a:rPr lang="en-US" altLang="ko-KR" sz="1800" dirty="0"/>
              <a:t>for, while</a:t>
            </a:r>
            <a:r>
              <a:rPr lang="ko-KR" altLang="en-US" sz="1800" dirty="0"/>
              <a:t>은 영향을 미치지 못함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const</a:t>
            </a:r>
            <a:r>
              <a:rPr lang="ko-KR" altLang="en-US" sz="1800" dirty="0"/>
              <a:t>와 </a:t>
            </a:r>
            <a:r>
              <a:rPr lang="en-US" altLang="ko-KR" sz="1800" dirty="0"/>
              <a:t>let</a:t>
            </a:r>
            <a:r>
              <a:rPr lang="ko-KR" altLang="en-US" sz="1800" dirty="0"/>
              <a:t>은 함수 및 블록</a:t>
            </a:r>
            <a:r>
              <a:rPr lang="en-US" altLang="ko-KR" sz="1800" dirty="0"/>
              <a:t>({})</a:t>
            </a:r>
            <a:r>
              <a:rPr lang="ko-KR" altLang="en-US" sz="1800" dirty="0"/>
              <a:t>에도 별도의 </a:t>
            </a:r>
            <a:r>
              <a:rPr lang="ko-KR" altLang="en-US" sz="1800" dirty="0" err="1"/>
              <a:t>스코프를</a:t>
            </a:r>
            <a:r>
              <a:rPr lang="ko-KR" altLang="en-US" sz="1800" dirty="0"/>
              <a:t> 가짐</a:t>
            </a:r>
            <a:endParaRPr lang="en-US" altLang="ko-KR" sz="1800" dirty="0"/>
          </a:p>
          <a:p>
            <a:pPr lvl="2"/>
            <a:r>
              <a:rPr lang="ko-KR" altLang="en-US" sz="1400" dirty="0"/>
              <a:t>블록의 범위는 중괄호 </a:t>
            </a:r>
            <a:r>
              <a:rPr lang="en-US" altLang="ko-KR" sz="1400" dirty="0"/>
              <a:t>{ </a:t>
            </a:r>
            <a:r>
              <a:rPr lang="ko-KR" altLang="en-US" sz="1400" dirty="0"/>
              <a:t>과 </a:t>
            </a:r>
            <a:r>
              <a:rPr lang="en-US" altLang="ko-KR" sz="1400" dirty="0"/>
              <a:t>} </a:t>
            </a:r>
            <a:r>
              <a:rPr lang="ko-KR" altLang="en-US" sz="1400" dirty="0"/>
              <a:t>사이</a:t>
            </a:r>
            <a:endParaRPr lang="en-US" altLang="ko-KR" sz="14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59F01E-8A50-43CE-BDFE-7A8B8E2F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72" y="2483366"/>
            <a:ext cx="5570959" cy="259663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985663" y="3164989"/>
            <a:ext cx="86360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3264" y="296493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0070C0"/>
                </a:solidFill>
              </a:rPr>
              <a:t>비주얼</a:t>
            </a:r>
            <a:r>
              <a:rPr lang="ko-KR" altLang="en-US" sz="2000" dirty="0">
                <a:solidFill>
                  <a:srgbClr val="0070C0"/>
                </a:solidFill>
              </a:rPr>
              <a:t> 코드 작성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2640" y="2367280"/>
            <a:ext cx="6024880" cy="28651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49680" y="4429760"/>
            <a:ext cx="1432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2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페이지의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크롬 브라우저의 개발자 도구</a:t>
            </a:r>
            <a:r>
              <a:rPr lang="en-US" altLang="ko-KR" sz="2000" dirty="0"/>
              <a:t>(F12</a:t>
            </a:r>
            <a:r>
              <a:rPr lang="ko-KR" altLang="en-US" sz="2000" dirty="0"/>
              <a:t>키</a:t>
            </a:r>
            <a:r>
              <a:rPr lang="en-US" altLang="ko-KR" sz="2000" dirty="0"/>
              <a:t>_</a:t>
            </a:r>
            <a:r>
              <a:rPr lang="ko-KR" altLang="en-US" sz="2000" dirty="0"/>
              <a:t>클릭</a:t>
            </a:r>
            <a:r>
              <a:rPr lang="en-US" altLang="ko-KR" sz="2000" dirty="0"/>
              <a:t>) </a:t>
            </a:r>
            <a:r>
              <a:rPr lang="ko-KR" altLang="en-US" sz="2000" dirty="0"/>
              <a:t>를 열어 </a:t>
            </a:r>
            <a:r>
              <a:rPr lang="en-US" altLang="ko-KR" sz="2000" dirty="0"/>
              <a:t>console </a:t>
            </a:r>
            <a:r>
              <a:rPr lang="ko-KR" altLang="en-US" sz="2000" dirty="0"/>
              <a:t>에 작성 </a:t>
            </a:r>
            <a:r>
              <a:rPr lang="en-US" altLang="ko-KR" sz="2000" dirty="0"/>
              <a:t>-&gt; Enter(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) </a:t>
            </a:r>
            <a:r>
              <a:rPr lang="ko-KR" altLang="en-US" sz="2000" dirty="0"/>
              <a:t>키를 누르면 실행됨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96781" y="249008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4" y="2106375"/>
            <a:ext cx="7242692" cy="4600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0800" y="2245360"/>
            <a:ext cx="4175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는 정상적으로 출력되지만 </a:t>
            </a:r>
            <a:r>
              <a:rPr lang="en-US" altLang="ko-KR" dirty="0"/>
              <a:t>y</a:t>
            </a:r>
            <a:r>
              <a:rPr lang="ko-KR" altLang="en-US" dirty="0"/>
              <a:t>에서 에러가</a:t>
            </a:r>
            <a:r>
              <a:rPr lang="en-US" altLang="ko-KR" dirty="0"/>
              <a:t> </a:t>
            </a:r>
            <a:r>
              <a:rPr lang="ko-KR" altLang="en-US" dirty="0"/>
              <a:t>발생함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 -&gt; </a:t>
            </a:r>
            <a:r>
              <a:rPr lang="en-US" altLang="ko-KR" dirty="0" err="1"/>
              <a:t>var</a:t>
            </a:r>
            <a:r>
              <a:rPr lang="ko-KR" altLang="en-US" dirty="0"/>
              <a:t>를 </a:t>
            </a:r>
            <a:r>
              <a:rPr lang="en-US" altLang="ko-KR" dirty="0" err="1"/>
              <a:t>const</a:t>
            </a:r>
            <a:r>
              <a:rPr lang="ko-KR" altLang="en-US" dirty="0"/>
              <a:t>로 바꿨더니</a:t>
            </a:r>
            <a:r>
              <a:rPr lang="en-US" altLang="ko-KR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Var</a:t>
            </a:r>
            <a:r>
              <a:rPr lang="ko-KR" altLang="en-US" dirty="0"/>
              <a:t>은 함수 </a:t>
            </a:r>
            <a:r>
              <a:rPr lang="ko-KR" altLang="en-US" dirty="0" err="1"/>
              <a:t>스코프를</a:t>
            </a:r>
            <a:r>
              <a:rPr lang="ko-KR" altLang="en-US" dirty="0"/>
              <a:t>  </a:t>
            </a:r>
            <a:r>
              <a:rPr lang="en-US" altLang="ko-KR" dirty="0"/>
              <a:t>if</a:t>
            </a:r>
            <a:r>
              <a:rPr lang="ko-KR" altLang="en-US" dirty="0"/>
              <a:t>문 블록과 관계없이 접근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, let</a:t>
            </a:r>
            <a:r>
              <a:rPr lang="ko-KR" altLang="en-US" dirty="0"/>
              <a:t>은 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가지므로</a:t>
            </a:r>
            <a:r>
              <a:rPr lang="en-US" altLang="ko-KR" dirty="0"/>
              <a:t>, </a:t>
            </a:r>
            <a:r>
              <a:rPr lang="ko-KR" altLang="en-US" dirty="0"/>
              <a:t>블록 밖에서 접근 할 수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한 번 값을 할당하면 다른 값을 할당할 수 없음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ko-KR" altLang="en-US" dirty="0"/>
              <a:t>로 선언한 변수를 </a:t>
            </a:r>
            <a:r>
              <a:rPr lang="en-US" altLang="ko-KR" dirty="0"/>
              <a:t>‘</a:t>
            </a:r>
            <a:r>
              <a:rPr lang="ko-KR" altLang="en-US" dirty="0"/>
              <a:t>상수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084320" y="3931920"/>
            <a:ext cx="72136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9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1" y="249008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0942" y="1377589"/>
            <a:ext cx="810549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r>
              <a:rPr lang="en-US" altLang="ko-KR" sz="2400" dirty="0" err="1"/>
              <a:t>const</a:t>
            </a:r>
            <a:r>
              <a:rPr lang="ko-KR" altLang="en-US" sz="2400" dirty="0"/>
              <a:t>는 상수</a:t>
            </a:r>
            <a:endParaRPr lang="en-US" altLang="ko-KR" sz="2400" dirty="0"/>
          </a:p>
          <a:p>
            <a:pPr lvl="1"/>
            <a:r>
              <a:rPr lang="ko-KR" altLang="en-US" sz="2000" dirty="0"/>
              <a:t>상수에 할당한 값은 다른 값으로 변경 불가</a:t>
            </a:r>
            <a:endParaRPr lang="en-US" altLang="ko-KR" sz="2000" dirty="0"/>
          </a:p>
          <a:p>
            <a:pPr lvl="1"/>
            <a:r>
              <a:rPr lang="ko-KR" altLang="en-US" sz="2000" dirty="0"/>
              <a:t>변경하고자 할 때는 </a:t>
            </a:r>
            <a:r>
              <a:rPr lang="en-US" altLang="ko-KR" sz="2000" dirty="0"/>
              <a:t>let</a:t>
            </a:r>
            <a:r>
              <a:rPr lang="ko-KR" altLang="en-US" sz="2000" dirty="0"/>
              <a:t>으로 변수 선언</a:t>
            </a:r>
            <a:endParaRPr lang="en-US" altLang="ko-KR" sz="2000" dirty="0"/>
          </a:p>
          <a:p>
            <a:pPr lvl="1"/>
            <a:r>
              <a:rPr lang="ko-KR" altLang="en-US" sz="2000" dirty="0"/>
              <a:t>상수 선언 시부터 초기화가 필요함</a:t>
            </a:r>
            <a:endParaRPr lang="en-US" altLang="ko-KR" sz="2000" dirty="0"/>
          </a:p>
          <a:p>
            <a:pPr lvl="1"/>
            <a:r>
              <a:rPr lang="ko-KR" altLang="en-US" sz="2000" dirty="0"/>
              <a:t>초기화를 하지 않고 선언하면 에러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947F1-BC7E-4C06-A842-2F3E3FB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2" y="1377589"/>
            <a:ext cx="6587139" cy="193874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7315200" y="1996589"/>
            <a:ext cx="10261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7122" y="1806694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한 줄씩 입력 </a:t>
            </a:r>
            <a:r>
              <a:rPr lang="en-US" altLang="ko-KR" sz="2000" dirty="0">
                <a:solidFill>
                  <a:srgbClr val="0070C0"/>
                </a:solidFill>
              </a:rPr>
              <a:t>/ node.js </a:t>
            </a:r>
            <a:r>
              <a:rPr lang="ko-KR" altLang="en-US" sz="2000" dirty="0">
                <a:solidFill>
                  <a:srgbClr val="0070C0"/>
                </a:solidFill>
              </a:rPr>
              <a:t>실행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3412" y="1188720"/>
            <a:ext cx="6711788" cy="23164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1" y="30470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문자열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594" y="1562162"/>
            <a:ext cx="109005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문자열을 합칠 때 </a:t>
            </a:r>
            <a:r>
              <a:rPr lang="en-US" altLang="ko-KR" sz="2400" dirty="0"/>
              <a:t>+</a:t>
            </a:r>
            <a:r>
              <a:rPr lang="ko-KR" altLang="en-US" sz="2400" dirty="0"/>
              <a:t> 기호때문에 지저분함</a:t>
            </a:r>
            <a:endParaRPr lang="en-US" altLang="ko-KR" sz="2400" dirty="0"/>
          </a:p>
          <a:p>
            <a:pPr lvl="1"/>
            <a:r>
              <a:rPr lang="en-US" altLang="ko-KR" sz="2000" dirty="0"/>
              <a:t>ES2015</a:t>
            </a:r>
            <a:r>
              <a:rPr lang="ko-KR" altLang="en-US" sz="2000" dirty="0"/>
              <a:t>부터는 </a:t>
            </a:r>
            <a:r>
              <a:rPr lang="en-US" altLang="ko-KR" sz="2000" dirty="0"/>
              <a:t>` (</a:t>
            </a:r>
            <a:r>
              <a:rPr lang="ko-KR" altLang="en-US" sz="2000" dirty="0" err="1"/>
              <a:t>백틱</a:t>
            </a:r>
            <a:r>
              <a:rPr lang="en-US" altLang="ko-KR" sz="2000" dirty="0"/>
              <a:t>) </a:t>
            </a:r>
            <a:r>
              <a:rPr lang="ko-KR" altLang="en-US" sz="2000" dirty="0"/>
              <a:t>사용 가능 </a:t>
            </a:r>
            <a:r>
              <a:rPr lang="en-US" altLang="ko-KR" sz="2000" dirty="0"/>
              <a:t>// </a:t>
            </a:r>
            <a:r>
              <a:rPr lang="ko-KR" altLang="en-US" sz="2000" dirty="0" err="1">
                <a:solidFill>
                  <a:srgbClr val="0070C0"/>
                </a:solidFill>
              </a:rPr>
              <a:t>백틱은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Tab </a:t>
            </a:r>
            <a:r>
              <a:rPr lang="ko-KR" altLang="en-US" sz="2000" dirty="0">
                <a:solidFill>
                  <a:srgbClr val="0070C0"/>
                </a:solidFill>
              </a:rPr>
              <a:t>키 위에 있음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err="1"/>
              <a:t>백틱</a:t>
            </a:r>
            <a:r>
              <a:rPr lang="ko-KR" altLang="en-US" sz="2000" dirty="0"/>
              <a:t> 문자열 안에 </a:t>
            </a:r>
            <a:r>
              <a:rPr lang="en-US" altLang="ko-KR" sz="2000" dirty="0"/>
              <a:t>${</a:t>
            </a:r>
            <a:r>
              <a:rPr lang="ko-KR" altLang="en-US" sz="2000" dirty="0"/>
              <a:t>변수</a:t>
            </a:r>
            <a:r>
              <a:rPr lang="en-US" altLang="ko-KR" sz="2000" dirty="0"/>
              <a:t>} </a:t>
            </a:r>
            <a:r>
              <a:rPr lang="ko-KR" altLang="en-US" sz="2000" dirty="0"/>
              <a:t>처럼 사용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BAC14E5-F935-4414-BF97-14A5161E180B}"/>
              </a:ext>
            </a:extLst>
          </p:cNvPr>
          <p:cNvSpPr/>
          <p:nvPr/>
        </p:nvSpPr>
        <p:spPr>
          <a:xfrm>
            <a:off x="3222518" y="4440029"/>
            <a:ext cx="438407" cy="544572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BE92D-B26F-4FA0-8F4C-0185D7C0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8" y="2825519"/>
            <a:ext cx="6067425" cy="1537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3B2CC9-78E2-4751-B6B3-74248120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33" y="4984601"/>
            <a:ext cx="5393584" cy="1542190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72802228-715C-4954-B0CD-39C3F0AD84EA}"/>
              </a:ext>
            </a:extLst>
          </p:cNvPr>
          <p:cNvSpPr/>
          <p:nvPr/>
        </p:nvSpPr>
        <p:spPr>
          <a:xfrm>
            <a:off x="690881" y="2825519"/>
            <a:ext cx="6711788" cy="161451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459F2AF-90F2-4150-87E9-6C0C846FEB7B}"/>
              </a:ext>
            </a:extLst>
          </p:cNvPr>
          <p:cNvSpPr/>
          <p:nvPr/>
        </p:nvSpPr>
        <p:spPr>
          <a:xfrm>
            <a:off x="690881" y="5005030"/>
            <a:ext cx="6711788" cy="161451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2820-3482-4080-BCFA-EF3693D292A6}"/>
              </a:ext>
            </a:extLst>
          </p:cNvPr>
          <p:cNvSpPr txBox="1"/>
          <p:nvPr/>
        </p:nvSpPr>
        <p:spPr>
          <a:xfrm>
            <a:off x="7511143" y="34290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# code1</a:t>
            </a:r>
            <a:endParaRPr lang="ko-KR" altLang="en-US" sz="2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3CD93-9245-4241-9D78-DF37B6B7355D}"/>
              </a:ext>
            </a:extLst>
          </p:cNvPr>
          <p:cNvSpPr txBox="1"/>
          <p:nvPr/>
        </p:nvSpPr>
        <p:spPr>
          <a:xfrm>
            <a:off x="7535732" y="538636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# code2</a:t>
            </a:r>
            <a:endParaRPr lang="ko-KR" altLang="en-US" sz="2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4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489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9635" y="135514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ES5</a:t>
            </a:r>
            <a:r>
              <a:rPr lang="ko-KR" altLang="en-US"/>
              <a:t> 시절의 객체 표현 방법</a:t>
            </a:r>
            <a:endParaRPr lang="en-US" altLang="ko-KR"/>
          </a:p>
          <a:p>
            <a:pPr lvl="1"/>
            <a:r>
              <a:rPr lang="ko-KR" altLang="en-US"/>
              <a:t>속성 표현 방식에 주목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1416F-77CF-4338-A258-679632F9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1" y="2262520"/>
            <a:ext cx="4203739" cy="43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22978" y="2843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999628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훨씬 간결한 문법으로 객체 </a:t>
            </a:r>
            <a:r>
              <a:rPr lang="ko-KR" altLang="en-US" sz="2400" dirty="0" err="1"/>
              <a:t>리터럴</a:t>
            </a:r>
            <a:r>
              <a:rPr lang="ko-KR" altLang="en-US" sz="2400" dirty="0"/>
              <a:t> 표현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 </a:t>
            </a:r>
            <a:r>
              <a:rPr lang="ko-KR" altLang="en-US" sz="2000" dirty="0"/>
              <a:t>객체의 메서드에 </a:t>
            </a:r>
            <a:r>
              <a:rPr lang="en-US" altLang="ko-KR" sz="2000" dirty="0"/>
              <a:t>:function</a:t>
            </a:r>
            <a:r>
              <a:rPr lang="ko-KR" altLang="en-US" sz="2000" dirty="0"/>
              <a:t>을 붙이지 않아도 됨</a:t>
            </a:r>
            <a:endParaRPr lang="en-US" altLang="ko-KR" sz="2000" dirty="0"/>
          </a:p>
          <a:p>
            <a:pPr lvl="1"/>
            <a:r>
              <a:rPr lang="en-US" altLang="ko-KR" sz="2000" dirty="0"/>
              <a:t> { </a:t>
            </a:r>
            <a:r>
              <a:rPr lang="en-US" altLang="ko-KR" sz="2000" dirty="0" err="1"/>
              <a:t>sayNode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sayNode</a:t>
            </a:r>
            <a:r>
              <a:rPr lang="en-US" altLang="ko-KR" sz="2000" dirty="0"/>
              <a:t> }</a:t>
            </a:r>
            <a:r>
              <a:rPr lang="ko-KR" altLang="en-US" sz="2000" dirty="0"/>
              <a:t>와 같은 것을</a:t>
            </a:r>
            <a:r>
              <a:rPr lang="en-US" altLang="ko-KR" sz="2000" dirty="0"/>
              <a:t> { </a:t>
            </a:r>
            <a:r>
              <a:rPr lang="en-US" altLang="ko-KR" sz="2000" dirty="0" err="1"/>
              <a:t>sayNode</a:t>
            </a:r>
            <a:r>
              <a:rPr lang="en-US" altLang="ko-KR" sz="2000" dirty="0"/>
              <a:t> }</a:t>
            </a:r>
            <a:r>
              <a:rPr lang="ko-KR" altLang="en-US" sz="2000" dirty="0"/>
              <a:t>로 축약 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 [</a:t>
            </a:r>
            <a:r>
              <a:rPr lang="ko-KR" altLang="en-US" sz="2000" dirty="0"/>
              <a:t>변수 </a:t>
            </a:r>
            <a:r>
              <a:rPr lang="en-US" altLang="ko-KR" sz="2000" dirty="0"/>
              <a:t>+ </a:t>
            </a:r>
            <a:r>
              <a:rPr lang="ko-KR" altLang="en-US" sz="2000" dirty="0"/>
              <a:t>값</a:t>
            </a:r>
            <a:r>
              <a:rPr lang="en-US" altLang="ko-KR" sz="2000" dirty="0"/>
              <a:t>] </a:t>
            </a:r>
            <a:r>
              <a:rPr lang="ko-KR" altLang="en-US" sz="2000" dirty="0"/>
              <a:t>등으로 동적 속성 명을 객체 속성 명으로 사용 가능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436019" y="4297687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29250" y="3931927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속성 명과 변수 명이 동일한 경우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     한번만 작성해도 됨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중복을 피할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D3CB-F55A-4362-851B-48730782C321}"/>
              </a:ext>
            </a:extLst>
          </p:cNvPr>
          <p:cNvSpPr txBox="1"/>
          <p:nvPr/>
        </p:nvSpPr>
        <p:spPr>
          <a:xfrm>
            <a:off x="1567542" y="3044657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sayNode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console.log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Node</a:t>
            </a:r>
            <a:r>
              <a:rPr lang="ko-KR" altLang="en-US" sz="1400" dirty="0"/>
              <a:t>');</a:t>
            </a:r>
          </a:p>
          <a:p>
            <a:r>
              <a:rPr lang="ko-KR" altLang="en-US" sz="1400" dirty="0"/>
              <a:t>  };</a:t>
            </a:r>
          </a:p>
          <a:p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es</a:t>
            </a:r>
            <a:r>
              <a:rPr lang="ko-KR" altLang="en-US" sz="1400" dirty="0"/>
              <a:t> = 'ES';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newObject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sayJS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console.log</a:t>
            </a:r>
            <a:r>
              <a:rPr lang="ko-KR" altLang="en-US" sz="1400" dirty="0"/>
              <a:t>('JS');</a:t>
            </a:r>
          </a:p>
          <a:p>
            <a:r>
              <a:rPr lang="ko-KR" altLang="en-US" sz="1400" dirty="0"/>
              <a:t>  },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sayNode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[</a:t>
            </a:r>
            <a:r>
              <a:rPr lang="ko-KR" altLang="en-US" sz="1400" dirty="0" err="1"/>
              <a:t>es</a:t>
            </a:r>
            <a:r>
              <a:rPr lang="ko-KR" altLang="en-US" sz="1400" dirty="0"/>
              <a:t> + 6]: '</a:t>
            </a:r>
            <a:r>
              <a:rPr lang="ko-KR" altLang="en-US" sz="1400" dirty="0" err="1"/>
              <a:t>Fantastic</a:t>
            </a:r>
            <a:r>
              <a:rPr lang="ko-KR" altLang="en-US" sz="1400" dirty="0"/>
              <a:t>',</a:t>
            </a:r>
          </a:p>
          <a:p>
            <a:r>
              <a:rPr lang="ko-KR" altLang="en-US" sz="1400" dirty="0"/>
              <a:t>};</a:t>
            </a:r>
          </a:p>
          <a:p>
            <a:r>
              <a:rPr lang="ko-KR" altLang="en-US" sz="1400" dirty="0" err="1"/>
              <a:t>newObject.sayNode</a:t>
            </a:r>
            <a:r>
              <a:rPr lang="ko-KR" altLang="en-US" sz="1400" dirty="0"/>
              <a:t>();   </a:t>
            </a:r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Node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 err="1"/>
              <a:t>newObject.sayJS</a:t>
            </a:r>
            <a:r>
              <a:rPr lang="ko-KR" altLang="en-US" sz="1400" dirty="0"/>
              <a:t>();      </a:t>
            </a:r>
            <a:r>
              <a:rPr lang="ko-KR" altLang="en-US" sz="1400" dirty="0">
                <a:solidFill>
                  <a:srgbClr val="00B050"/>
                </a:solidFill>
              </a:rPr>
              <a:t> // JS</a:t>
            </a:r>
          </a:p>
          <a:p>
            <a:r>
              <a:rPr lang="ko-KR" altLang="en-US" sz="1400" dirty="0" err="1"/>
              <a:t>console.log</a:t>
            </a:r>
            <a:r>
              <a:rPr lang="ko-KR" altLang="en-US" sz="1400" dirty="0"/>
              <a:t>(newObject.ES6);  </a:t>
            </a:r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Fantastic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16E0F32-98E6-4C3E-9575-81D110FBD667}"/>
              </a:ext>
            </a:extLst>
          </p:cNvPr>
          <p:cNvSpPr/>
          <p:nvPr/>
        </p:nvSpPr>
        <p:spPr>
          <a:xfrm>
            <a:off x="1088571" y="2906493"/>
            <a:ext cx="4347448" cy="36833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0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18965" y="2095026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JS(</a:t>
            </a:r>
            <a:r>
              <a: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자바스크립트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) </a:t>
            </a:r>
            <a:r>
              <a: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기본문법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726324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add1, add2, add3, add4</a:t>
            </a:r>
            <a:r>
              <a:rPr lang="ko-KR" altLang="en-US" sz="2400" dirty="0"/>
              <a:t>는 같은 기능을 하는 함수</a:t>
            </a:r>
            <a:endParaRPr lang="en-US" altLang="ko-KR" sz="2400" dirty="0"/>
          </a:p>
          <a:p>
            <a:pPr lvl="1"/>
            <a:r>
              <a:rPr lang="en-US" altLang="ko-KR" sz="2000" dirty="0"/>
              <a:t> add2: add1</a:t>
            </a:r>
            <a:r>
              <a:rPr lang="ko-KR" altLang="en-US" sz="2000" dirty="0"/>
              <a:t>을 화살표 함수로 나타낼 수 있음</a:t>
            </a:r>
            <a:endParaRPr lang="en-US" altLang="ko-KR" sz="2000" dirty="0"/>
          </a:p>
          <a:p>
            <a:pPr lvl="1"/>
            <a:r>
              <a:rPr lang="en-US" altLang="ko-KR" sz="2000" dirty="0"/>
              <a:t> add3: </a:t>
            </a:r>
            <a:r>
              <a:rPr lang="ko-KR" altLang="en-US" sz="2000" dirty="0"/>
              <a:t>함수의 본문이 </a:t>
            </a:r>
            <a:r>
              <a:rPr lang="en-US" altLang="ko-KR" sz="2000" dirty="0"/>
              <a:t>return</a:t>
            </a:r>
            <a:r>
              <a:rPr lang="ko-KR" altLang="en-US" sz="2000" dirty="0"/>
              <a:t>만 있는 경우</a:t>
            </a:r>
            <a:r>
              <a:rPr lang="en-US" altLang="ko-KR" sz="2000" dirty="0"/>
              <a:t> return </a:t>
            </a:r>
            <a:r>
              <a:rPr lang="ko-KR" altLang="en-US" sz="2000" dirty="0"/>
              <a:t>생략</a:t>
            </a:r>
            <a:endParaRPr lang="en-US" altLang="ko-KR" sz="2000" dirty="0"/>
          </a:p>
          <a:p>
            <a:pPr lvl="1"/>
            <a:r>
              <a:rPr lang="en-US" altLang="ko-KR" sz="2000" dirty="0"/>
              <a:t> add4: return</a:t>
            </a:r>
            <a:r>
              <a:rPr lang="ko-KR" altLang="en-US" sz="2000" dirty="0"/>
              <a:t>이 생략된 함수의 본문을 소괄호로 감싸줄 수 있음</a:t>
            </a:r>
            <a:endParaRPr lang="en-US" altLang="ko-KR" sz="2000" dirty="0"/>
          </a:p>
          <a:p>
            <a:pPr lvl="1"/>
            <a:r>
              <a:rPr lang="en-US" altLang="ko-KR" sz="2000" dirty="0"/>
              <a:t>not1</a:t>
            </a:r>
            <a:r>
              <a:rPr lang="ko-KR" altLang="en-US" sz="2000" dirty="0"/>
              <a:t>과 </a:t>
            </a:r>
            <a:r>
              <a:rPr lang="en-US" altLang="ko-KR" sz="2000" dirty="0"/>
              <a:t>not2</a:t>
            </a:r>
            <a:r>
              <a:rPr lang="ko-KR" altLang="en-US" sz="2000" dirty="0"/>
              <a:t>도 같은 기능을 함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하나일 때 괄호 생략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821C7-2034-4C0E-BC6E-E0FFCB4B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771" y="1355146"/>
            <a:ext cx="3160789" cy="517831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9001760" y="3108960"/>
            <a:ext cx="80264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0586720" y="3944303"/>
            <a:ext cx="26416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9570720" y="5242560"/>
            <a:ext cx="11176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4098" y="3351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88835" y="1314507"/>
            <a:ext cx="8105496" cy="49646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ko-KR" altLang="en-US" sz="2000" dirty="0"/>
              <a:t>화살표 함수가 기존 </a:t>
            </a:r>
            <a:r>
              <a:rPr lang="en-US" altLang="ko-KR" sz="2000" dirty="0"/>
              <a:t>function() {}</a:t>
            </a:r>
            <a:r>
              <a:rPr lang="ko-KR" altLang="en-US" sz="2000" dirty="0"/>
              <a:t>을 대체하는 건 아님</a:t>
            </a:r>
            <a:r>
              <a:rPr lang="en-US" altLang="ko-KR" sz="2000" dirty="0"/>
              <a:t>(this</a:t>
            </a:r>
            <a:r>
              <a:rPr lang="ko-KR" altLang="en-US" sz="2000" dirty="0"/>
              <a:t>가 달라짐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 err="1"/>
              <a:t>logFriends</a:t>
            </a:r>
            <a:r>
              <a:rPr lang="ko-KR" altLang="en-US" sz="1800" dirty="0"/>
              <a:t> 메서드의 </a:t>
            </a:r>
            <a:r>
              <a:rPr lang="en-US" altLang="ko-KR" sz="1800" dirty="0"/>
              <a:t>this </a:t>
            </a:r>
            <a:r>
              <a:rPr lang="ko-KR" altLang="en-US" sz="1800" dirty="0"/>
              <a:t>값에 주목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forEach</a:t>
            </a:r>
            <a:r>
              <a:rPr lang="ko-KR" altLang="en-US" sz="1800" dirty="0"/>
              <a:t>의 </a:t>
            </a:r>
            <a:r>
              <a:rPr lang="en-US" altLang="ko-KR" sz="1800" dirty="0"/>
              <a:t>function</a:t>
            </a:r>
            <a:r>
              <a:rPr lang="ko-KR" altLang="en-US" sz="1800" dirty="0"/>
              <a:t>의 </a:t>
            </a:r>
            <a:r>
              <a:rPr lang="en-US" altLang="ko-KR" sz="1800" dirty="0"/>
              <a:t>this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logFriends</a:t>
            </a:r>
            <a:r>
              <a:rPr lang="ko-KR" altLang="en-US" sz="1800" dirty="0"/>
              <a:t>의 </a:t>
            </a:r>
            <a:r>
              <a:rPr lang="en-US" altLang="ko-KR" sz="1800" dirty="0"/>
              <a:t>this</a:t>
            </a:r>
            <a:r>
              <a:rPr lang="ko-KR" altLang="en-US" sz="1800" dirty="0"/>
              <a:t>는 다름</a:t>
            </a:r>
            <a:endParaRPr lang="en-US" altLang="ko-KR" sz="1800" dirty="0"/>
          </a:p>
          <a:p>
            <a:pPr lvl="1"/>
            <a:r>
              <a:rPr lang="en-US" altLang="ko-KR" sz="1800" dirty="0"/>
              <a:t>that</a:t>
            </a:r>
            <a:r>
              <a:rPr lang="ko-KR" altLang="en-US" sz="1800" dirty="0"/>
              <a:t>이라는 중간 변수를 이용해서 </a:t>
            </a:r>
            <a:r>
              <a:rPr lang="en-US" altLang="ko-KR" sz="1800" dirty="0" err="1"/>
              <a:t>logFriends</a:t>
            </a:r>
            <a:r>
              <a:rPr lang="ko-KR" altLang="en-US" sz="1800" dirty="0"/>
              <a:t>의 </a:t>
            </a:r>
            <a:r>
              <a:rPr lang="en-US" altLang="ko-KR" sz="1800" dirty="0"/>
              <a:t>this</a:t>
            </a:r>
            <a:r>
              <a:rPr lang="ko-KR" altLang="en-US" sz="1800" dirty="0"/>
              <a:t>를 전달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849BFF-432A-4E9D-B0AF-BAB79C0A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2" y="1125501"/>
            <a:ext cx="6451984" cy="3373586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69A105D2-28CB-4339-BF86-2AA8FA7C79AE}"/>
              </a:ext>
            </a:extLst>
          </p:cNvPr>
          <p:cNvSpPr/>
          <p:nvPr/>
        </p:nvSpPr>
        <p:spPr>
          <a:xfrm>
            <a:off x="488834" y="1125501"/>
            <a:ext cx="6665321" cy="34573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E0D7C-5F2A-447B-A2DA-E534F1BDBF0A}"/>
              </a:ext>
            </a:extLst>
          </p:cNvPr>
          <p:cNvSpPr txBox="1"/>
          <p:nvPr/>
        </p:nvSpPr>
        <p:spPr>
          <a:xfrm>
            <a:off x="7587343" y="2351314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#1 (21-22 </a:t>
            </a:r>
            <a:r>
              <a:rPr lang="ko-KR" altLang="en-US" sz="2800" dirty="0">
                <a:solidFill>
                  <a:srgbClr val="00B050"/>
                </a:solidFill>
              </a:rPr>
              <a:t>한 코드</a:t>
            </a:r>
            <a:r>
              <a:rPr lang="en-US" altLang="ko-KR" sz="2800" dirty="0">
                <a:solidFill>
                  <a:srgbClr val="00B050"/>
                </a:solidFill>
              </a:rPr>
              <a:t>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1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5" y="30470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8105496" cy="49646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sz="2200" dirty="0" err="1"/>
              <a:t>forEach</a:t>
            </a:r>
            <a:r>
              <a:rPr lang="ko-KR" altLang="en-US" sz="2200" dirty="0"/>
              <a:t>의 인자로 화살표 함수가 들어간 것에 주목</a:t>
            </a:r>
            <a:endParaRPr lang="en-US" altLang="ko-KR" sz="2200" dirty="0"/>
          </a:p>
          <a:p>
            <a:pPr lvl="1"/>
            <a:r>
              <a:rPr lang="en-US" altLang="ko-KR" sz="1900" dirty="0" err="1"/>
              <a:t>forEach</a:t>
            </a:r>
            <a:r>
              <a:rPr lang="ko-KR" altLang="en-US" sz="1900" dirty="0"/>
              <a:t>의 화살표함수의 </a:t>
            </a:r>
            <a:r>
              <a:rPr lang="en-US" altLang="ko-KR" sz="1900" dirty="0"/>
              <a:t>this</a:t>
            </a:r>
            <a:r>
              <a:rPr lang="ko-KR" altLang="en-US" sz="1900" dirty="0"/>
              <a:t>와 </a:t>
            </a:r>
            <a:r>
              <a:rPr lang="en-US" altLang="ko-KR" sz="1900" dirty="0" err="1"/>
              <a:t>logFriends</a:t>
            </a:r>
            <a:r>
              <a:rPr lang="ko-KR" altLang="en-US" sz="1900" dirty="0"/>
              <a:t>의 </a:t>
            </a:r>
            <a:r>
              <a:rPr lang="en-US" altLang="ko-KR" sz="1900" dirty="0"/>
              <a:t>this</a:t>
            </a:r>
            <a:r>
              <a:rPr lang="ko-KR" altLang="en-US" sz="1900" dirty="0"/>
              <a:t>가 같아 짐</a:t>
            </a:r>
            <a:endParaRPr lang="en-US" altLang="ko-KR" sz="1900" dirty="0"/>
          </a:p>
          <a:p>
            <a:pPr lvl="1"/>
            <a:r>
              <a:rPr lang="ko-KR" altLang="en-US" sz="1900" dirty="0"/>
              <a:t>화살표 함수는 자신을 포함하는 함수의 </a:t>
            </a:r>
            <a:r>
              <a:rPr lang="en-US" altLang="ko-KR" sz="1900" dirty="0"/>
              <a:t>this</a:t>
            </a:r>
            <a:r>
              <a:rPr lang="ko-KR" altLang="en-US" sz="1900" dirty="0"/>
              <a:t>를 물려받음</a:t>
            </a:r>
            <a:endParaRPr lang="en-US" altLang="ko-KR" sz="1900" dirty="0"/>
          </a:p>
          <a:p>
            <a:pPr lvl="1"/>
            <a:r>
              <a:rPr lang="ko-KR" altLang="en-US" sz="1900" dirty="0"/>
              <a:t>물려받고 싶지 않을 때</a:t>
            </a:r>
            <a:r>
              <a:rPr lang="en-US" altLang="ko-KR" sz="1900" dirty="0"/>
              <a:t>: function() {}</a:t>
            </a:r>
            <a:r>
              <a:rPr lang="ko-KR" altLang="en-US" sz="1900" dirty="0"/>
              <a:t>을 사용</a:t>
            </a:r>
            <a:endParaRPr lang="en-US" altLang="ko-KR" sz="19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6D1E6-E0CD-413E-881E-BC5188FC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1" y="1355147"/>
            <a:ext cx="4147704" cy="3231977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D0792570-AA19-41CF-8E5F-D5759E8A92BF}"/>
              </a:ext>
            </a:extLst>
          </p:cNvPr>
          <p:cNvSpPr/>
          <p:nvPr/>
        </p:nvSpPr>
        <p:spPr>
          <a:xfrm>
            <a:off x="498995" y="1242442"/>
            <a:ext cx="6665321" cy="34573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81BE-3A01-40A7-84A5-ED4ABB7C1B06}"/>
              </a:ext>
            </a:extLst>
          </p:cNvPr>
          <p:cNvSpPr txBox="1"/>
          <p:nvPr/>
        </p:nvSpPr>
        <p:spPr>
          <a:xfrm>
            <a:off x="7587343" y="2351314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#2 (21-22 </a:t>
            </a:r>
            <a:r>
              <a:rPr lang="ko-KR" altLang="en-US" sz="2800" dirty="0">
                <a:solidFill>
                  <a:srgbClr val="00B050"/>
                </a:solidFill>
              </a:rPr>
              <a:t>한 코드</a:t>
            </a:r>
            <a:r>
              <a:rPr lang="en-US" altLang="ko-KR" sz="2800" dirty="0">
                <a:solidFill>
                  <a:srgbClr val="00B050"/>
                </a:solidFill>
              </a:rPr>
              <a:t>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1" y="2843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 분해 할당</a:t>
            </a:r>
            <a:endParaRPr lang="ko-KR" altLang="en-US" sz="4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8105496" cy="49646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600" dirty="0"/>
              <a:t> </a:t>
            </a:r>
            <a:r>
              <a:rPr lang="en-US" altLang="ko-KR" sz="2600" dirty="0" err="1"/>
              <a:t>var</a:t>
            </a:r>
            <a:r>
              <a:rPr lang="en-US" altLang="ko-KR" sz="2600" dirty="0"/>
              <a:t> </a:t>
            </a:r>
            <a:r>
              <a:rPr lang="en-US" altLang="ko-KR" sz="2600" dirty="0" err="1"/>
              <a:t>getCandy</a:t>
            </a:r>
            <a:r>
              <a:rPr lang="ko-KR" altLang="en-US" sz="2600" dirty="0"/>
              <a:t>와 </a:t>
            </a:r>
            <a:r>
              <a:rPr lang="en-US" altLang="ko-KR" sz="2600" dirty="0" err="1"/>
              <a:t>var</a:t>
            </a:r>
            <a:r>
              <a:rPr lang="en-US" altLang="ko-KR" sz="2600" dirty="0"/>
              <a:t> count</a:t>
            </a:r>
            <a:r>
              <a:rPr lang="ko-KR" altLang="en-US" sz="2600" dirty="0"/>
              <a:t>에 주목</a:t>
            </a:r>
            <a:endParaRPr lang="en-US" altLang="ko-KR" sz="2600" dirty="0"/>
          </a:p>
          <a:p>
            <a:pPr lvl="1"/>
            <a:r>
              <a:rPr lang="en-US" altLang="ko-KR" sz="2200" dirty="0" err="1">
                <a:solidFill>
                  <a:srgbClr val="00B0F0"/>
                </a:solidFill>
              </a:rPr>
              <a:t>candyMachine</a:t>
            </a:r>
            <a:r>
              <a:rPr lang="ko-KR" altLang="en-US" sz="2200" dirty="0"/>
              <a:t>부터 시작해서 속성을 찾아 들어가야 함</a:t>
            </a:r>
            <a:endParaRPr lang="en-US" altLang="ko-KR" sz="2200" dirty="0"/>
          </a:p>
          <a:p>
            <a:endParaRPr lang="en-US" altLang="ko-KR" sz="2600" dirty="0"/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588C2-5E7C-47C0-BF85-C384FD19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04" y="1233227"/>
            <a:ext cx="3731852" cy="356853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28B32A-03E8-41D9-8A43-530299AE1EF4}"/>
              </a:ext>
            </a:extLst>
          </p:cNvPr>
          <p:cNvCxnSpPr/>
          <p:nvPr/>
        </p:nvCxnSpPr>
        <p:spPr>
          <a:xfrm>
            <a:off x="1251857" y="1545771"/>
            <a:ext cx="131717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5381C7EA-89CE-4033-8FC8-4821C3B2AB13}"/>
              </a:ext>
            </a:extLst>
          </p:cNvPr>
          <p:cNvSpPr/>
          <p:nvPr/>
        </p:nvSpPr>
        <p:spPr>
          <a:xfrm>
            <a:off x="498996" y="1085113"/>
            <a:ext cx="5466376" cy="386476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4" y="29454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구조 분해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331566" cy="496462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600" dirty="0"/>
              <a:t> </a:t>
            </a:r>
            <a:r>
              <a:rPr lang="en-US" altLang="ko-KR" sz="2200" dirty="0" err="1"/>
              <a:t>const</a:t>
            </a:r>
            <a:r>
              <a:rPr lang="ko-KR" altLang="en-US" sz="2200" dirty="0"/>
              <a:t> </a:t>
            </a:r>
            <a:r>
              <a:rPr lang="en-US" altLang="ko-KR" sz="2200" dirty="0"/>
              <a:t>{</a:t>
            </a:r>
            <a:r>
              <a:rPr lang="ko-KR" altLang="en-US" sz="2200" dirty="0"/>
              <a:t> 변수</a:t>
            </a:r>
            <a:r>
              <a:rPr lang="en-US" altLang="ko-KR" sz="2200" dirty="0"/>
              <a:t> } = </a:t>
            </a:r>
            <a:r>
              <a:rPr lang="ko-KR" altLang="en-US" sz="2200" dirty="0"/>
              <a:t>객체</a:t>
            </a:r>
            <a:r>
              <a:rPr lang="en-US" altLang="ko-KR" sz="2200" dirty="0"/>
              <a:t>;</a:t>
            </a:r>
            <a:r>
              <a:rPr lang="ko-KR" altLang="en-US" sz="2200" dirty="0"/>
              <a:t>로 객체 안의 속성을 </a:t>
            </a:r>
            <a:r>
              <a:rPr lang="ko-KR" altLang="en-US" sz="2200" dirty="0" err="1"/>
              <a:t>변수명으로</a:t>
            </a:r>
            <a:r>
              <a:rPr lang="ko-KR" altLang="en-US" sz="2200" dirty="0"/>
              <a:t> 사용 가능</a:t>
            </a:r>
            <a:endParaRPr lang="en-US" altLang="ko-KR" sz="2200" dirty="0"/>
          </a:p>
          <a:p>
            <a:pPr lvl="1"/>
            <a:r>
              <a:rPr lang="ko-KR" altLang="en-US" sz="1900" dirty="0"/>
              <a:t>단</a:t>
            </a:r>
            <a:r>
              <a:rPr lang="en-US" altLang="ko-KR" sz="1900" dirty="0"/>
              <a:t>,  </a:t>
            </a:r>
            <a:r>
              <a:rPr lang="en-US" altLang="ko-KR" sz="1900" dirty="0" err="1"/>
              <a:t>getCandy</a:t>
            </a:r>
            <a:r>
              <a:rPr lang="en-US" altLang="ko-KR" sz="1900" dirty="0"/>
              <a:t>()</a:t>
            </a:r>
            <a:r>
              <a:rPr lang="ko-KR" altLang="en-US" sz="1900" dirty="0"/>
              <a:t>를 실행했을 때 결과가 </a:t>
            </a:r>
            <a:r>
              <a:rPr lang="en-US" altLang="ko-KR" sz="1900" dirty="0" err="1"/>
              <a:t>candyMachine.getCandy</a:t>
            </a:r>
            <a:r>
              <a:rPr lang="en-US" altLang="ko-KR" sz="1900" dirty="0"/>
              <a:t>()</a:t>
            </a:r>
            <a:r>
              <a:rPr lang="ko-KR" altLang="en-US" sz="1900" dirty="0"/>
              <a:t>와는 달라지므로 주의</a:t>
            </a:r>
            <a:endParaRPr lang="en-US" altLang="ko-KR" sz="1900" dirty="0"/>
          </a:p>
          <a:p>
            <a:pPr lvl="1"/>
            <a:r>
              <a:rPr lang="ko-KR" altLang="en-US" sz="1900" dirty="0"/>
              <a:t>달라진 </a:t>
            </a:r>
            <a:r>
              <a:rPr lang="en-US" altLang="ko-KR" sz="1900" dirty="0"/>
              <a:t>this</a:t>
            </a:r>
            <a:r>
              <a:rPr lang="ko-KR" altLang="en-US" sz="1900" dirty="0"/>
              <a:t>를 원래대로 바꿔주려면 </a:t>
            </a:r>
            <a:r>
              <a:rPr lang="en-US" altLang="ko-KR" sz="1900" dirty="0"/>
              <a:t>bind </a:t>
            </a:r>
            <a:r>
              <a:rPr lang="ko-KR" altLang="en-US" sz="1900" dirty="0"/>
              <a:t>함수 사용</a:t>
            </a:r>
            <a:endParaRPr lang="en-US" altLang="ko-KR" sz="1900" dirty="0"/>
          </a:p>
          <a:p>
            <a:r>
              <a:rPr lang="en-US" altLang="ko-KR" sz="2200" dirty="0"/>
              <a:t> count</a:t>
            </a:r>
            <a:r>
              <a:rPr lang="ko-KR" altLang="en-US" sz="2200" dirty="0"/>
              <a:t>처럼 속성 안의 속성도 </a:t>
            </a:r>
            <a:r>
              <a:rPr lang="ko-KR" altLang="en-US" sz="2200" dirty="0" err="1"/>
              <a:t>변수명으로</a:t>
            </a:r>
            <a:r>
              <a:rPr lang="ko-KR" altLang="en-US" sz="2200" dirty="0"/>
              <a:t> 사용 가능</a:t>
            </a:r>
            <a:endParaRPr lang="en-US" altLang="ko-KR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C1829-E712-44B5-A135-1798412F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250208"/>
            <a:ext cx="5528383" cy="3514028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2564EC2D-4BAA-4F4C-9D3C-4A04635DC737}"/>
              </a:ext>
            </a:extLst>
          </p:cNvPr>
          <p:cNvSpPr/>
          <p:nvPr/>
        </p:nvSpPr>
        <p:spPr>
          <a:xfrm>
            <a:off x="498995" y="1200212"/>
            <a:ext cx="6478747" cy="36765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7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745692" y="1337975"/>
            <a:ext cx="8105496" cy="49646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 </a:t>
            </a:r>
            <a:r>
              <a:rPr lang="ko-KR" altLang="en-US" sz="2000" dirty="0"/>
              <a:t>배열도 구조 분해 할당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 err="1"/>
              <a:t>const</a:t>
            </a:r>
            <a:r>
              <a:rPr lang="en-US" altLang="ko-KR" sz="2000" dirty="0"/>
              <a:t> [</a:t>
            </a:r>
            <a:r>
              <a:rPr lang="ko-KR" altLang="en-US" sz="2000" dirty="0"/>
              <a:t>변수</a:t>
            </a:r>
            <a:r>
              <a:rPr lang="en-US" altLang="ko-KR" sz="2000" dirty="0"/>
              <a:t>] = </a:t>
            </a:r>
            <a:r>
              <a:rPr lang="ko-KR" altLang="en-US" sz="2000" dirty="0"/>
              <a:t>배열</a:t>
            </a:r>
            <a:r>
              <a:rPr lang="en-US" altLang="ko-KR" sz="2000" dirty="0"/>
              <a:t>;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1"/>
            <a:r>
              <a:rPr lang="ko-KR" altLang="en-US" sz="1800" dirty="0"/>
              <a:t> 각 배열 인덱스와 변수가 대응됨</a:t>
            </a:r>
            <a:endParaRPr lang="en-US" altLang="ko-KR" sz="1800" dirty="0"/>
          </a:p>
          <a:p>
            <a:pPr lvl="1"/>
            <a:r>
              <a:rPr lang="en-US" altLang="ko-KR" sz="2000" dirty="0"/>
              <a:t>node</a:t>
            </a:r>
            <a:r>
              <a:rPr lang="ko-KR" altLang="en-US" sz="2000" dirty="0"/>
              <a:t>는 </a:t>
            </a:r>
            <a:r>
              <a:rPr lang="en-US" altLang="ko-KR" sz="2000" dirty="0"/>
              <a:t>array[0],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= array[1], bool = array[3]</a:t>
            </a:r>
          </a:p>
          <a:p>
            <a:pPr lvl="2"/>
            <a:r>
              <a:rPr lang="ko-KR" altLang="en-US" sz="1600" dirty="0"/>
              <a:t>세번째 요소인 </a:t>
            </a:r>
            <a:r>
              <a:rPr lang="en-US" altLang="ko-KR" sz="1600" dirty="0"/>
              <a:t>10</a:t>
            </a:r>
            <a:r>
              <a:rPr lang="ko-KR" altLang="en-US" sz="1600" dirty="0"/>
              <a:t>에는 변수 명을 지어주지 않았으므로 무시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화살표: 아래쪽 8">
            <a:extLst>
              <a:ext uri="{FF2B5EF4-FFF2-40B4-BE49-F238E27FC236}">
                <a16:creationId xmlns:a16="http://schemas.microsoft.com/office/drawing/2014/main" id="{6EA29F1D-8512-420C-80F3-53EE89340282}"/>
              </a:ext>
            </a:extLst>
          </p:cNvPr>
          <p:cNvSpPr/>
          <p:nvPr/>
        </p:nvSpPr>
        <p:spPr>
          <a:xfrm>
            <a:off x="2338336" y="3219804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05BA2-8D06-491B-AE22-F33C557F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6" y="1878797"/>
            <a:ext cx="3653487" cy="1276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5A809B-65F1-4733-A009-DF855543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2" y="3914475"/>
            <a:ext cx="4314825" cy="647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98994" y="29454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구조 분해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E398FD1-541E-4453-A18A-A1D1C2F823BB}"/>
              </a:ext>
            </a:extLst>
          </p:cNvPr>
          <p:cNvSpPr/>
          <p:nvPr/>
        </p:nvSpPr>
        <p:spPr>
          <a:xfrm>
            <a:off x="498996" y="1878796"/>
            <a:ext cx="4943862" cy="12762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546956EF-5734-4733-ADA1-7ACD5737A28E}"/>
              </a:ext>
            </a:extLst>
          </p:cNvPr>
          <p:cNvSpPr/>
          <p:nvPr/>
        </p:nvSpPr>
        <p:spPr>
          <a:xfrm>
            <a:off x="498994" y="3761045"/>
            <a:ext cx="4943862" cy="963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5" y="30725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31124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sz="2400" dirty="0" err="1"/>
              <a:t>프로토타입</a:t>
            </a:r>
            <a:r>
              <a:rPr lang="ko-KR" altLang="en-US" sz="2400" dirty="0"/>
              <a:t> 문법을 깔끔하게 작성할 수 있는 </a:t>
            </a:r>
            <a:r>
              <a:rPr lang="en-US" altLang="ko-KR" sz="2400" dirty="0"/>
              <a:t>Class </a:t>
            </a:r>
            <a:r>
              <a:rPr lang="ko-KR" altLang="en-US" sz="2400" dirty="0"/>
              <a:t>문법 도입</a:t>
            </a:r>
            <a:endParaRPr lang="en-US" altLang="ko-KR" sz="2400" dirty="0"/>
          </a:p>
          <a:p>
            <a:pPr lvl="1"/>
            <a:r>
              <a:rPr lang="en-US" altLang="ko-KR" sz="2000" dirty="0"/>
              <a:t>Constructor(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), Extends(</a:t>
            </a:r>
            <a:r>
              <a:rPr lang="ko-KR" altLang="en-US" sz="2000" dirty="0"/>
              <a:t>상속</a:t>
            </a:r>
            <a:r>
              <a:rPr lang="en-US" altLang="ko-KR" sz="2000" dirty="0"/>
              <a:t>) </a:t>
            </a:r>
            <a:r>
              <a:rPr lang="ko-KR" altLang="en-US" sz="2000" dirty="0"/>
              <a:t>등을 깔끔하게 처리할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코드가 </a:t>
            </a:r>
            <a:r>
              <a:rPr lang="ko-KR" altLang="en-US" sz="2000" dirty="0" err="1"/>
              <a:t>그룹화되어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가독성이</a:t>
            </a:r>
            <a:r>
              <a:rPr lang="ko-KR" altLang="en-US" sz="2000" dirty="0"/>
              <a:t> </a:t>
            </a:r>
            <a:r>
              <a:rPr lang="ko-KR" altLang="en-US" dirty="0"/>
              <a:t>향상됨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2960" y="4889083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Human </a:t>
            </a:r>
            <a:r>
              <a:rPr lang="ko-KR" altLang="en-US" sz="1600" dirty="0">
                <a:solidFill>
                  <a:srgbClr val="0070C0"/>
                </a:solidFill>
              </a:rPr>
              <a:t>생성 자 함수를 </a:t>
            </a:r>
            <a:r>
              <a:rPr lang="en-US" altLang="ko-KR" sz="1600" dirty="0">
                <a:solidFill>
                  <a:srgbClr val="0070C0"/>
                </a:solidFill>
              </a:rPr>
              <a:t>Zero</a:t>
            </a:r>
            <a:r>
              <a:rPr lang="ko-KR" altLang="en-US" sz="1600" dirty="0">
                <a:solidFill>
                  <a:srgbClr val="0070C0"/>
                </a:solidFill>
              </a:rPr>
              <a:t>가 상속함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But, zero</a:t>
            </a:r>
            <a:r>
              <a:rPr lang="ko-KR" altLang="en-US" sz="1600" dirty="0">
                <a:solidFill>
                  <a:srgbClr val="0070C0"/>
                </a:solidFill>
              </a:rPr>
              <a:t>를 상속받기 위한 코드가 난해함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70C0"/>
                </a:solidFill>
              </a:rPr>
              <a:t>Human.apply</a:t>
            </a:r>
            <a:r>
              <a:rPr lang="en-US" altLang="ko-KR" sz="1600" dirty="0">
                <a:solidFill>
                  <a:srgbClr val="0070C0"/>
                </a:solidFill>
              </a:rPr>
              <a:t> , </a:t>
            </a:r>
            <a:r>
              <a:rPr lang="en-US" altLang="ko-KR" sz="1600" dirty="0" err="1">
                <a:solidFill>
                  <a:srgbClr val="0070C0"/>
                </a:solidFill>
              </a:rPr>
              <a:t>Object.create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부분이 상속받는 부분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9C93B-F807-41DD-BDE7-D2879CA7F5A4}"/>
              </a:ext>
            </a:extLst>
          </p:cNvPr>
          <p:cNvSpPr txBox="1"/>
          <p:nvPr/>
        </p:nvSpPr>
        <p:spPr>
          <a:xfrm>
            <a:off x="1129398" y="2795867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var</a:t>
            </a:r>
            <a:r>
              <a:rPr lang="ko-KR" altLang="en-US" sz="1400" dirty="0"/>
              <a:t> </a:t>
            </a:r>
            <a:r>
              <a:rPr lang="ko-KR" altLang="en-US" sz="1400" b="1" dirty="0" err="1">
                <a:solidFill>
                  <a:srgbClr val="00B050"/>
                </a:solidFill>
              </a:rPr>
              <a:t>Human</a:t>
            </a:r>
            <a:r>
              <a:rPr lang="ko-KR" altLang="en-US" sz="1400" b="1" dirty="0">
                <a:solidFill>
                  <a:srgbClr val="00B050"/>
                </a:solidFill>
              </a:rPr>
              <a:t> </a:t>
            </a:r>
            <a:r>
              <a:rPr lang="ko-KR" altLang="en-US" sz="1400" dirty="0"/>
              <a:t>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this.type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 || '</a:t>
            </a:r>
            <a:r>
              <a:rPr lang="ko-KR" altLang="en-US" sz="1400" dirty="0" err="1"/>
              <a:t>human</a:t>
            </a:r>
            <a:r>
              <a:rPr lang="ko-KR" altLang="en-US" sz="1400" dirty="0"/>
              <a:t>';</a:t>
            </a:r>
          </a:p>
          <a:p>
            <a:r>
              <a:rPr lang="ko-KR" altLang="en-US" sz="1400" dirty="0"/>
              <a:t>};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Human.isHuman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human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human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instanceof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Human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Human.prototype.breathe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alert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h-a-a-a-m</a:t>
            </a:r>
            <a:r>
              <a:rPr lang="ko-KR" altLang="en-US" sz="1400" dirty="0"/>
              <a:t>');</a:t>
            </a:r>
          </a:p>
          <a:p>
            <a:r>
              <a:rPr lang="ko-KR" altLang="en-US" sz="1400" dirty="0"/>
              <a:t>};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var</a:t>
            </a:r>
            <a:r>
              <a:rPr lang="ko-KR" altLang="en-US" sz="1400" dirty="0"/>
              <a:t> </a:t>
            </a:r>
            <a:r>
              <a:rPr lang="ko-KR" altLang="en-US" sz="1400" b="1" dirty="0" err="1">
                <a:solidFill>
                  <a:srgbClr val="00B050"/>
                </a:solidFill>
              </a:rPr>
              <a:t>Zero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firstName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lastName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>
                <a:solidFill>
                  <a:srgbClr val="00B050"/>
                </a:solidFill>
              </a:rPr>
              <a:t>Human.apply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arguments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this.firstName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firstName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this.lastName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lastName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AF31E-1B74-4EE5-837B-288EE823631A}"/>
              </a:ext>
            </a:extLst>
          </p:cNvPr>
          <p:cNvSpPr txBox="1"/>
          <p:nvPr/>
        </p:nvSpPr>
        <p:spPr>
          <a:xfrm>
            <a:off x="5802960" y="297480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Zero.prototype</a:t>
            </a:r>
            <a:r>
              <a:rPr lang="ko-KR" altLang="en-US" sz="1400" dirty="0"/>
              <a:t> = </a:t>
            </a:r>
            <a:r>
              <a:rPr lang="ko-KR" altLang="en-US" sz="1400" b="1" dirty="0" err="1">
                <a:solidFill>
                  <a:srgbClr val="00B050"/>
                </a:solidFill>
              </a:rPr>
              <a:t>Object.create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Human.prototype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 err="1"/>
              <a:t>Zero.prototype.constructor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Zero</a:t>
            </a:r>
            <a:r>
              <a:rPr lang="ko-KR" altLang="en-US" sz="1400" dirty="0"/>
              <a:t>; // 상속하는 부분</a:t>
            </a:r>
          </a:p>
          <a:p>
            <a:r>
              <a:rPr lang="ko-KR" altLang="en-US" sz="1400" dirty="0" err="1"/>
              <a:t>Zero.prototype.sayName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alert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this.firstName</a:t>
            </a:r>
            <a:r>
              <a:rPr lang="ko-KR" altLang="en-US" sz="1400" dirty="0"/>
              <a:t> + ' ' + </a:t>
            </a:r>
            <a:r>
              <a:rPr lang="ko-KR" altLang="en-US" sz="1400" dirty="0" err="1"/>
              <a:t>this.lastName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};</a:t>
            </a:r>
          </a:p>
          <a:p>
            <a:r>
              <a:rPr lang="ko-KR" altLang="en-US" sz="1400" dirty="0" err="1"/>
              <a:t>var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oldZero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Zero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human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Zero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Cho</a:t>
            </a:r>
            <a:r>
              <a:rPr lang="ko-KR" altLang="en-US" sz="1400" dirty="0"/>
              <a:t>');</a:t>
            </a:r>
          </a:p>
          <a:p>
            <a:r>
              <a:rPr lang="ko-KR" altLang="en-US" sz="1400" dirty="0" err="1"/>
              <a:t>Human.isHuman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oldZero</a:t>
            </a:r>
            <a:r>
              <a:rPr lang="ko-KR" altLang="en-US" sz="1400" dirty="0"/>
              <a:t>); // </a:t>
            </a:r>
            <a:r>
              <a:rPr lang="ko-KR" altLang="en-US" sz="1400" dirty="0" err="1"/>
              <a:t>true</a:t>
            </a:r>
            <a:endParaRPr lang="ko-KR" altLang="en-US" sz="1400" dirty="0"/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F035F550-A84C-40B8-8A08-24D1AA556EF3}"/>
              </a:ext>
            </a:extLst>
          </p:cNvPr>
          <p:cNvSpPr/>
          <p:nvPr/>
        </p:nvSpPr>
        <p:spPr>
          <a:xfrm>
            <a:off x="580348" y="2795867"/>
            <a:ext cx="4673562" cy="38661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00903FBC-863D-4A5F-B443-B767081A70C4}"/>
              </a:ext>
            </a:extLst>
          </p:cNvPr>
          <p:cNvSpPr/>
          <p:nvPr/>
        </p:nvSpPr>
        <p:spPr>
          <a:xfrm>
            <a:off x="5473768" y="2776402"/>
            <a:ext cx="4943862" cy="188171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0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5" y="243693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595" y="146690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</a:t>
            </a:r>
            <a:r>
              <a:rPr lang="ko-KR" altLang="en-US" sz="2400" dirty="0"/>
              <a:t>전반적으로 코드 구성이 깔끔해 짐</a:t>
            </a:r>
            <a:endParaRPr lang="en-US" altLang="ko-KR" sz="2400" dirty="0"/>
          </a:p>
          <a:p>
            <a:pPr lvl="1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내부에 관련된 코드들이 묶임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Super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로 부모 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호출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Static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키워드로 클래스 메서드 생성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0E761-2D0F-4B78-BD28-F03148E6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75" y="2914838"/>
            <a:ext cx="2888568" cy="33307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3ACBC-C088-4EC4-9165-C614ABCF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96" y="2711638"/>
            <a:ext cx="4238705" cy="39928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859280" y="3434080"/>
            <a:ext cx="117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463" y="320324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생성자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human</a:t>
            </a:r>
            <a:r>
              <a:rPr lang="ko-KR" altLang="en-US" sz="1200" dirty="0">
                <a:solidFill>
                  <a:srgbClr val="0070C0"/>
                </a:solidFill>
              </a:rPr>
              <a:t>함수는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Constructor</a:t>
            </a:r>
            <a:r>
              <a:rPr lang="ko-KR" altLang="en-US" sz="1200" dirty="0">
                <a:solidFill>
                  <a:srgbClr val="0070C0"/>
                </a:solidFill>
              </a:rPr>
              <a:t>로 들어감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48560" y="4450080"/>
            <a:ext cx="138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293" y="414734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Human.isHuman</a:t>
            </a:r>
            <a:r>
              <a:rPr lang="ko-KR" altLang="en-US" sz="1200" dirty="0">
                <a:solidFill>
                  <a:srgbClr val="0070C0"/>
                </a:solidFill>
              </a:rPr>
              <a:t>은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Static </a:t>
            </a:r>
            <a:r>
              <a:rPr lang="ko-KR" altLang="en-US" sz="1200" dirty="0">
                <a:solidFill>
                  <a:srgbClr val="0070C0"/>
                </a:solidFill>
              </a:rPr>
              <a:t>키워드로 전환됨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492240" y="2914838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96773" y="3118224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프로토타입</a:t>
            </a:r>
            <a:r>
              <a:rPr lang="ko-KR" altLang="en-US" sz="1200" dirty="0">
                <a:solidFill>
                  <a:srgbClr val="0070C0"/>
                </a:solidFill>
              </a:rPr>
              <a:t> 함수들도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Class </a:t>
            </a:r>
            <a:r>
              <a:rPr lang="ko-KR" altLang="en-US" sz="1200" dirty="0">
                <a:solidFill>
                  <a:srgbClr val="0070C0"/>
                </a:solidFill>
              </a:rPr>
              <a:t>블록 안에 포함됨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extends </a:t>
            </a:r>
            <a:r>
              <a:rPr lang="ko-KR" altLang="en-US" sz="1200" dirty="0">
                <a:solidFill>
                  <a:srgbClr val="0070C0"/>
                </a:solidFill>
              </a:rPr>
              <a:t>로 상속도 간단해 짐</a:t>
            </a:r>
          </a:p>
        </p:txBody>
      </p:sp>
    </p:spTree>
    <p:extLst>
      <p:ext uri="{BB962C8B-B14F-4D97-AF65-F5344CB8AC3E}">
        <p14:creationId xmlns:p14="http://schemas.microsoft.com/office/powerpoint/2010/main" val="54433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5058" y="3351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38034" y="1344987"/>
            <a:ext cx="1044332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sz="2400" dirty="0" err="1"/>
              <a:t>콜백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헬이라고</a:t>
            </a:r>
            <a:r>
              <a:rPr lang="ko-KR" altLang="en-US" sz="2400" dirty="0"/>
              <a:t> 불리는 지저분한 자바스크립트 코드의 해결책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프로미스</a:t>
            </a:r>
            <a:r>
              <a:rPr lang="en-US" altLang="ko-KR" sz="2000" dirty="0"/>
              <a:t>: </a:t>
            </a:r>
            <a:r>
              <a:rPr lang="ko-KR" altLang="en-US" sz="2000" dirty="0"/>
              <a:t>내용이 실행은 되었지만 결과를 아직 반환하지 않은 객체</a:t>
            </a:r>
            <a:endParaRPr lang="en-US" altLang="ko-KR" sz="2000" dirty="0"/>
          </a:p>
          <a:p>
            <a:pPr lvl="1"/>
            <a:r>
              <a:rPr lang="en-US" altLang="ko-KR" sz="2000" dirty="0"/>
              <a:t>Then</a:t>
            </a:r>
            <a:r>
              <a:rPr lang="ko-KR" altLang="en-US" sz="2000" dirty="0"/>
              <a:t>을 붙이면 결과를 반환함</a:t>
            </a:r>
            <a:endParaRPr lang="en-US" altLang="ko-KR" sz="2000" dirty="0"/>
          </a:p>
          <a:p>
            <a:pPr lvl="1"/>
            <a:r>
              <a:rPr lang="ko-KR" altLang="en-US" sz="2000" dirty="0"/>
              <a:t>실행이 완료되지 않았으면 완료된 후에</a:t>
            </a:r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Then</a:t>
            </a:r>
            <a:r>
              <a:rPr lang="ko-KR" altLang="en-US" sz="2000" dirty="0"/>
              <a:t> 내부 함수가 실행됨</a:t>
            </a:r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lvl="1"/>
            <a:r>
              <a:rPr lang="en-US" altLang="ko-KR" sz="1800" dirty="0"/>
              <a:t>Resolve(</a:t>
            </a:r>
            <a:r>
              <a:rPr lang="ko-KR" altLang="en-US" sz="1800" dirty="0"/>
              <a:t>성공 리턴 값</a:t>
            </a:r>
            <a:r>
              <a:rPr lang="en-US" altLang="ko-KR" sz="1800" dirty="0"/>
              <a:t>) -&gt; then</a:t>
            </a:r>
            <a:r>
              <a:rPr lang="ko-KR" altLang="en-US" sz="1800" dirty="0"/>
              <a:t>으로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Reject(</a:t>
            </a:r>
            <a:r>
              <a:rPr lang="ko-KR" altLang="en-US" sz="1800" dirty="0"/>
              <a:t>실패 리턴 값</a:t>
            </a:r>
            <a:r>
              <a:rPr lang="en-US" altLang="ko-KR" sz="1800" dirty="0"/>
              <a:t>) -&gt; catch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Finally </a:t>
            </a:r>
            <a:r>
              <a:rPr lang="ko-KR" altLang="en-US" sz="1800" dirty="0"/>
              <a:t>부분은 무조건 실행됨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AA684-950B-4B25-98C9-05834957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45" y="2251548"/>
            <a:ext cx="4314445" cy="45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4546" y="29454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프로미스의</a:t>
            </a:r>
            <a:r>
              <a:rPr lang="ko-KR" altLang="en-US" sz="2400" dirty="0"/>
              <a:t> </a:t>
            </a:r>
            <a:r>
              <a:rPr lang="en-US" altLang="ko-KR" sz="2400" dirty="0"/>
              <a:t>then</a:t>
            </a:r>
            <a:r>
              <a:rPr lang="ko-KR" altLang="en-US" sz="2400" dirty="0"/>
              <a:t> 연달아 사용 가능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프로미스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체이닝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/>
              <a:t>then </a:t>
            </a:r>
            <a:r>
              <a:rPr lang="ko-KR" altLang="en-US" sz="2000" dirty="0"/>
              <a:t>안에서 </a:t>
            </a:r>
            <a:r>
              <a:rPr lang="en-US" altLang="ko-KR" sz="2000" dirty="0"/>
              <a:t>return</a:t>
            </a:r>
            <a:r>
              <a:rPr lang="ko-KR" altLang="en-US" sz="2000" dirty="0"/>
              <a:t>한 값이</a:t>
            </a:r>
            <a:r>
              <a:rPr lang="en-US" altLang="ko-KR" sz="2000" dirty="0"/>
              <a:t> </a:t>
            </a:r>
            <a:r>
              <a:rPr lang="ko-KR" altLang="en-US" sz="2000" dirty="0"/>
              <a:t>다음 </a:t>
            </a:r>
            <a:r>
              <a:rPr lang="en-US" altLang="ko-KR" sz="2000" dirty="0"/>
              <a:t>then</a:t>
            </a:r>
            <a:r>
              <a:rPr lang="ko-KR" altLang="en-US" sz="2000" dirty="0"/>
              <a:t>으로 넘어감</a:t>
            </a:r>
            <a:endParaRPr lang="en-US" altLang="ko-KR" sz="2000" dirty="0"/>
          </a:p>
          <a:p>
            <a:pPr lvl="1"/>
            <a:r>
              <a:rPr lang="en-US" altLang="ko-KR" sz="2000" dirty="0"/>
              <a:t>return </a:t>
            </a:r>
            <a:r>
              <a:rPr lang="ko-KR" altLang="en-US" sz="2000" dirty="0"/>
              <a:t>값이 </a:t>
            </a:r>
            <a:r>
              <a:rPr lang="ko-KR" altLang="en-US" sz="2000" dirty="0" err="1"/>
              <a:t>프로미스면</a:t>
            </a:r>
            <a:r>
              <a:rPr lang="ko-KR" altLang="en-US" sz="2000" dirty="0"/>
              <a:t> </a:t>
            </a:r>
            <a:r>
              <a:rPr lang="en-US" altLang="ko-KR" sz="2000" dirty="0"/>
              <a:t>resolve </a:t>
            </a:r>
            <a:r>
              <a:rPr lang="ko-KR" altLang="en-US" sz="2000" dirty="0"/>
              <a:t>후 넘어감</a:t>
            </a:r>
            <a:endParaRPr lang="en-US" altLang="ko-KR" sz="2000" dirty="0"/>
          </a:p>
          <a:p>
            <a:pPr lvl="1"/>
            <a:r>
              <a:rPr lang="ko-KR" altLang="en-US" sz="2000" dirty="0"/>
              <a:t>에러가 난 경우 바로 </a:t>
            </a:r>
            <a:r>
              <a:rPr lang="en-US" altLang="ko-KR" sz="2000" dirty="0"/>
              <a:t>catch</a:t>
            </a:r>
            <a:r>
              <a:rPr lang="ko-KR" altLang="en-US" sz="2000" dirty="0"/>
              <a:t>로 이동</a:t>
            </a:r>
            <a:endParaRPr lang="en-US" altLang="ko-KR" sz="2000" dirty="0"/>
          </a:p>
          <a:p>
            <a:pPr lvl="1"/>
            <a:r>
              <a:rPr lang="ko-KR" altLang="en-US" sz="2000" dirty="0"/>
              <a:t>에러는 </a:t>
            </a:r>
            <a:r>
              <a:rPr lang="en-US" altLang="ko-KR" sz="2000" dirty="0"/>
              <a:t>catch</a:t>
            </a:r>
            <a:r>
              <a:rPr lang="ko-KR" altLang="en-US" sz="2000" dirty="0"/>
              <a:t>에서 한 번에 처리</a:t>
            </a:r>
            <a:endParaRPr lang="en-US" altLang="ko-KR" sz="20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DF87A-E437-4C1E-B81C-3F1F8C91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40" y="1958435"/>
            <a:ext cx="4037010" cy="48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DataType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 타입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dirty="0"/>
              <a:t>사칙연산 </a:t>
            </a:r>
            <a:r>
              <a:rPr lang="en-US" altLang="ko-KR" dirty="0"/>
              <a:t>: </a:t>
            </a:r>
            <a:r>
              <a:rPr lang="ko-KR" altLang="en-US" dirty="0"/>
              <a:t>이항연산자 </a:t>
            </a:r>
            <a:r>
              <a:rPr lang="en-US" altLang="ko-KR" dirty="0"/>
              <a:t>(binary operator)</a:t>
            </a:r>
          </a:p>
          <a:p>
            <a:pPr lvl="1"/>
            <a:endParaRPr lang="en-US" altLang="ko-KR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672682"/>
            <a:ext cx="6024880" cy="191398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DB9AF-6227-40D9-990C-1749ED5CFB00}"/>
              </a:ext>
            </a:extLst>
          </p:cNvPr>
          <p:cNvSpPr txBox="1"/>
          <p:nvPr/>
        </p:nvSpPr>
        <p:spPr>
          <a:xfrm>
            <a:off x="1352085" y="1947890"/>
            <a:ext cx="6094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console.log(1 + 1);</a:t>
            </a:r>
          </a:p>
          <a:p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console.log(4 - 1);</a:t>
            </a:r>
          </a:p>
          <a:p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console.log(2 * 2);</a:t>
            </a:r>
          </a:p>
          <a:p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console.log(10 / 2);</a:t>
            </a:r>
          </a:p>
        </p:txBody>
      </p:sp>
    </p:spTree>
    <p:extLst>
      <p:ext uri="{BB962C8B-B14F-4D97-AF65-F5344CB8AC3E}">
        <p14:creationId xmlns:p14="http://schemas.microsoft.com/office/powerpoint/2010/main" val="173109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콜백 패턴</a:t>
            </a:r>
            <a:r>
              <a:rPr lang="en-US" altLang="ko-KR" sz="2000"/>
              <a:t>(3</a:t>
            </a:r>
            <a:r>
              <a:rPr lang="ko-KR" altLang="en-US" sz="2000"/>
              <a:t>중첩</a:t>
            </a:r>
            <a:r>
              <a:rPr lang="en-US" altLang="ko-KR" sz="2000"/>
              <a:t>)</a:t>
            </a:r>
            <a:r>
              <a:rPr lang="ko-KR" altLang="en-US" sz="2000"/>
              <a:t>을 프로미스로 바꾸는 예제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DE6F5-4EE9-4160-B45A-D2146261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8" y="1873610"/>
            <a:ext cx="5648325" cy="4446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8DAB8-1EC7-4798-937A-38E3DDEDFAF2}"/>
              </a:ext>
            </a:extLst>
          </p:cNvPr>
          <p:cNvSpPr txBox="1"/>
          <p:nvPr/>
        </p:nvSpPr>
        <p:spPr>
          <a:xfrm>
            <a:off x="7124770" y="2067746"/>
            <a:ext cx="37936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function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findAndSaveUser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Users.findOne</a:t>
            </a:r>
            <a:r>
              <a:rPr lang="ko-KR" altLang="en-US" sz="1400" dirty="0"/>
              <a:t>({})</a:t>
            </a:r>
          </a:p>
          <a:p>
            <a:r>
              <a:rPr lang="ko-KR" altLang="en-US" sz="1400" dirty="0"/>
              <a:t>    .</a:t>
            </a:r>
            <a:r>
              <a:rPr lang="ko-KR" altLang="en-US" sz="1400" dirty="0" err="1"/>
              <a:t>then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) =&gt; {</a:t>
            </a:r>
          </a:p>
          <a:p>
            <a:r>
              <a:rPr lang="ko-KR" altLang="en-US" sz="1400" dirty="0"/>
              <a:t>      user.name = '</a:t>
            </a:r>
            <a:r>
              <a:rPr lang="ko-KR" altLang="en-US" sz="1400" dirty="0" err="1"/>
              <a:t>zero</a:t>
            </a:r>
            <a:r>
              <a:rPr lang="ko-KR" altLang="en-US" sz="1400" dirty="0"/>
              <a:t>';</a:t>
            </a:r>
          </a:p>
          <a:p>
            <a:r>
              <a:rPr lang="ko-KR" altLang="en-US" sz="1400" dirty="0"/>
              <a:t>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user.save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  })</a:t>
            </a:r>
          </a:p>
          <a:p>
            <a:r>
              <a:rPr lang="ko-KR" altLang="en-US" sz="1400" dirty="0"/>
              <a:t>    .</a:t>
            </a:r>
            <a:r>
              <a:rPr lang="ko-KR" altLang="en-US" sz="1400" dirty="0" err="1"/>
              <a:t>then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) =&gt; {</a:t>
            </a:r>
          </a:p>
          <a:p>
            <a:r>
              <a:rPr lang="ko-KR" altLang="en-US" sz="1400" dirty="0"/>
              <a:t>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Users.findOne</a:t>
            </a:r>
            <a:r>
              <a:rPr lang="ko-KR" altLang="en-US" sz="1400" dirty="0"/>
              <a:t>({ </a:t>
            </a:r>
            <a:r>
              <a:rPr lang="ko-KR" altLang="en-US" sz="1400" dirty="0" err="1"/>
              <a:t>gender</a:t>
            </a:r>
            <a:r>
              <a:rPr lang="ko-KR" altLang="en-US" sz="1400" dirty="0"/>
              <a:t>: '</a:t>
            </a:r>
            <a:r>
              <a:rPr lang="ko-KR" altLang="en-US" sz="1400" dirty="0" err="1"/>
              <a:t>m</a:t>
            </a:r>
            <a:r>
              <a:rPr lang="ko-KR" altLang="en-US" sz="1400" dirty="0"/>
              <a:t>' });</a:t>
            </a:r>
          </a:p>
          <a:p>
            <a:r>
              <a:rPr lang="ko-KR" altLang="en-US" sz="1400" dirty="0"/>
              <a:t>    })</a:t>
            </a:r>
          </a:p>
          <a:p>
            <a:r>
              <a:rPr lang="ko-KR" altLang="en-US" sz="1400" dirty="0"/>
              <a:t>    .</a:t>
            </a:r>
            <a:r>
              <a:rPr lang="ko-KR" altLang="en-US" sz="1400" dirty="0" err="1"/>
              <a:t>then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) =&gt; {</a:t>
            </a:r>
          </a:p>
          <a:p>
            <a:r>
              <a:rPr lang="ko-KR" altLang="en-US" sz="1400" dirty="0"/>
              <a:t>      // 생략</a:t>
            </a:r>
          </a:p>
          <a:p>
            <a:r>
              <a:rPr lang="ko-KR" altLang="en-US" sz="1400" dirty="0"/>
              <a:t>    })</a:t>
            </a:r>
          </a:p>
          <a:p>
            <a:r>
              <a:rPr lang="ko-KR" altLang="en-US" sz="1400" dirty="0"/>
              <a:t>    .</a:t>
            </a:r>
            <a:r>
              <a:rPr lang="ko-KR" altLang="en-US" sz="1400" dirty="0" err="1"/>
              <a:t>catch</a:t>
            </a:r>
            <a:r>
              <a:rPr lang="ko-KR" altLang="en-US" sz="1400" dirty="0"/>
              <a:t>(</a:t>
            </a:r>
            <a:r>
              <a:rPr lang="ko-KR" altLang="en-US" sz="1400" dirty="0" err="1"/>
              <a:t>err</a:t>
            </a:r>
            <a:r>
              <a:rPr lang="ko-KR" altLang="en-US" sz="1400" dirty="0"/>
              <a:t> =&gt; {</a:t>
            </a:r>
          </a:p>
          <a:p>
            <a:r>
              <a:rPr lang="ko-KR" altLang="en-US" sz="1400" dirty="0"/>
              <a:t>      </a:t>
            </a:r>
            <a:r>
              <a:rPr lang="ko-KR" altLang="en-US" sz="1400" dirty="0" err="1"/>
              <a:t>console.error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err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});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8B35C18C-9CEB-4F6E-BEF9-B67F2A7DCD8C}"/>
              </a:ext>
            </a:extLst>
          </p:cNvPr>
          <p:cNvSpPr/>
          <p:nvPr/>
        </p:nvSpPr>
        <p:spPr>
          <a:xfrm>
            <a:off x="6694714" y="1687286"/>
            <a:ext cx="4049486" cy="42780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D5C14-23BA-465E-982C-7A800FC03BCB}"/>
              </a:ext>
            </a:extLst>
          </p:cNvPr>
          <p:cNvSpPr txBox="1"/>
          <p:nvPr/>
        </p:nvSpPr>
        <p:spPr>
          <a:xfrm>
            <a:off x="5045865" y="5965371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-&gt; NEXT page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1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5378" y="35550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0115" y="133482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findOne</a:t>
            </a:r>
            <a:r>
              <a:rPr lang="en-US" altLang="ko-KR" sz="2000" dirty="0"/>
              <a:t>, save </a:t>
            </a:r>
            <a:r>
              <a:rPr lang="ko-KR" altLang="en-US" sz="2000" dirty="0"/>
              <a:t>메서드가 </a:t>
            </a:r>
            <a:r>
              <a:rPr lang="ko-KR" altLang="en-US" sz="2000" dirty="0" err="1"/>
              <a:t>프로미스를</a:t>
            </a:r>
            <a:r>
              <a:rPr lang="ko-KR" altLang="en-US" sz="2000" dirty="0"/>
              <a:t> 지원한다고 가정</a:t>
            </a:r>
            <a:endParaRPr lang="en-US" altLang="ko-KR" sz="2000" dirty="0"/>
          </a:p>
          <a:p>
            <a:pPr lvl="1"/>
            <a:r>
              <a:rPr lang="ko-KR" altLang="en-US" sz="1800" dirty="0"/>
              <a:t>지원하지 않는 경우 </a:t>
            </a:r>
            <a:r>
              <a:rPr lang="ko-KR" altLang="en-US" sz="1800" dirty="0" err="1"/>
              <a:t>프로미스</a:t>
            </a:r>
            <a:r>
              <a:rPr lang="ko-KR" altLang="en-US" sz="1800" dirty="0"/>
              <a:t> 사용법은 다음 </a:t>
            </a:r>
            <a:r>
              <a:rPr lang="ko-KR" altLang="en-US" sz="1800" dirty="0" err="1"/>
              <a:t>쳅터</a:t>
            </a:r>
            <a:r>
              <a:rPr lang="en-US" altLang="ko-KR" sz="1800" dirty="0"/>
              <a:t>(next chapter)</a:t>
            </a:r>
            <a:r>
              <a:rPr lang="ko-KR" altLang="en-US" sz="1800" dirty="0"/>
              <a:t>에</a:t>
            </a:r>
            <a:r>
              <a:rPr lang="en-US" altLang="ko-KR" sz="18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FFD5F-D920-4BB8-B1C4-F03A4DEE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06" y="2178007"/>
            <a:ext cx="3741956" cy="4283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38400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코드의 깊이가 세 단계 이상 깊어지지 않음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then</a:t>
            </a:r>
            <a:r>
              <a:rPr lang="ko-KR" altLang="en-US" sz="1600" dirty="0">
                <a:solidFill>
                  <a:srgbClr val="0070C0"/>
                </a:solidFill>
              </a:rPr>
              <a:t>메서드들은 순차적으로 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에러도 마지막 </a:t>
            </a:r>
            <a:r>
              <a:rPr lang="en-US" altLang="ko-KR" sz="1600" dirty="0">
                <a:solidFill>
                  <a:srgbClr val="0070C0"/>
                </a:solidFill>
              </a:rPr>
              <a:t>catch</a:t>
            </a:r>
            <a:r>
              <a:rPr lang="ko-KR" altLang="en-US" sz="1600" dirty="0">
                <a:solidFill>
                  <a:srgbClr val="0070C0"/>
                </a:solidFill>
              </a:rPr>
              <a:t>에서 한번에 처리 가능</a:t>
            </a:r>
          </a:p>
        </p:txBody>
      </p:sp>
    </p:spTree>
    <p:extLst>
      <p:ext uri="{BB962C8B-B14F-4D97-AF65-F5344CB8AC3E}">
        <p14:creationId xmlns:p14="http://schemas.microsoft.com/office/powerpoint/2010/main" val="116490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_Pro Bold" pitchFamily="18" charset="-127"/>
                <a:ea typeface="KoPub돋움체_Pro Bold" pitchFamily="18" charset="-127"/>
              </a:rPr>
              <a:t>프로미스 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114436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 </a:t>
            </a:r>
            <a:r>
              <a:rPr lang="en-US" altLang="ko-KR" sz="2200" dirty="0" err="1"/>
              <a:t>Promise.resolve</a:t>
            </a:r>
            <a:r>
              <a:rPr lang="en-US" altLang="ko-KR" sz="2200" dirty="0"/>
              <a:t> (</a:t>
            </a:r>
            <a:r>
              <a:rPr lang="ko-KR" altLang="en-US" sz="2200" dirty="0"/>
              <a:t>성공 리턴 값</a:t>
            </a:r>
            <a:r>
              <a:rPr lang="en-US" altLang="ko-KR" sz="2200" dirty="0"/>
              <a:t>) : </a:t>
            </a:r>
            <a:r>
              <a:rPr lang="ko-KR" altLang="en-US" sz="2200" dirty="0"/>
              <a:t>바로 </a:t>
            </a:r>
            <a:r>
              <a:rPr lang="en-US" altLang="ko-KR" sz="2200" dirty="0"/>
              <a:t>resolve</a:t>
            </a:r>
            <a:r>
              <a:rPr lang="ko-KR" altLang="en-US" sz="2200" dirty="0"/>
              <a:t>하는 </a:t>
            </a:r>
            <a:r>
              <a:rPr lang="ko-KR" altLang="en-US" sz="2200" dirty="0" err="1"/>
              <a:t>프로미스</a:t>
            </a:r>
            <a:endParaRPr lang="en-US" altLang="ko-KR" sz="2200" dirty="0"/>
          </a:p>
          <a:p>
            <a:r>
              <a:rPr lang="en-US" altLang="ko-KR" dirty="0"/>
              <a:t> </a:t>
            </a:r>
            <a:r>
              <a:rPr lang="en-US" altLang="ko-KR" sz="2200" dirty="0" err="1"/>
              <a:t>Promise.reject</a:t>
            </a:r>
            <a:r>
              <a:rPr lang="en-US" altLang="ko-KR" sz="2200" dirty="0"/>
              <a:t> (</a:t>
            </a:r>
            <a:r>
              <a:rPr lang="ko-KR" altLang="en-US" sz="2200" dirty="0"/>
              <a:t>실패 리턴 값</a:t>
            </a:r>
            <a:r>
              <a:rPr lang="en-US" altLang="ko-KR" sz="2200" dirty="0"/>
              <a:t>) : </a:t>
            </a:r>
            <a:r>
              <a:rPr lang="ko-KR" altLang="en-US" sz="2200" dirty="0"/>
              <a:t>바로 </a:t>
            </a:r>
            <a:r>
              <a:rPr lang="en-US" altLang="ko-KR" sz="2200" dirty="0"/>
              <a:t>reject</a:t>
            </a:r>
            <a:r>
              <a:rPr lang="ko-KR" altLang="en-US" sz="2200" dirty="0"/>
              <a:t>하는 </a:t>
            </a:r>
            <a:r>
              <a:rPr lang="ko-KR" altLang="en-US" sz="2200" dirty="0" err="1"/>
              <a:t>프로미스</a:t>
            </a:r>
            <a:endParaRPr lang="en-US" altLang="ko-KR" sz="2200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2000" dirty="0" err="1"/>
              <a:t>Promise.all</a:t>
            </a:r>
            <a:r>
              <a:rPr lang="en-US" altLang="ko-KR" sz="2000" dirty="0"/>
              <a:t>(</a:t>
            </a:r>
            <a:r>
              <a:rPr lang="ko-KR" altLang="en-US" sz="2000" dirty="0"/>
              <a:t>배열</a:t>
            </a:r>
            <a:r>
              <a:rPr lang="en-US" altLang="ko-KR" sz="2000" dirty="0"/>
              <a:t>): </a:t>
            </a:r>
            <a:r>
              <a:rPr lang="ko-KR" altLang="en-US" sz="2000" dirty="0"/>
              <a:t>여러 개의 </a:t>
            </a:r>
            <a:r>
              <a:rPr lang="ko-KR" altLang="en-US" sz="2000" dirty="0" err="1"/>
              <a:t>프로미스를</a:t>
            </a:r>
            <a:r>
              <a:rPr lang="ko-KR" altLang="en-US" sz="2000" dirty="0"/>
              <a:t> 동시에 실행 </a:t>
            </a:r>
            <a:r>
              <a:rPr lang="en-US" altLang="ko-KR" sz="1600" dirty="0"/>
              <a:t>– </a:t>
            </a:r>
            <a:r>
              <a:rPr lang="ko-KR" altLang="en-US" sz="1600" dirty="0"/>
              <a:t>기존에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여러 번 중첩 사용했던 문제를 해결</a:t>
            </a:r>
            <a:endParaRPr lang="en-US" altLang="ko-KR" sz="1600" dirty="0"/>
          </a:p>
          <a:p>
            <a:pPr lvl="1"/>
            <a:r>
              <a:rPr lang="ko-KR" altLang="en-US" sz="1800" dirty="0"/>
              <a:t>하나라도 실패하면 </a:t>
            </a:r>
            <a:r>
              <a:rPr lang="en-US" altLang="ko-KR" sz="1800" dirty="0"/>
              <a:t>catch</a:t>
            </a:r>
            <a:r>
              <a:rPr lang="ko-KR" altLang="en-US" sz="1800" dirty="0"/>
              <a:t>로 감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allSettled</a:t>
            </a:r>
            <a:r>
              <a:rPr lang="ko-KR" altLang="en-US" sz="1800" dirty="0"/>
              <a:t>로 실패한 것만 추려낼 수 있음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94BFB-A0F8-439F-93D6-9D73D0A1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92" y="2441827"/>
            <a:ext cx="4127139" cy="252214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02640" y="3251200"/>
            <a:ext cx="14224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6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1" y="255948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async/await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12836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이전 챕터의 </a:t>
            </a:r>
            <a:r>
              <a:rPr lang="ko-KR" altLang="en-US" sz="2400" dirty="0" err="1"/>
              <a:t>프로미스</a:t>
            </a:r>
            <a:r>
              <a:rPr lang="ko-KR" altLang="en-US" sz="2400" dirty="0"/>
              <a:t> 패턴 코드</a:t>
            </a:r>
            <a:endParaRPr lang="en-US" altLang="ko-KR" sz="2400" dirty="0"/>
          </a:p>
          <a:p>
            <a:pPr lvl="1"/>
            <a:r>
              <a:rPr lang="en-US" altLang="ko-KR" sz="2000" dirty="0"/>
              <a:t>async/await</a:t>
            </a:r>
            <a:r>
              <a:rPr lang="ko-KR" altLang="en-US" sz="2000" dirty="0"/>
              <a:t>으로 한 번 더 축약 가능 </a:t>
            </a:r>
            <a:r>
              <a:rPr lang="en-US" altLang="ko-KR" sz="1600" dirty="0"/>
              <a:t>(then - catch</a:t>
            </a:r>
            <a:r>
              <a:rPr lang="ko-KR" altLang="en-US" sz="1600" dirty="0"/>
              <a:t>가 계속 반복되는 증상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CD6C9-2025-4C2F-8714-B13536ED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2104038"/>
            <a:ext cx="4032490" cy="4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12818" y="29454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async /await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9634" y="1405947"/>
            <a:ext cx="980324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async</a:t>
            </a:r>
            <a:r>
              <a:rPr lang="en-US" altLang="ko-KR" sz="2400" dirty="0"/>
              <a:t> function</a:t>
            </a:r>
            <a:r>
              <a:rPr lang="ko-KR" altLang="en-US" sz="2400" dirty="0"/>
              <a:t>의 도입</a:t>
            </a:r>
            <a:endParaRPr lang="en-US" altLang="ko-KR" sz="2400" dirty="0"/>
          </a:p>
          <a:p>
            <a:pPr lvl="1"/>
            <a:r>
              <a:rPr lang="ko-KR" altLang="en-US" sz="2000" dirty="0"/>
              <a:t>변수 </a:t>
            </a:r>
            <a:r>
              <a:rPr lang="en-US" altLang="ko-KR" sz="2000" dirty="0"/>
              <a:t>= await </a:t>
            </a:r>
            <a:r>
              <a:rPr lang="ko-KR" altLang="en-US" sz="2000" dirty="0" err="1"/>
              <a:t>프로미스</a:t>
            </a:r>
            <a:r>
              <a:rPr lang="en-US" altLang="ko-KR" sz="2000" dirty="0"/>
              <a:t>;</a:t>
            </a:r>
            <a:r>
              <a:rPr lang="ko-KR" altLang="en-US" sz="2000" dirty="0"/>
              <a:t>인 경우 </a:t>
            </a:r>
            <a:r>
              <a:rPr lang="ko-KR" altLang="en-US" sz="2000" dirty="0" err="1"/>
              <a:t>프로미스가</a:t>
            </a:r>
            <a:r>
              <a:rPr lang="ko-KR" altLang="en-US" sz="2000" dirty="0"/>
              <a:t> </a:t>
            </a:r>
            <a:r>
              <a:rPr lang="en-US" altLang="ko-KR" sz="2000" dirty="0"/>
              <a:t>resolve</a:t>
            </a:r>
            <a:r>
              <a:rPr lang="ko-KR" altLang="en-US" sz="2000" dirty="0"/>
              <a:t>된 값이 변수에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변수 </a:t>
            </a:r>
            <a:r>
              <a:rPr lang="en-US" altLang="ko-KR" sz="2000" dirty="0"/>
              <a:t>await </a:t>
            </a:r>
            <a:r>
              <a:rPr lang="ko-KR" altLang="en-US" sz="2000" dirty="0"/>
              <a:t>값</a:t>
            </a:r>
            <a:r>
              <a:rPr lang="en-US" altLang="ko-KR" sz="2000" dirty="0"/>
              <a:t>;</a:t>
            </a:r>
            <a:r>
              <a:rPr lang="ko-KR" altLang="en-US" sz="2000" dirty="0"/>
              <a:t>인 경우 그 값이 변수에 저장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ED7F6-70B9-4D70-837D-A91FD1E0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33" y="2845921"/>
            <a:ext cx="5172075" cy="25622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524000" y="3302000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548" y="2991326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함수 </a:t>
            </a:r>
            <a:r>
              <a:rPr lang="ko-KR" altLang="en-US" sz="1400" dirty="0" err="1">
                <a:solidFill>
                  <a:srgbClr val="0070C0"/>
                </a:solidFill>
              </a:rPr>
              <a:t>선언부</a:t>
            </a:r>
            <a:r>
              <a:rPr lang="ko-KR" altLang="en-US" sz="1400" dirty="0">
                <a:solidFill>
                  <a:srgbClr val="0070C0"/>
                </a:solidFill>
              </a:rPr>
              <a:t> 교체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49600" y="3627120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6414" y="3309263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</a:rPr>
              <a:t>프로미스</a:t>
            </a:r>
            <a:r>
              <a:rPr lang="ko-KR" altLang="en-US" sz="1600" dirty="0">
                <a:solidFill>
                  <a:srgbClr val="0070C0"/>
                </a:solidFill>
              </a:rPr>
              <a:t> 앞에 </a:t>
            </a:r>
            <a:r>
              <a:rPr lang="en-US" altLang="ko-KR" sz="1600" dirty="0">
                <a:solidFill>
                  <a:srgbClr val="0070C0"/>
                </a:solidFill>
              </a:rPr>
              <a:t>await </a:t>
            </a:r>
            <a:r>
              <a:rPr lang="ko-KR" altLang="en-US" sz="1600" dirty="0">
                <a:solidFill>
                  <a:srgbClr val="0070C0"/>
                </a:solidFill>
              </a:rPr>
              <a:t>붙임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611120" y="4653220"/>
            <a:ext cx="228600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4120" y="4804777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await User…</a:t>
            </a:r>
            <a:r>
              <a:rPr lang="ko-KR" altLang="en-US" sz="1600" dirty="0">
                <a:solidFill>
                  <a:srgbClr val="0070C0"/>
                </a:solidFill>
              </a:rPr>
              <a:t>이 </a:t>
            </a:r>
            <a:r>
              <a:rPr lang="en-US" altLang="ko-KR" sz="1600" dirty="0">
                <a:solidFill>
                  <a:srgbClr val="0070C0"/>
                </a:solidFill>
              </a:rPr>
              <a:t>Resolve </a:t>
            </a:r>
            <a:r>
              <a:rPr lang="ko-KR" altLang="en-US" sz="1600" dirty="0">
                <a:solidFill>
                  <a:srgbClr val="0070C0"/>
                </a:solidFill>
              </a:rPr>
              <a:t>될 때까지 기다림</a:t>
            </a:r>
          </a:p>
        </p:txBody>
      </p:sp>
    </p:spTree>
    <p:extLst>
      <p:ext uri="{BB962C8B-B14F-4D97-AF65-F5344CB8AC3E}">
        <p14:creationId xmlns:p14="http://schemas.microsoft.com/office/powerpoint/2010/main" val="2442863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5" y="3250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async/await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04708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에러 처리를 위해 </a:t>
            </a:r>
            <a:r>
              <a:rPr lang="en-US" altLang="ko-KR" sz="2400" dirty="0"/>
              <a:t>try catch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감싸주어야</a:t>
            </a:r>
            <a:r>
              <a:rPr lang="ko-KR" altLang="en-US" sz="2400" dirty="0"/>
              <a:t> 함</a:t>
            </a:r>
            <a:endParaRPr lang="en-US" altLang="ko-KR" sz="2400" dirty="0"/>
          </a:p>
          <a:p>
            <a:pPr lvl="1"/>
            <a:r>
              <a:rPr lang="ko-KR" altLang="en-US" sz="2000" dirty="0"/>
              <a:t>각각의 </a:t>
            </a:r>
            <a:r>
              <a:rPr lang="ko-KR" altLang="en-US" sz="2000" dirty="0" err="1"/>
              <a:t>프로미스</a:t>
            </a:r>
            <a:r>
              <a:rPr lang="ko-KR" altLang="en-US" sz="2000" dirty="0"/>
              <a:t> 에러 처리를 위해서는 각각을 </a:t>
            </a:r>
            <a:r>
              <a:rPr lang="en-US" altLang="ko-KR" sz="2000" dirty="0"/>
              <a:t>try catch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감싸주어야</a:t>
            </a:r>
            <a:r>
              <a:rPr lang="ko-KR" altLang="en-US" sz="2000" dirty="0"/>
              <a:t> 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DFD14-46A5-4990-978B-BB5B22FC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13" y="2484407"/>
            <a:ext cx="4486275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156D62-4243-4D7F-862B-11D28AA7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54" y="4227118"/>
            <a:ext cx="5200650" cy="17526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545754" y="3169920"/>
            <a:ext cx="598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808480" y="524256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0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5" y="135514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화살표 함수도 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/await </a:t>
            </a:r>
            <a:r>
              <a:rPr lang="ko-KR" altLang="en-US" sz="2400" dirty="0"/>
              <a:t>가능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3B263-2EDC-4EB0-918A-F8506D28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932461"/>
            <a:ext cx="5343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3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351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51395" y="1426267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async </a:t>
            </a:r>
            <a:r>
              <a:rPr lang="ko-KR" altLang="en-US" sz="2400" dirty="0"/>
              <a:t>함수는 항상 </a:t>
            </a:r>
            <a:r>
              <a:rPr lang="en-US" altLang="ko-KR" sz="2400" dirty="0"/>
              <a:t>promise</a:t>
            </a:r>
            <a:r>
              <a:rPr lang="ko-KR" altLang="en-US" sz="2400" dirty="0"/>
              <a:t>를 반환</a:t>
            </a:r>
            <a:r>
              <a:rPr lang="en-US" altLang="ko-KR" sz="2400" dirty="0"/>
              <a:t>(return)</a:t>
            </a:r>
          </a:p>
          <a:p>
            <a:pPr lvl="1"/>
            <a:r>
              <a:rPr lang="en-US" altLang="ko-KR" sz="2000" dirty="0"/>
              <a:t>Then</a:t>
            </a:r>
            <a:r>
              <a:rPr lang="ko-KR" altLang="en-US" sz="2000" dirty="0"/>
              <a:t>이나 </a:t>
            </a:r>
            <a:r>
              <a:rPr lang="en-US" altLang="ko-KR" sz="2000" dirty="0"/>
              <a:t>await</a:t>
            </a:r>
            <a:r>
              <a:rPr lang="ko-KR" altLang="en-US" sz="2000" dirty="0"/>
              <a:t>을 붙일 수 있음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588E5-9A12-4146-AA4D-01720AD8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53" y="2400062"/>
            <a:ext cx="5200650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7B638B-3A6A-4E9B-8230-DC269734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53" y="3640557"/>
            <a:ext cx="493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8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4098" y="31486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or await of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2034" y="1426267"/>
            <a:ext cx="10382365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노드 </a:t>
            </a:r>
            <a:r>
              <a:rPr lang="en-US" altLang="ko-KR" sz="2400" dirty="0"/>
              <a:t>10</a:t>
            </a:r>
            <a:r>
              <a:rPr lang="ko-KR" altLang="en-US" sz="2400" dirty="0"/>
              <a:t>부터 지원</a:t>
            </a:r>
            <a:endParaRPr lang="en-US" altLang="ko-KR" sz="2400" dirty="0"/>
          </a:p>
          <a:p>
            <a:r>
              <a:rPr lang="en-US" altLang="ko-KR" sz="2400" dirty="0"/>
              <a:t>for await (</a:t>
            </a:r>
            <a:r>
              <a:rPr lang="ko-KR" altLang="en-US" sz="2400" dirty="0"/>
              <a:t>변수 </a:t>
            </a:r>
            <a:r>
              <a:rPr lang="en-US" altLang="ko-KR" sz="2400" dirty="0"/>
              <a:t>of </a:t>
            </a:r>
            <a:r>
              <a:rPr lang="ko-KR" altLang="en-US" sz="2400" dirty="0"/>
              <a:t>프로미스배열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resolve</a:t>
            </a:r>
            <a:r>
              <a:rPr lang="ko-KR" altLang="en-US" sz="2000" dirty="0"/>
              <a:t>된 </a:t>
            </a:r>
            <a:r>
              <a:rPr lang="ko-KR" altLang="en-US" sz="2000" dirty="0" err="1"/>
              <a:t>프로미스가</a:t>
            </a:r>
            <a:r>
              <a:rPr lang="ko-KR" altLang="en-US" sz="2000" dirty="0"/>
              <a:t> 변수에 담겨 나옴</a:t>
            </a:r>
            <a:endParaRPr lang="en-US" altLang="ko-KR" sz="2000" dirty="0"/>
          </a:p>
          <a:p>
            <a:pPr lvl="1"/>
            <a:r>
              <a:rPr lang="en-US" altLang="ko-KR" sz="2000" dirty="0"/>
              <a:t>await</a:t>
            </a:r>
            <a:r>
              <a:rPr lang="ko-KR" altLang="en-US" sz="2000" dirty="0"/>
              <a:t>을 사용하기 때문에 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안에서 해야함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0DB3D-D6FC-4495-8B73-6FED1A75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40" y="3174697"/>
            <a:ext cx="5200650" cy="24288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A01130-4382-4417-B7FA-9A323284F20D}"/>
              </a:ext>
            </a:extLst>
          </p:cNvPr>
          <p:cNvCxnSpPr/>
          <p:nvPr/>
        </p:nvCxnSpPr>
        <p:spPr>
          <a:xfrm>
            <a:off x="1676400" y="4517571"/>
            <a:ext cx="136071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52366" y="2095026"/>
            <a:ext cx="4361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프런트 엔드 자바스크립트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dirty="0"/>
              <a:t>문자열 데이터 타입 </a:t>
            </a:r>
            <a:r>
              <a:rPr lang="en-US" altLang="ko-KR" dirty="0"/>
              <a:t>– String 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따옴표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sz="2400" dirty="0"/>
              <a:t>Single</a:t>
            </a:r>
            <a:r>
              <a:rPr lang="ko-KR" altLang="en-US" sz="2400" dirty="0"/>
              <a:t> </a:t>
            </a:r>
            <a:r>
              <a:rPr lang="en-US" altLang="ko-KR" sz="2400" dirty="0"/>
              <a:t>‘</a:t>
            </a:r>
            <a:r>
              <a:rPr lang="ko-KR" altLang="en-US" sz="2400" dirty="0"/>
              <a:t>   </a:t>
            </a:r>
            <a:r>
              <a:rPr lang="en-US" altLang="ko-KR" sz="2400" dirty="0"/>
              <a:t>‘</a:t>
            </a:r>
          </a:p>
          <a:p>
            <a:pPr lvl="2"/>
            <a:r>
              <a:rPr lang="en-US" altLang="ko-KR" sz="2400" dirty="0"/>
              <a:t>Double “   “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672682"/>
            <a:ext cx="5358866" cy="167625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7993D-BD79-4F0F-B192-2C091F7C0E3C}"/>
              </a:ext>
            </a:extLst>
          </p:cNvPr>
          <p:cNvSpPr txBox="1"/>
          <p:nvPr/>
        </p:nvSpPr>
        <p:spPr>
          <a:xfrm>
            <a:off x="1352085" y="2148612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console.log(1 + 1);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console.log('1' + '1');</a:t>
            </a:r>
          </a:p>
          <a:p>
            <a:b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8EE110-5D00-4978-B85A-079C337818E6}"/>
              </a:ext>
            </a:extLst>
          </p:cNvPr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DataType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 타입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60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AJAX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98180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서버로 요청을 보내는 코드</a:t>
            </a:r>
            <a:endParaRPr lang="en-US" altLang="ko-KR" sz="2400" dirty="0"/>
          </a:p>
          <a:p>
            <a:pPr lvl="1"/>
            <a:r>
              <a:rPr lang="ko-KR" altLang="en-US" sz="2000" dirty="0"/>
              <a:t>라이브러리 없이는 브라우저가 지원하는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객체 이용</a:t>
            </a:r>
            <a:endParaRPr lang="en-US" altLang="ko-KR" sz="2000" dirty="0"/>
          </a:p>
          <a:p>
            <a:pPr lvl="1"/>
            <a:r>
              <a:rPr lang="en-US" altLang="ko-KR" sz="2000" dirty="0"/>
              <a:t>AJAX</a:t>
            </a:r>
            <a:r>
              <a:rPr lang="ko-KR" altLang="en-US" sz="2000" dirty="0"/>
              <a:t> 요청 시 </a:t>
            </a:r>
            <a:r>
              <a:rPr lang="en-US" altLang="ko-KR" sz="2000" dirty="0" err="1"/>
              <a:t>Axios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사용하는 게 편함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HTML</a:t>
            </a:r>
            <a:r>
              <a:rPr lang="ko-KR" altLang="en-US" sz="2000" dirty="0"/>
              <a:t>에 아래 스크립트를 추가하면 사용할 수 있음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3FA31-2136-44EA-A493-F401EC13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13" y="3005330"/>
            <a:ext cx="7429500" cy="203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8822" y="5222274"/>
            <a:ext cx="63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pp. 41 – 47</a:t>
            </a:r>
            <a:r>
              <a:rPr lang="ko-KR" altLang="en-US" dirty="0">
                <a:solidFill>
                  <a:srgbClr val="0070C0"/>
                </a:solidFill>
              </a:rPr>
              <a:t>페이지 코드는</a:t>
            </a:r>
            <a:r>
              <a:rPr lang="en-US" altLang="ko-KR" dirty="0">
                <a:solidFill>
                  <a:srgbClr val="0070C0"/>
                </a:solidFill>
              </a:rPr>
              <a:t> front.html  </a:t>
            </a:r>
            <a:r>
              <a:rPr lang="ko-KR" altLang="en-US" dirty="0">
                <a:solidFill>
                  <a:srgbClr val="0070C0"/>
                </a:solidFill>
              </a:rPr>
              <a:t>파일 안에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코드를 넣어줘야 함</a:t>
            </a:r>
          </a:p>
        </p:txBody>
      </p:sp>
    </p:spTree>
    <p:extLst>
      <p:ext uri="{BB962C8B-B14F-4D97-AF65-F5344CB8AC3E}">
        <p14:creationId xmlns:p14="http://schemas.microsoft.com/office/powerpoint/2010/main" val="123635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4" y="319006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7481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GET </a:t>
            </a:r>
            <a:r>
              <a:rPr lang="ko-KR" altLang="en-US" sz="2400" dirty="0"/>
              <a:t>요청 보내기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axios.get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인수로 요청을 보낼 주소를 넣으면 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프로미스</a:t>
            </a:r>
            <a:r>
              <a:rPr lang="ko-KR" altLang="en-US" sz="2000" dirty="0"/>
              <a:t> 기반 코드라 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/await </a:t>
            </a:r>
            <a:r>
              <a:rPr lang="ko-KR" altLang="en-US" sz="2000" dirty="0"/>
              <a:t>사용 가능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C13CB-11C3-465D-8E68-66923C89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00" y="2626705"/>
            <a:ext cx="4187940" cy="2311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F4072F-50AD-49DA-9FAD-3802543B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40" y="5027155"/>
            <a:ext cx="5904980" cy="1565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2880" y="26267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.html</a:t>
            </a:r>
            <a:r>
              <a:rPr lang="ko-KR" altLang="en-US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346295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4" y="319006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41234" y="1466907"/>
            <a:ext cx="1053476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POST </a:t>
            </a:r>
            <a:r>
              <a:rPr lang="ko-KR" altLang="en-US" sz="2400" dirty="0"/>
              <a:t>요청을 하는 코드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데이터를 담아 서버로 보내는 경우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전체적인 구조는 비슷하나 두 번째 인수로 데이터를 넣어 보냄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31980-4C00-4FD6-B94E-5A7FA5F3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4" y="2385788"/>
            <a:ext cx="7087177" cy="3425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240" y="4551680"/>
            <a:ext cx="359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GET </a:t>
            </a:r>
            <a:r>
              <a:rPr lang="ko-KR" altLang="en-US" dirty="0">
                <a:solidFill>
                  <a:srgbClr val="0070C0"/>
                </a:solidFill>
              </a:rPr>
              <a:t>요청이면 </a:t>
            </a:r>
            <a:r>
              <a:rPr lang="en-US" altLang="ko-KR" dirty="0">
                <a:solidFill>
                  <a:srgbClr val="0070C0"/>
                </a:solidFill>
              </a:rPr>
              <a:t> -&gt;  </a:t>
            </a:r>
            <a:r>
              <a:rPr lang="en-US" altLang="ko-KR" dirty="0" err="1">
                <a:solidFill>
                  <a:srgbClr val="0070C0"/>
                </a:solidFill>
              </a:rPr>
              <a:t>axios.get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POST </a:t>
            </a:r>
            <a:r>
              <a:rPr lang="ko-KR" altLang="en-US" dirty="0">
                <a:solidFill>
                  <a:srgbClr val="0070C0"/>
                </a:solidFill>
              </a:rPr>
              <a:t>요청이면 </a:t>
            </a:r>
            <a:r>
              <a:rPr lang="en-US" altLang="ko-KR" dirty="0">
                <a:solidFill>
                  <a:srgbClr val="0070C0"/>
                </a:solidFill>
              </a:rPr>
              <a:t> -&gt;  </a:t>
            </a:r>
            <a:r>
              <a:rPr lang="en-US" altLang="ko-KR" dirty="0" err="1">
                <a:solidFill>
                  <a:srgbClr val="0070C0"/>
                </a:solidFill>
              </a:rPr>
              <a:t>axios.post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91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3458" y="26741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80274" y="1542974"/>
            <a:ext cx="1016900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HTML form </a:t>
            </a:r>
            <a:r>
              <a:rPr lang="ko-KR" altLang="en-US" sz="2400" dirty="0"/>
              <a:t>태그에 담긴 데이터를 </a:t>
            </a:r>
            <a:r>
              <a:rPr lang="en-US" altLang="ko-KR" sz="2400" dirty="0"/>
              <a:t>AJAX </a:t>
            </a:r>
            <a:r>
              <a:rPr lang="ko-KR" altLang="en-US" sz="2400" dirty="0"/>
              <a:t>요청으로 보내고 싶은 경우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FormData</a:t>
            </a:r>
            <a:r>
              <a:rPr lang="en-US" altLang="ko-KR" sz="2000" dirty="0"/>
              <a:t> </a:t>
            </a:r>
            <a:r>
              <a:rPr lang="ko-KR" altLang="en-US" sz="2000" dirty="0"/>
              <a:t>객체 이용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err="1"/>
              <a:t>FormData</a:t>
            </a:r>
            <a:r>
              <a:rPr lang="en-US" altLang="ko-KR" sz="2400" dirty="0"/>
              <a:t> </a:t>
            </a:r>
            <a:r>
              <a:rPr lang="ko-KR" altLang="en-US" sz="2400" dirty="0"/>
              <a:t>메서드</a:t>
            </a:r>
            <a:endParaRPr lang="en-US" altLang="ko-KR" sz="2400" dirty="0"/>
          </a:p>
          <a:p>
            <a:pPr lvl="1"/>
            <a:r>
              <a:rPr lang="en-US" altLang="ko-KR" sz="2000" dirty="0"/>
              <a:t>Append</a:t>
            </a:r>
            <a:r>
              <a:rPr lang="ko-KR" altLang="en-US" sz="2000" dirty="0"/>
              <a:t>로 데이터를 하나씩 추가</a:t>
            </a:r>
            <a:endParaRPr lang="en-US" altLang="ko-KR" sz="2000" dirty="0"/>
          </a:p>
          <a:p>
            <a:pPr lvl="1"/>
            <a:r>
              <a:rPr lang="en-US" altLang="ko-KR" sz="2000" dirty="0"/>
              <a:t>Has</a:t>
            </a:r>
            <a:r>
              <a:rPr lang="ko-KR" altLang="en-US" sz="2000" dirty="0"/>
              <a:t>로 데이터 존재 여부 확인</a:t>
            </a:r>
            <a:endParaRPr lang="en-US" altLang="ko-KR" sz="2000" dirty="0"/>
          </a:p>
          <a:p>
            <a:pPr lvl="1"/>
            <a:r>
              <a:rPr lang="en-US" altLang="ko-KR" sz="2000" dirty="0"/>
              <a:t>Get</a:t>
            </a:r>
            <a:r>
              <a:rPr lang="ko-KR" altLang="en-US" sz="2000" dirty="0"/>
              <a:t>으로 데이터 조회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getAll</a:t>
            </a:r>
            <a:r>
              <a:rPr lang="ko-KR" altLang="en-US" sz="2000" dirty="0"/>
              <a:t>로 데이터 모두 조회</a:t>
            </a:r>
            <a:endParaRPr lang="en-US" altLang="ko-KR" sz="2000" dirty="0"/>
          </a:p>
          <a:p>
            <a:pPr lvl="1"/>
            <a:r>
              <a:rPr lang="en-US" altLang="ko-KR" sz="2000" dirty="0"/>
              <a:t>delete</a:t>
            </a:r>
            <a:r>
              <a:rPr lang="ko-KR" altLang="en-US" sz="2000" dirty="0"/>
              <a:t>로 데이터 삭제</a:t>
            </a:r>
            <a:endParaRPr lang="en-US" altLang="ko-KR" sz="2000" dirty="0"/>
          </a:p>
          <a:p>
            <a:pPr lvl="1"/>
            <a:r>
              <a:rPr lang="en-US" altLang="ko-KR" sz="2000" dirty="0"/>
              <a:t>set</a:t>
            </a:r>
            <a:r>
              <a:rPr lang="ko-KR" altLang="en-US" sz="2000" dirty="0"/>
              <a:t>으로 데이터 수정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EB6A8-3C13-41B8-A843-500EDA6B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45" y="2195276"/>
            <a:ext cx="4074421" cy="2131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B2D0AC-2FA8-457B-9921-B847B55E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45" y="4269129"/>
            <a:ext cx="3456420" cy="1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1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4098" y="26406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44702"/>
            <a:ext cx="1012836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FormData POST </a:t>
            </a:r>
            <a:r>
              <a:rPr lang="ko-KR" altLang="en-US" sz="2400"/>
              <a:t>요청으로 보내기</a:t>
            </a:r>
            <a:endParaRPr lang="en-US" altLang="ko-KR" sz="2400"/>
          </a:p>
          <a:p>
            <a:pPr lvl="1"/>
            <a:r>
              <a:rPr lang="en-US" altLang="ko-KR" sz="2000"/>
              <a:t>Axios</a:t>
            </a:r>
            <a:r>
              <a:rPr lang="ko-KR" altLang="en-US" sz="2000"/>
              <a:t>의 </a:t>
            </a:r>
            <a:r>
              <a:rPr lang="en-US" altLang="ko-KR" sz="2000"/>
              <a:t>data </a:t>
            </a:r>
            <a:r>
              <a:rPr lang="ko-KR" altLang="en-US" sz="2000"/>
              <a:t>자리에 </a:t>
            </a:r>
            <a:r>
              <a:rPr lang="en-US" altLang="ko-KR" sz="2000"/>
              <a:t>formData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넣어서 보내면 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58F24-059E-4014-8B63-3BE31BBE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6" y="2273001"/>
            <a:ext cx="7290194" cy="35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3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4" y="294549"/>
            <a:ext cx="11235805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32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32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32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06740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가끔 주소 창에 한글 입력하면 서버가 처리하지 못하는 경우 발생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encodeURIComponent</a:t>
            </a:r>
            <a:r>
              <a:rPr lang="ko-KR" altLang="en-US" sz="2000" dirty="0"/>
              <a:t>로 한글 감싸줘서 처리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33A7F-A731-4C92-BAE8-63EECE1B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6" y="2401964"/>
            <a:ext cx="7239394" cy="30066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219200" y="3596640"/>
            <a:ext cx="321056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58640" y="3332480"/>
            <a:ext cx="393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6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8994" y="294549"/>
            <a:ext cx="11235805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32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32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32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8994" y="1355147"/>
            <a:ext cx="1078876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노드를 </a:t>
            </a:r>
            <a:r>
              <a:rPr lang="en-US" altLang="ko-KR" sz="2400" dirty="0" err="1"/>
              <a:t>encodeURIComponent</a:t>
            </a:r>
            <a:r>
              <a:rPr lang="ko-KR" altLang="en-US" sz="2400" dirty="0"/>
              <a:t>하면 </a:t>
            </a:r>
            <a:r>
              <a:rPr lang="de-DE" altLang="ko-KR" sz="2400" dirty="0"/>
              <a:t>%EB%85%B8%EB%93%9C</a:t>
            </a:r>
            <a:r>
              <a:rPr lang="ko-KR" altLang="en-US" sz="2400" dirty="0"/>
              <a:t>가 됨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decodeURIComponent</a:t>
            </a:r>
            <a:r>
              <a:rPr lang="ko-KR" altLang="en-US" sz="2000" dirty="0"/>
              <a:t>로 서버에서 한글 해석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BA2F3-9ED3-4AD1-9575-43266BA9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70" y="2503834"/>
            <a:ext cx="7495951" cy="3917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100320" y="2895600"/>
            <a:ext cx="44704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47360" y="311240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기호가  한글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노드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로 변환됨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7878" y="18198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한글 주소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노드</a:t>
            </a:r>
            <a:r>
              <a:rPr lang="en-US" altLang="ko-KR" dirty="0">
                <a:solidFill>
                  <a:srgbClr val="0070C0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가 해당 기호로 변환됨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47360" y="1701338"/>
            <a:ext cx="41148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51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821" y="284389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data attribute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dataset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594" y="1355147"/>
            <a:ext cx="1056524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HTML </a:t>
            </a:r>
            <a:r>
              <a:rPr lang="ko-KR" altLang="en-US" sz="2000" dirty="0"/>
              <a:t>태그에 데이터를 저장하는 방법 </a:t>
            </a:r>
            <a:r>
              <a:rPr lang="en-US" altLang="ko-KR" sz="2000" dirty="0"/>
              <a:t>-   </a:t>
            </a:r>
            <a:r>
              <a:rPr lang="ko-KR" altLang="en-US" sz="1800" dirty="0">
                <a:solidFill>
                  <a:srgbClr val="0070C0"/>
                </a:solidFill>
              </a:rPr>
              <a:t>데이터 속성 </a:t>
            </a:r>
            <a:r>
              <a:rPr lang="en-US" altLang="ko-KR" sz="1800" dirty="0">
                <a:solidFill>
                  <a:srgbClr val="0070C0"/>
                </a:solidFill>
              </a:rPr>
              <a:t>(data attribute)</a:t>
            </a:r>
          </a:p>
          <a:p>
            <a:pPr lvl="1"/>
            <a:r>
              <a:rPr lang="ko-KR" altLang="en-US" sz="1800" dirty="0"/>
              <a:t>서버의 데이터를 </a:t>
            </a:r>
            <a:r>
              <a:rPr lang="ko-KR" altLang="en-US" sz="1800" dirty="0" err="1"/>
              <a:t>프런트엔드로</a:t>
            </a:r>
            <a:r>
              <a:rPr lang="ko-KR" altLang="en-US" sz="1800" dirty="0"/>
              <a:t> 내려줄 때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태그 속성으로 </a:t>
            </a:r>
            <a:r>
              <a:rPr lang="en-US" altLang="ko-KR" sz="1800" dirty="0"/>
              <a:t>data-</a:t>
            </a:r>
            <a:r>
              <a:rPr lang="ko-KR" altLang="en-US" sz="1800" dirty="0" err="1"/>
              <a:t>속성명</a:t>
            </a:r>
            <a:endParaRPr lang="en-US" altLang="ko-KR" sz="1800" dirty="0"/>
          </a:p>
          <a:p>
            <a:pPr lvl="1"/>
            <a:r>
              <a:rPr lang="ko-KR" altLang="en-US" sz="1800" dirty="0"/>
              <a:t>자바스크립트에서 태그</a:t>
            </a:r>
            <a:r>
              <a:rPr lang="en-US" altLang="ko-KR" sz="1800" dirty="0"/>
              <a:t>.dataset.</a:t>
            </a:r>
            <a:r>
              <a:rPr lang="ko-KR" altLang="en-US" sz="1800" dirty="0"/>
              <a:t>속성 명으로 접근 가능   </a:t>
            </a:r>
            <a:r>
              <a:rPr lang="en-US" altLang="ko-KR" sz="1800" dirty="0"/>
              <a:t>// </a:t>
            </a:r>
            <a:r>
              <a:rPr lang="ko-KR" altLang="en-US" sz="1800" dirty="0">
                <a:solidFill>
                  <a:srgbClr val="0070C0"/>
                </a:solidFill>
              </a:rPr>
              <a:t>자바스크립트로 쉽게 접근할 수 있음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dirty="0"/>
              <a:t>data-user-job -&gt; </a:t>
            </a:r>
            <a:r>
              <a:rPr lang="en-US" altLang="ko-KR" sz="1600" dirty="0" err="1"/>
              <a:t>dataset.userJob</a:t>
            </a:r>
            <a:endParaRPr lang="en-US" altLang="ko-KR" sz="1600" dirty="0"/>
          </a:p>
          <a:p>
            <a:pPr lvl="2"/>
            <a:r>
              <a:rPr lang="en-US" altLang="ko-KR" sz="1600" dirty="0"/>
              <a:t>data-id -&gt; dataset.id</a:t>
            </a:r>
          </a:p>
          <a:p>
            <a:pPr lvl="1"/>
            <a:r>
              <a:rPr lang="ko-KR" altLang="en-US" sz="1800" dirty="0"/>
              <a:t>반대로 자바스크립트 </a:t>
            </a:r>
            <a:r>
              <a:rPr lang="en-US" altLang="ko-KR" sz="1800" dirty="0"/>
              <a:t>dataset</a:t>
            </a:r>
            <a:r>
              <a:rPr lang="ko-KR" altLang="en-US" sz="1800" dirty="0"/>
              <a:t>에 값을 넣으면 </a:t>
            </a:r>
            <a:r>
              <a:rPr lang="en-US" altLang="ko-KR" sz="1800" dirty="0"/>
              <a:t>data-</a:t>
            </a:r>
            <a:r>
              <a:rPr lang="ko-KR" altLang="en-US" sz="1800" dirty="0"/>
              <a:t>속성이 생김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dataset.monthSalary</a:t>
            </a:r>
            <a:r>
              <a:rPr lang="en-US" altLang="ko-KR" sz="1600" dirty="0"/>
              <a:t> = 10000 -&gt; data-month-salary=“10000”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D950F-52C0-49FE-927C-C04023D8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68" y="3833431"/>
            <a:ext cx="5115196" cy="2922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799" y="4463918"/>
            <a:ext cx="465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보안과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무관한 데이터들만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자유롭게 내보낼 것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Password </a:t>
            </a:r>
            <a:r>
              <a:rPr lang="ko-KR" altLang="en-US" sz="1600" dirty="0">
                <a:solidFill>
                  <a:srgbClr val="0070C0"/>
                </a:solidFill>
              </a:rPr>
              <a:t>등은 </a:t>
            </a:r>
            <a:r>
              <a:rPr lang="en-US" altLang="ko-KR" sz="1600" dirty="0">
                <a:solidFill>
                  <a:srgbClr val="0070C0"/>
                </a:solidFill>
              </a:rPr>
              <a:t>X</a:t>
            </a:r>
            <a:r>
              <a:rPr lang="ko-KR" altLang="en-US" sz="1600" dirty="0">
                <a:solidFill>
                  <a:srgbClr val="0070C0"/>
                </a:solidFill>
              </a:rPr>
              <a:t>하기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53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80222" y="1883340"/>
            <a:ext cx="525288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REPL </a:t>
            </a:r>
            <a:r>
              <a:rPr lang="ko-KR" altLang="en-US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사용하기</a:t>
            </a:r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</a:p>
          <a:p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- JS </a:t>
            </a:r>
            <a:r>
              <a:rPr lang="ko-KR" altLang="en-US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실행하기</a:t>
            </a:r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r"/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04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62280" y="4057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REPL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680" y="2038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자바스크립트는 스크립트 언어라서 즉석에서 코드를 실행할 수 있음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REPL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콘솔 제공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R(Read), E(Evaluate), P(Print), L(Loop)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</a:t>
            </a:r>
            <a:r>
              <a:rPr lang="ko-KR" altLang="en-US" sz="20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프롬프트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맥이나 리눅스에서는 터미널에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27341-F3D6-406E-BC7D-99B3FBE0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81" y="3613247"/>
            <a:ext cx="2505075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273C2A-155A-4933-BE48-0DA4A76FD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3613247"/>
            <a:ext cx="338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dirty="0"/>
              <a:t>문자열 데이터 타입 </a:t>
            </a:r>
            <a:r>
              <a:rPr lang="en-US" altLang="ko-KR" dirty="0"/>
              <a:t>– </a:t>
            </a: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길이 구하기</a:t>
            </a:r>
            <a:endParaRPr lang="en-US" altLang="ko-KR" dirty="0"/>
          </a:p>
          <a:p>
            <a:pPr lvl="2"/>
            <a:r>
              <a:rPr lang="en-US" altLang="ko-KR" sz="2400" dirty="0"/>
              <a:t>length </a:t>
            </a:r>
            <a:r>
              <a:rPr lang="ko-KR" altLang="en-US" sz="2400" dirty="0"/>
              <a:t>속성</a:t>
            </a:r>
            <a:endParaRPr lang="en-US" altLang="ko-KR" sz="2400" dirty="0"/>
          </a:p>
          <a:p>
            <a:pPr lvl="3"/>
            <a:r>
              <a:rPr lang="en-US" altLang="ko-KR" dirty="0"/>
              <a:t>ex&gt; loremIpsum.txt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672682"/>
            <a:ext cx="7187666" cy="167625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4F906-30C2-4FCE-B33F-65353ABDBFAD}"/>
              </a:ext>
            </a:extLst>
          </p:cNvPr>
          <p:cNvSpPr txBox="1"/>
          <p:nvPr/>
        </p:nvSpPr>
        <p:spPr>
          <a:xfrm>
            <a:off x="1195968" y="1852213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'Lorem ipsum dolor sit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, sed do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incididunt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labore et ………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.length);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14DADE4-91BA-4EAD-850F-D13ECA2C2C67}"/>
              </a:ext>
            </a:extLst>
          </p:cNvPr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DataType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 타입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96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614680" y="18459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프롬프트가 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&gt;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모양으로 바뀌면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자바스크립트 코드 입력</a:t>
            </a:r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입력한 값의 결괏값이 바로 출력됨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간단한 코드를 테스트하는 용도로 적합</a:t>
            </a:r>
            <a:endParaRPr lang="en-US" altLang="ko-KR" sz="20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긴 코드를 입력하기에는 부적합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A3D4B-52BB-41D4-B348-5D758345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3334703"/>
            <a:ext cx="4914900" cy="27813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62280" y="4057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REPL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371856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명령 프롬프트 </a:t>
            </a:r>
            <a:r>
              <a:rPr lang="en-US" altLang="ko-KR" dirty="0">
                <a:solidFill>
                  <a:srgbClr val="0070C0"/>
                </a:solidFill>
              </a:rPr>
              <a:t>or  Node.js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94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파일을 만들어 실행하기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8154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자바스크립트 파일을 만들어 통째로 코드를 실행하는 방법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 폴더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helloWorld.js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만들어보자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[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 파일 경로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실행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결과 값이 출력됨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58890-AAFC-484E-AC4F-15C4001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66" y="2669228"/>
            <a:ext cx="3187624" cy="3793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2CF64D-F952-48A7-9082-DCF5C2ED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92" y="3113223"/>
            <a:ext cx="2343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0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650" y="2290184"/>
            <a:ext cx="52528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모듈로 만들기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45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0452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모듈 </a:t>
            </a:r>
            <a:r>
              <a:rPr lang="en-US" altLang="ko-KR" dirty="0"/>
              <a:t>_ Module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452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노드는 자바스크립트 코드를 모듈로 만들 수 있음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특정한 기능을 하는 함수나 변수들의 집합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만들면 여러 프로그램에서 재사용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992D5E-C376-45E1-AABA-20C3EB8C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95" y="3108008"/>
            <a:ext cx="5492207" cy="33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2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5000" y="3159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모듈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5000" y="17951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같은 폴더 내에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var.js, func.js, index.js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만들기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끝에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모듈로 만들 값을 지정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파일에서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경로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그 모듈의 내용 가져올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2D105-44C5-43A4-9569-DA4B4EAC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46" y="3071639"/>
            <a:ext cx="1975177" cy="2024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F4B09E-4443-40EB-90E7-CF676578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72" y="3088474"/>
            <a:ext cx="2885300" cy="25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89E4D3-45DA-4B3A-A0D8-D7C34A88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34" y="3077659"/>
            <a:ext cx="3045837" cy="2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0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340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파일 간의 모듈 관계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340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node</a:t>
            </a:r>
            <a:r>
              <a:rPr lang="ko-KR" altLang="en-US" sz="2400" dirty="0"/>
              <a:t> </a:t>
            </a:r>
            <a:r>
              <a:rPr lang="en-US" altLang="ko-KR" sz="2400" dirty="0"/>
              <a:t>index</a:t>
            </a:r>
            <a:r>
              <a:rPr lang="ko-KR" altLang="en-US" sz="2400" dirty="0"/>
              <a:t>로 실행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{ odd, even }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부분은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구조 분해 할당한 것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BA200-2BE5-4FAD-B328-520A1360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802310"/>
            <a:ext cx="8991600" cy="3354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8AC517-BF25-4B1B-A28B-95E98DE6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0" y="3980974"/>
            <a:ext cx="2314980" cy="1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5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500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ES2015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5000" y="1639888"/>
            <a:ext cx="10922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자바스크립트 자체 모듈 시스템 문법이 생김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아직 노드에서의 지원은 완벽하지 않음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mjs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확장자를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사용해야 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크게는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import,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 default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쓰는 것으로 바뀜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CE2EF-96FD-4572-BBA7-A98A94F2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21" y="2869998"/>
            <a:ext cx="3554577" cy="16918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4DC0EE-5A77-41AB-AFBE-7A4FF328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21" y="4561840"/>
            <a:ext cx="3629139" cy="23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4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055" y="39261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62333" y="1770466"/>
            <a:ext cx="7904312" cy="181588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프로그래밍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이고잉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위키북스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15" name="Freeform: Shape 49">
            <a:extLst>
              <a:ext uri="{FF2B5EF4-FFF2-40B4-BE49-F238E27FC236}">
                <a16:creationId xmlns:a16="http://schemas.microsoft.com/office/drawing/2014/main" id="{BE441C66-C31C-44B0-BBE5-1157948BB085}"/>
              </a:ext>
            </a:extLst>
          </p:cNvPr>
          <p:cNvSpPr/>
          <p:nvPr/>
        </p:nvSpPr>
        <p:spPr>
          <a:xfrm>
            <a:off x="6775190" y="2431495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aphic 16">
            <a:extLst>
              <a:ext uri="{FF2B5EF4-FFF2-40B4-BE49-F238E27FC236}">
                <a16:creationId xmlns:a16="http://schemas.microsoft.com/office/drawing/2014/main" id="{6DBA4B9E-F3B9-4532-B88C-423BDFDA669E}"/>
              </a:ext>
            </a:extLst>
          </p:cNvPr>
          <p:cNvGrpSpPr/>
          <p:nvPr/>
        </p:nvGrpSpPr>
        <p:grpSpPr>
          <a:xfrm>
            <a:off x="8326437" y="1305372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9" name="Graphic 16">
              <a:extLst>
                <a:ext uri="{FF2B5EF4-FFF2-40B4-BE49-F238E27FC236}">
                  <a16:creationId xmlns:a16="http://schemas.microsoft.com/office/drawing/2014/main" id="{2E3858FA-7FC7-4C80-88B1-F33A2F78EFFA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A030FEFA-9F83-4CAB-ACC9-2AF5222ECC09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3091EFFC-16D6-42DE-8EB9-63D5296B8898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6">
              <a:extLst>
                <a:ext uri="{FF2B5EF4-FFF2-40B4-BE49-F238E27FC236}">
                  <a16:creationId xmlns:a16="http://schemas.microsoft.com/office/drawing/2014/main" id="{DEE34E8A-D0D2-492B-924D-43B241E9933E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2EB3208B-7A11-47A0-9FDF-24BC65EF7622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68">
            <a:extLst>
              <a:ext uri="{FF2B5EF4-FFF2-40B4-BE49-F238E27FC236}">
                <a16:creationId xmlns:a16="http://schemas.microsoft.com/office/drawing/2014/main" id="{7BA9BCEB-3943-4BE9-8325-E48811B11A7B}"/>
              </a:ext>
            </a:extLst>
          </p:cNvPr>
          <p:cNvSpPr/>
          <p:nvPr/>
        </p:nvSpPr>
        <p:spPr>
          <a:xfrm rot="205243">
            <a:off x="10913387" y="2606327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657B5211-A311-4691-8EF9-8266AC2A9D8A}"/>
              </a:ext>
            </a:extLst>
          </p:cNvPr>
          <p:cNvSpPr/>
          <p:nvPr/>
        </p:nvSpPr>
        <p:spPr>
          <a:xfrm rot="285145" flipV="1">
            <a:off x="11098552" y="40674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055C3EDF-B596-4ABC-A1E1-91913DCCFB1E}"/>
              </a:ext>
            </a:extLst>
          </p:cNvPr>
          <p:cNvSpPr/>
          <p:nvPr/>
        </p:nvSpPr>
        <p:spPr>
          <a:xfrm rot="21302571" flipH="1">
            <a:off x="6698068" y="3111150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7A3A98F-6FA9-461F-844A-3B54F58292A8}"/>
              </a:ext>
            </a:extLst>
          </p:cNvPr>
          <p:cNvSpPr/>
          <p:nvPr/>
        </p:nvSpPr>
        <p:spPr>
          <a:xfrm rot="726905" flipH="1" flipV="1">
            <a:off x="6303660" y="400897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2B61344-74A9-4453-9CAF-7C8615A9DEE4}"/>
              </a:ext>
            </a:extLst>
          </p:cNvPr>
          <p:cNvSpPr/>
          <p:nvPr/>
        </p:nvSpPr>
        <p:spPr>
          <a:xfrm>
            <a:off x="11343594" y="2881021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998E6BA-C1C8-4B19-8434-9CD6D1921701}"/>
              </a:ext>
            </a:extLst>
          </p:cNvPr>
          <p:cNvSpPr/>
          <p:nvPr/>
        </p:nvSpPr>
        <p:spPr>
          <a:xfrm>
            <a:off x="6858246" y="3350075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D8D8350B-E987-4086-B89D-D8FB6D5C37C9}"/>
              </a:ext>
            </a:extLst>
          </p:cNvPr>
          <p:cNvSpPr>
            <a:spLocks noChangeAspect="1"/>
          </p:cNvSpPr>
          <p:nvPr/>
        </p:nvSpPr>
        <p:spPr>
          <a:xfrm>
            <a:off x="11490315" y="4316695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C66906E-BBEE-4D65-9D68-845BB493CB8A}"/>
              </a:ext>
            </a:extLst>
          </p:cNvPr>
          <p:cNvSpPr/>
          <p:nvPr/>
        </p:nvSpPr>
        <p:spPr>
          <a:xfrm>
            <a:off x="6580261" y="4271616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양, 하 수, 보트, 항해, 반사, 바다, 물, 범선, 별, 하늘">
            <a:extLst>
              <a:ext uri="{FF2B5EF4-FFF2-40B4-BE49-F238E27FC236}">
                <a16:creationId xmlns:a16="http://schemas.microsoft.com/office/drawing/2014/main" id="{E8E5A410-F99C-41D8-8399-4D95D79E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7" y="261257"/>
            <a:ext cx="10300864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07E3F-1A1B-44DE-972D-F50AE6723332}"/>
              </a:ext>
            </a:extLst>
          </p:cNvPr>
          <p:cNvSpPr txBox="1"/>
          <p:nvPr/>
        </p:nvSpPr>
        <p:spPr>
          <a:xfrm>
            <a:off x="3779792" y="4936145"/>
            <a:ext cx="43973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_Variable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변수 실행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672682"/>
            <a:ext cx="7187666" cy="167625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BAC7-8D30-4678-9D14-9180BBB48454}"/>
              </a:ext>
            </a:extLst>
          </p:cNvPr>
          <p:cNvSpPr txBox="1"/>
          <p:nvPr/>
        </p:nvSpPr>
        <p:spPr>
          <a:xfrm>
            <a:off x="1307481" y="1909957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1;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 선언 후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2;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변수에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_Variable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대입연산자 왼쪽에 상수가 올 수 없으므로 에러발생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왼쪽에는 대입이 가능한 변수를 선언해야 함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550020"/>
            <a:ext cx="7187666" cy="18789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01FF5-A17D-47E7-A8FB-2BB60AD6A64F}"/>
              </a:ext>
            </a:extLst>
          </p:cNvPr>
          <p:cNvSpPr txBox="1"/>
          <p:nvPr/>
        </p:nvSpPr>
        <p:spPr>
          <a:xfrm>
            <a:off x="1350414" y="1750846"/>
            <a:ext cx="6094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1;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 선언 후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2;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변수에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 = 2;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오류 발생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_Variable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var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 키워드로 변수 선언 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안정적으로 선언하기 위해 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var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를 붙여서 선언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~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75" y="1550020"/>
            <a:ext cx="7187666" cy="18789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6DF25-5330-489C-849A-390E604873EC}"/>
              </a:ext>
            </a:extLst>
          </p:cNvPr>
          <p:cNvSpPr txBox="1"/>
          <p:nvPr/>
        </p:nvSpPr>
        <p:spPr>
          <a:xfrm>
            <a:off x="1459138" y="1878194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a = 1;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 선언 후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2;      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// ← a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변수에 숫자 </a:t>
            </a:r>
            <a:r>
              <a:rPr lang="en-US" altLang="ko-K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대입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console.log(a);</a:t>
            </a:r>
          </a:p>
        </p:txBody>
      </p:sp>
    </p:spTree>
    <p:extLst>
      <p:ext uri="{BB962C8B-B14F-4D97-AF65-F5344CB8AC3E}">
        <p14:creationId xmlns:p14="http://schemas.microsoft.com/office/powerpoint/2010/main" val="195403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0167" y="279721"/>
            <a:ext cx="8107710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JS _Variable 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754" y="1395787"/>
            <a:ext cx="9173325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중복되는 코드 줄이기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var name = ‘</a:t>
            </a:r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egoing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’;</a:t>
            </a:r>
          </a:p>
          <a:p>
            <a:pPr lvl="2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‘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문자열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’ + </a:t>
            </a:r>
            <a:r>
              <a:rPr lang="ko-KR" altLang="en-US" sz="1800" dirty="0" err="1">
                <a:latin typeface="KoPub돋움체_Pro Bold" pitchFamily="18" charset="-127"/>
                <a:ea typeface="KoPub돋움체_Pro Bold" pitchFamily="18" charset="-127"/>
              </a:rPr>
              <a:t>변수명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+ ‘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문자열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＇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30421" y="1395787"/>
            <a:ext cx="7187666" cy="29913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9EDAB-2F6E-4254-B886-B044AF19400B}"/>
              </a:ext>
            </a:extLst>
          </p:cNvPr>
          <p:cNvSpPr txBox="1"/>
          <p:nvPr/>
        </p:nvSpPr>
        <p:spPr>
          <a:xfrm>
            <a:off x="1229422" y="1609545"/>
            <a:ext cx="60941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var name = '</a:t>
            </a:r>
            <a:r>
              <a:rPr lang="en-US" altLang="ko-K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var letter =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'Dear 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 name +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'Lorem ipsum dolor sit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sed do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incididunt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labore et dolore magna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 name +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 Ut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ad minim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exercitation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laboris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nisi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aliquip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ex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Duis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aute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dolor in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cillum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dolore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pariatur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Excepteur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occaecat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cupidatat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proident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sunt in culpa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egoing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qui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mollit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 name;</a:t>
            </a:r>
          </a:p>
          <a:p>
            <a:r>
              <a:rPr lang="en-US" altLang="ko-K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console.log(letter);</a:t>
            </a:r>
            <a:endParaRPr lang="en-US" altLang="ko-KR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2863</Words>
  <Application>Microsoft Office PowerPoint</Application>
  <PresentationFormat>와이드스크린</PresentationFormat>
  <Paragraphs>574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KoPub돋움체_Pro Bold</vt:lpstr>
      <vt:lpstr>KoPub돋움체_Pro Medium</vt:lpstr>
      <vt:lpstr>굴림</vt:lpstr>
      <vt:lpstr>돋움</vt:lpstr>
      <vt:lpstr>새굴림</vt:lpstr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140</cp:revision>
  <dcterms:created xsi:type="dcterms:W3CDTF">2020-01-20T05:08:25Z</dcterms:created>
  <dcterms:modified xsi:type="dcterms:W3CDTF">2023-09-12T11:54:28Z</dcterms:modified>
</cp:coreProperties>
</file>