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9"/>
  </p:notesMasterIdLst>
  <p:sldIdLst>
    <p:sldId id="351" r:id="rId4"/>
    <p:sldId id="43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73" r:id="rId15"/>
    <p:sldId id="438" r:id="rId16"/>
    <p:sldId id="439" r:id="rId17"/>
    <p:sldId id="469" r:id="rId18"/>
    <p:sldId id="440" r:id="rId19"/>
    <p:sldId id="390" r:id="rId20"/>
    <p:sldId id="441" r:id="rId21"/>
    <p:sldId id="442" r:id="rId22"/>
    <p:sldId id="443" r:id="rId23"/>
    <p:sldId id="444" r:id="rId24"/>
    <p:sldId id="471" r:id="rId25"/>
    <p:sldId id="386" r:id="rId26"/>
    <p:sldId id="387" r:id="rId27"/>
    <p:sldId id="388" r:id="rId28"/>
    <p:sldId id="389" r:id="rId29"/>
    <p:sldId id="476" r:id="rId30"/>
    <p:sldId id="391" r:id="rId31"/>
    <p:sldId id="392" r:id="rId32"/>
    <p:sldId id="393" r:id="rId33"/>
    <p:sldId id="394" r:id="rId34"/>
    <p:sldId id="474" r:id="rId35"/>
    <p:sldId id="395" r:id="rId36"/>
    <p:sldId id="396" r:id="rId37"/>
    <p:sldId id="397" r:id="rId38"/>
    <p:sldId id="427" r:id="rId39"/>
    <p:sldId id="477" r:id="rId40"/>
    <p:sldId id="478" r:id="rId41"/>
    <p:sldId id="479" r:id="rId42"/>
    <p:sldId id="480" r:id="rId43"/>
    <p:sldId id="398" r:id="rId44"/>
    <p:sldId id="399" r:id="rId45"/>
    <p:sldId id="481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302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99E381-842F-43D9-9412-2C7442BC376B}"/>
              </a:ext>
            </a:extLst>
          </p:cNvPr>
          <p:cNvSpPr txBox="1"/>
          <p:nvPr/>
        </p:nvSpPr>
        <p:spPr>
          <a:xfrm>
            <a:off x="1282558" y="131241"/>
            <a:ext cx="9626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4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Web DB 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4F8F-3C18-4DAF-82E7-D1C0800A61A0}"/>
              </a:ext>
            </a:extLst>
          </p:cNvPr>
          <p:cNvSpPr txBox="1"/>
          <p:nvPr/>
        </p:nvSpPr>
        <p:spPr>
          <a:xfrm>
            <a:off x="8284998" y="5767974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70840" y="375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20.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폴더 내용 확인 및 삭제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702196" y="1499978"/>
            <a:ext cx="534035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fs.readdir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 안의 내용물을 확인할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배열 안에 내부 파일과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폴더명이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나옵니다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fs.unlink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파일을 지울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파일이 없다면 에러가 발생하므로 먼저 파일이 있는지를 꼭 확인해야 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fs.rmdir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폴더를 지울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 안에 파일이 있다면 에러가 발생하므로 먼저 내부 파일을 모두 지우고 호출해야 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1DFB9-2B79-4B38-846E-E5467AE2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827" y="769794"/>
            <a:ext cx="3809680" cy="4858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496C9B-AE1F-41CC-A56D-7D201236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18" y="4897377"/>
            <a:ext cx="2838609" cy="16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21.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14680" y="17951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파일을 복사하는 방법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24E94-2BD0-4912-BC9D-FDC39187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48" y="1579245"/>
            <a:ext cx="4421742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8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22.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5372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파일을 감시하는 방법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변경 사항 발생 시 이벤트 호출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11FDB-4B26-47E5-A550-17240933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8" y="2440631"/>
            <a:ext cx="5661342" cy="2344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DCFD55-6492-4209-9917-306E742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97" y="3728916"/>
            <a:ext cx="3255861" cy="25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23.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스레드풀 알아보기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74040" y="166569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fs, crypto,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zlib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모듈의 메서드를 실행할 때는 백그라운드에서 동시에 실행됨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스레드풀이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동시에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처리해줌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7EB97-2EF5-48BD-983E-137AE890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8" y="2825517"/>
            <a:ext cx="4170391" cy="3625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48BB17-FA74-4130-9556-AF25143F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66" y="2151248"/>
            <a:ext cx="3867574" cy="4657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F866A-1A65-4300-A63A-C571A3E2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306" y="2588129"/>
            <a:ext cx="1756334" cy="28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24. UV_THREAD_SIZE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35000" y="180530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스레드 풀을 직접 컨트롤할 수는 없지만 개수 조절은 가능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윈도우라면 터미널에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UV_THREADPOOL_SIZE=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맥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리눅스라면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UV_THREADPOOL_SIZE=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개수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이전 예제를 스레드 풀 개수를 바꾼 뒤 재실행해보기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91869-2CBC-427C-8F05-593B6170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53" y="3409388"/>
            <a:ext cx="4007080" cy="29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87813" y="2205123"/>
            <a:ext cx="52528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예외 처리 하기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0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75640" y="4362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예외 처리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861637" y="1761808"/>
            <a:ext cx="10143605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예외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(Exception):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처리하지 못한 에러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 스레드를 멈춤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노드는 기본적으로 싱글 스레드 라 스레드가 멈춘다는 것은 프로세스가 멈추는 것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 처리는 필수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5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2760" y="375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try catch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701276" y="1559517"/>
            <a:ext cx="8105496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기본적으로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try catch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문으로 예외를 처리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에러가 발생할 만한 곳을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try catch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감쌈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94AD2-D9EF-42E3-B8EE-6CBD6B9B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11" y="3095209"/>
            <a:ext cx="6086669" cy="3591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D9655F-6AD3-4918-9A96-7EFC3FE4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20" y="2612663"/>
            <a:ext cx="3710420" cy="27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0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6228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노드 비동기 메서드의 에러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732674" y="1619568"/>
            <a:ext cx="9721965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노드 비동기 메서드의 에러는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따로 처리하지 않아도 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함수에서 에러 객체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7B871-E964-4D98-8BDB-4C78ED73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448" y="3067051"/>
            <a:ext cx="6484129" cy="3221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8D30CA-7736-48C6-B9B1-9CD6032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48" y="2527222"/>
            <a:ext cx="3424792" cy="28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프로미스의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에러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689962" y="1639888"/>
            <a:ext cx="8105496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프로미스의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에러는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따로 처리하지 않아도 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버전이 올라가면 동작이 바뀔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DEF81-9A82-4DA4-99C8-9F87FF62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29" y="2566062"/>
            <a:ext cx="3637281" cy="2016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3CC2A0-485E-4325-903E-F7C62A45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83" y="3067483"/>
            <a:ext cx="7155137" cy="35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62240" y="1955033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시스템</a:t>
            </a:r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접근하기</a:t>
            </a:r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4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212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예측 불가능한 에러 처리하기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726618" y="1680528"/>
            <a:ext cx="9966603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최후의 수단으로 사용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함수의 동작이 보장되지 않음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따라서 복구 작업용으로 쓰는 것은 부적합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 내용 기록 용으로만 쓰는 게 좋음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51356-DA21-4C43-8FFA-D62481FB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4" y="2220873"/>
            <a:ext cx="4496116" cy="120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BB909B-28D1-48D5-8E32-05C89BF1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09" y="3488174"/>
            <a:ext cx="4246186" cy="25163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AF5D62-1A1D-4769-B555-3A598859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40" y="3488174"/>
            <a:ext cx="3868900" cy="26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프로세스 종료하기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1311795" y="1730977"/>
            <a:ext cx="8105496" cy="5127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윈도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맥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리눅스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2F3E5-6A91-474E-83BD-16EDBA9F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32" y="1892116"/>
            <a:ext cx="3249867" cy="1209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559149-0546-470E-A17C-2D2179D6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6" y="4623977"/>
            <a:ext cx="3338623" cy="12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81487" y="461384"/>
            <a:ext cx="52528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모듈로 서버 만들기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D7766F-7B04-4183-9BA9-51D85442C816}"/>
              </a:ext>
            </a:extLst>
          </p:cNvPr>
          <p:cNvSpPr/>
          <p:nvPr/>
        </p:nvSpPr>
        <p:spPr>
          <a:xfrm>
            <a:off x="923411" y="1686896"/>
            <a:ext cx="48242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1_  </a:t>
            </a:r>
            <a:r>
              <a:rPr lang="ko-KR" altLang="en-US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요청과 응답 이해하기</a:t>
            </a:r>
            <a:endParaRPr lang="en-US" altLang="ko-KR" sz="2400" b="1" dirty="0">
              <a:solidFill>
                <a:schemeClr val="bg1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2_  </a:t>
            </a:r>
            <a:r>
              <a:rPr lang="en-US" altLang="ko-KR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REST API</a:t>
            </a:r>
            <a:r>
              <a:rPr lang="ko-KR" altLang="en-US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와 라우팅</a:t>
            </a:r>
            <a:endParaRPr lang="en-US" altLang="ko-KR" sz="2400" b="1" dirty="0">
              <a:solidFill>
                <a:schemeClr val="bg1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3_  </a:t>
            </a:r>
            <a:r>
              <a:rPr lang="ko-KR" altLang="en-US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쿠키와 세션 이해하기</a:t>
            </a:r>
            <a:endParaRPr lang="en-US" altLang="ko-KR" sz="2400" b="1" dirty="0">
              <a:solidFill>
                <a:schemeClr val="bg1"/>
              </a:solidFill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4_  </a:t>
            </a:r>
            <a:r>
              <a:rPr lang="en-US" altLang="ko-KR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https</a:t>
            </a:r>
            <a:r>
              <a:rPr lang="ko-KR" altLang="en-US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와 </a:t>
            </a:r>
            <a:r>
              <a:rPr lang="en-US" altLang="ko-KR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http2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5_  </a:t>
            </a:r>
            <a:r>
              <a:rPr lang="en-US" altLang="ko-KR" sz="2400" b="1" dirty="0">
                <a:solidFill>
                  <a:schemeClr val="bg1"/>
                </a:solidFill>
                <a:ea typeface="KoPub돋움체_Pro Bold" panose="02020603020101020101" pitchFamily="18" charset="-127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2466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88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서버와 클라이언트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85800" y="20491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서버와 클라이언트의 관계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클라이언트가 서버로 요청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(request)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보냄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서버는 요청을 처리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처리 후 클라이언트로 응답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(response)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을 보냄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58" y="3828390"/>
            <a:ext cx="6194047" cy="24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3240" y="4057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노드로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 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3240" y="1866265"/>
            <a:ext cx="110693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요청에 응답하는 노드 서버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createServer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메서드로 요청 이벤트에 대기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req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객체는 요청에 관한 정보가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res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객체는 응답에 관한 정보가 담겨 있음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1" y="3340407"/>
            <a:ext cx="3730739" cy="2230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421" y="3738880"/>
            <a:ext cx="6487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 </a:t>
            </a:r>
            <a:r>
              <a:rPr lang="ko-KR" altLang="en-US" dirty="0"/>
              <a:t>서버가 있어야지 웹 브라우저의 요청을 처리할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Req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 : </a:t>
            </a:r>
            <a:r>
              <a:rPr lang="ko-KR" altLang="en-US" dirty="0"/>
              <a:t>요청에 관한 정보를 가지고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응답에 대한 정보들을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75400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388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3. 8080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포트에 연결하기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6920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res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메서드로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응답 보냄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응답 내용을 적고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end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응답 마무리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내용을 넣어도 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listen(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포트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메서드로 특정 포트에 연결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1" y="3367723"/>
            <a:ext cx="5816600" cy="30472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40" y="451009"/>
            <a:ext cx="3493719" cy="233283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73760" y="4744720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24560" y="4978400"/>
            <a:ext cx="8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73760" y="5242560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907280" y="4744720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51601" y="3531076"/>
            <a:ext cx="540718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Res.writeHead</a:t>
            </a:r>
            <a:r>
              <a:rPr lang="en-US" altLang="ko-KR" sz="1600" dirty="0"/>
              <a:t> – </a:t>
            </a:r>
            <a:r>
              <a:rPr lang="ko-KR" altLang="en-US" sz="1600" dirty="0"/>
              <a:t>응답에 대한 정보를 기록하는 메서드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200 – </a:t>
            </a:r>
            <a:r>
              <a:rPr lang="ko-KR" altLang="en-US" sz="1400" dirty="0"/>
              <a:t>첫번째 인수</a:t>
            </a:r>
            <a:r>
              <a:rPr lang="en-US" altLang="ko-KR" sz="1400" dirty="0"/>
              <a:t>, </a:t>
            </a:r>
            <a:r>
              <a:rPr lang="ko-KR" altLang="en-US" sz="1400" dirty="0"/>
              <a:t>요청이 성공적 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HTTP – </a:t>
            </a:r>
            <a:r>
              <a:rPr lang="ko-KR" altLang="en-US" sz="1400" dirty="0"/>
              <a:t>두번째 인수</a:t>
            </a:r>
            <a:r>
              <a:rPr lang="en-US" altLang="ko-KR" sz="1400" dirty="0"/>
              <a:t>, </a:t>
            </a:r>
            <a:r>
              <a:rPr lang="ko-KR" altLang="en-US" sz="1400" dirty="0"/>
              <a:t>응답에 대한 정보를 보내는 콘텐츠 </a:t>
            </a:r>
            <a:endParaRPr lang="en-US" altLang="ko-KR" sz="1400" dirty="0"/>
          </a:p>
          <a:p>
            <a:r>
              <a:rPr lang="ko-KR" altLang="en-US" sz="1400" dirty="0"/>
              <a:t>                              형식을 의미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Utf-8 : </a:t>
            </a:r>
            <a:r>
              <a:rPr lang="ko-KR" altLang="en-US" sz="1400" dirty="0"/>
              <a:t>한글표시 </a:t>
            </a:r>
            <a:r>
              <a:rPr lang="en-US" altLang="ko-KR" sz="1400" dirty="0"/>
              <a:t>-&gt; Head </a:t>
            </a:r>
            <a:r>
              <a:rPr lang="ko-KR" altLang="en-US" sz="1400" dirty="0"/>
              <a:t>부분에 기록함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698" y="465500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Res </a:t>
            </a:r>
            <a:r>
              <a:rPr lang="ko-KR" altLang="en-US" sz="1200" dirty="0">
                <a:solidFill>
                  <a:srgbClr val="0070C0"/>
                </a:solidFill>
              </a:rPr>
              <a:t>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2486" y="4744720"/>
            <a:ext cx="3544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첫번째 인수는 클라이언트로 보낼 데이터 문자열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5220" y="5021719"/>
            <a:ext cx="339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문자열을 클라이언트로 보낸 후 응답이 종료됨</a:t>
            </a:r>
          </a:p>
        </p:txBody>
      </p:sp>
    </p:spTree>
    <p:extLst>
      <p:ext uri="{BB962C8B-B14F-4D97-AF65-F5344CB8AC3E}">
        <p14:creationId xmlns:p14="http://schemas.microsoft.com/office/powerpoint/2010/main" val="2842292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1800" y="2539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4. 8080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포트로 접속하기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3400" y="1579463"/>
            <a:ext cx="112725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스크립트를 실행하면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8080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포트에 연결됨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u="sng" dirty="0">
                <a:latin typeface="굴림" panose="020B0600000101010101" pitchFamily="50" charset="-127"/>
                <a:ea typeface="굴림" panose="020B0600000101010101" pitchFamily="50" charset="-127"/>
              </a:rPr>
              <a:t>http://localhost:8080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2400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http://127.0.0.1:8080</a:t>
            </a:r>
            <a:r>
              <a:rPr lang="ko-KR" altLang="en-US" sz="2400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 접속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96" y="1930400"/>
            <a:ext cx="3787826" cy="1285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14" y="4056409"/>
            <a:ext cx="3248025" cy="22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92" y="3889184"/>
            <a:ext cx="4802427" cy="294342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503920" y="6332884"/>
            <a:ext cx="184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3040" y="619438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응답을 종료하는 메서드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6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4072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5. localhost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포트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4072" y="178498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localhost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는 컴퓨터 내부 주소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외부에서는 접근 불가능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포트는 서버 내에서 프로세스를 구분하는 번호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기본적으로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번 포트 사용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생략 가능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https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443 )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ko-KR" sz="2000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www.gilbut.com:80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-&gt; </a:t>
            </a:r>
            <a:r>
              <a:rPr lang="en-US" altLang="ko-KR" sz="2000" u="sng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www.github.com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www.gilbut.com:80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www.github.com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다른 포트로 데이터베이스나 다른 서버 동시에 연결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567" y="4048729"/>
            <a:ext cx="4414913" cy="27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2164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이벤트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리스너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붙이기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74561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listening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이벤트를 붙일 수 있음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5124E-C4B0-4C7B-A419-795D1186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" y="2334165"/>
            <a:ext cx="5457825" cy="40862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4040" y="4734560"/>
            <a:ext cx="4627880" cy="15341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9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500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한 번에 여러 개의 서버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6280" y="16398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createServer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를 여러 번 호출하면 됨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두 서버의 포트를 다르게 지정해야 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같게 지정하면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EADDRINUSE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 발생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9C6FF-4D86-47C6-8682-629703EC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35" y="1639888"/>
            <a:ext cx="5286973" cy="4860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77" y="3240564"/>
            <a:ext cx="4409636" cy="14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11480" y="26942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13.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 쓰는 스트림 사용하기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02920" y="168338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fs.createWriteStream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createReadStream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 인자로 파일 경로 전달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chunk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end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스트림 종료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스트림 종료 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finish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이벤트 발생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13B8E-7295-44D7-A514-E9B4B85D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95" y="4903247"/>
            <a:ext cx="2604345" cy="1131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FA5977-1EDB-4F62-82BE-3185C33B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489" y="2978876"/>
            <a:ext cx="5670428" cy="34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2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8. html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읽어서 전송하기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5000" y="16602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end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 문자열을 넣는 것은 비효율적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fs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모듈로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읽어서 전송하자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버퍼도 전송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B7BBC-73CC-46B9-9599-66812DC2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13" y="2985771"/>
            <a:ext cx="2862882" cy="3221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ED413-4E0C-4342-8781-618CDAFC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08" y="2157893"/>
            <a:ext cx="5661334" cy="45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4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356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9. server2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3560" y="18154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포트 번호를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8081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 바꿈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server1.js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종료했다면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8080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번 포트를 계속 써도 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종료하지 않은 경우 같은 포트를 쓰면 충돌이 나 에러 발생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9C3D4-5815-424A-8990-EFFAF21F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73" y="3238810"/>
            <a:ext cx="3686748" cy="12557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867E35-5B8D-4F73-BC98-D2FD6DE8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34" y="3238810"/>
            <a:ext cx="4198142" cy="19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4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77180" y="1800861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REST API</a:t>
            </a:r>
            <a:r>
              <a:rPr lang="ko-KR" altLang="en-US" sz="4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라우팅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67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854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REST API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680" y="184594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서버에 요청을 보낼 때는 주소를 통해 요청의 내용을 표현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/index.html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index.html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보내달라는 뜻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항상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html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요구할 필요는 없음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서버가 이해하기 쉬운 주소가 좋음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REST API(Representational State Transfer)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서버의 자원을 정의하고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자원에 대한 주소를 지정하는 방법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/user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이면 사용자 정보에 관한 정보를 요청하는 것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/post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면 게시 글에 관련된 자원을 요청하는 것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요청 메서드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GET: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 자원을 가져오려고 할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POST: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서버에 자원을 새로 등록하고자 할 때 사용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또는 뭘 써야할 지 애매할 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PUT: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서버의 자원을 요청에 들어있는 자원으로 치환하고자 할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PATCH: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 자원의 일부만 수정하고자 할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DELETE: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서버의 자원을 삭제하고자 할 때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OPTION 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요청을 하기 전에 통신 옵션을 설명하기 위해 사용함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53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2440" y="3318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HTTP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프로토콜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84200" y="1710690"/>
            <a:ext cx="54914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클라이언트가 누구든 서버와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프로토콜로 소통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iOS,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안드로이드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웹이 모두 같은 주소로 요청 보낼 수 있음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서버와 클라이언트의 분리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RESTful</a:t>
            </a: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REST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사용한 주소 체계를 이용하는 서버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GET /user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사용자를 조회하는 요청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POST /user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사용자를 등록하는 요청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78" y="1310640"/>
            <a:ext cx="5209977" cy="25757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4099201"/>
            <a:ext cx="4053840" cy="26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116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REST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 만들기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2760" y="1795145"/>
            <a:ext cx="1098804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GitHub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저장소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400" u="sng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https://github.com/zerocho/nodejsbook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  restServer.js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에 주목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GET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메서드에서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/, /about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주소는 페이지를 요청하는 것이므로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HTML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파일을 읽어서 전송합니다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AJAX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요청을 처리하는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/users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데이터를 전송합니다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JSON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형식으로 보내기 위해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JSON.stringify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해주었습니다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 외의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GET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CSS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JS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파일을 요청하는 것이므로 찾아서 보내주고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없다면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404 NOT FOUND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에러를 응답합니다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POST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PUT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메서드는 클라이언트로부터 데이터를 받으므로 특별한 처리가 필요합니다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req.on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('data',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req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('end',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부분인데요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의 버퍼와 스트림에서 배웠던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readStream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readStream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요청과 같이 들어오는 요청 본문을 받을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문자열이므로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JSON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으로 만드는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JSON.parse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과정이 한 번 필요합니다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DELETE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메서드로 요청이 오면 주소에 들어 있는 키에 해당하는 사용자를 제거합니다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해당하는 주소가 없을 경우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404 NOT FOUND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에러를 응답합니다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501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360" y="1025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RESTful SERVER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"./restFront.css"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Home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"/about"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About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latin typeface="Consolas" panose="020B0609020204030204" pitchFamily="49" charset="0"/>
              </a:rPr>
              <a:t>소개 페이지입니다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latin typeface="Consolas" panose="020B0609020204030204" pitchFamily="49" charset="0"/>
              </a:rPr>
              <a:t>사용자 이름을 등록하세요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54000" y="792480"/>
            <a:ext cx="5283200" cy="45923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8160" y="3759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about.html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04560" y="102566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ko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latin typeface="Consolas" panose="020B0609020204030204" pitchFamily="49" charset="0"/>
              </a:rPr>
              <a:t>RESTful SERVER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"./restFront.css"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latin typeface="Consolas" panose="020B0609020204030204" pitchFamily="49" charset="0"/>
              </a:rPr>
              <a:t>Home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"/about"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latin typeface="Consolas" panose="020B0609020204030204" pitchFamily="49" charset="0"/>
              </a:rPr>
              <a:t>About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"form"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latin typeface="Consolas" panose="020B0609020204030204" pitchFamily="49" charset="0"/>
              </a:rPr>
              <a:t>등록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"list"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/axios.min.js"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"./restFront.js"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64200" y="792480"/>
            <a:ext cx="6101080" cy="45923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52856" y="4231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restFront.html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6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1843" y="633214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400" dirty="0">
                <a:latin typeface="Consolas" panose="020B0609020204030204" pitchFamily="49" charset="0"/>
              </a:rPr>
              <a:t>; }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1843" y="528320"/>
            <a:ext cx="4259499" cy="5486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2136" y="15898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restFront.css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1203" y="1912029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로딩 시 사용자 가져오는 함수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'/users'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사용자마다 반복적으로 화면 표시 및 이벤트 연결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userDiv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'div'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'span'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수정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수정 버튼 클릭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바꿀 이름을 입력하세요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이름을 반드시 입력하셔야 합니다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put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'/user/'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});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0" y="260588"/>
            <a:ext cx="6096000" cy="669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'click'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삭제 버튼 클릭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'/user/'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userDiv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userDiv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userDiv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userDiv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화면 로딩 시 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호출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폼 제출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(submit)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시 실행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'form'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'submit'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7843" y="1645920"/>
            <a:ext cx="5476240" cy="47955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40400" y="0"/>
            <a:ext cx="6197600" cy="6858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2410" y="1256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restFront.js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7502" y="1451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7766" y="1359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11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8000" y="831324"/>
            <a:ext cx="83312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 dirty="0">
                <a:solidFill>
                  <a:srgbClr val="4EC9B0"/>
                </a:solidFill>
                <a:latin typeface="Consolas" panose="020B0609020204030204" pitchFamily="49" charset="0"/>
              </a:rPr>
              <a:t>promises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{};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데이터 저장용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'./restFront.html'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'text/html; charset=utf-8'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'/about'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'./about.html'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'text/html; charset=utf-8'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'/users'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; charset=utf-8'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/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도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/about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도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/users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도 아니면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fs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`.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주소에 해당하는 </a:t>
            </a:r>
            <a:r>
              <a:rPr lang="ko-KR" alt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라우트를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 못 찾았다는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404 Not Found error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발생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요청의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body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stream </a:t>
            </a:r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형식으로 받음</a:t>
            </a:r>
            <a:endParaRPr lang="ko-KR" alt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450" y="220464"/>
            <a:ext cx="24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restServer.js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47760" y="83132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1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26160" y="515719"/>
            <a:ext cx="8188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요청의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body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다 받은 후 실행됨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'end'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본문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(Body):'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'text/plain; charset=utf-8'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'/user/'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'data'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'end'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 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본문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(Body):'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'text/plain; charset=utf-8'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startsWith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'/user/'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users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4FC1F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'text/plain; charset=utf-8'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'ok'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84411" y="6027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1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9596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스트림 사이에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pipe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95960" y="18154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pipe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 여러 개의 스트림을 이을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스트림으로 파일을 복사하는 예제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CC2FD-381A-4C00-8F28-4853445C4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98" y="4329674"/>
            <a:ext cx="1986082" cy="12395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F96446-3A05-4144-BB7D-EB900684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21" y="2399910"/>
            <a:ext cx="5831891" cy="32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59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2640" y="827822"/>
            <a:ext cx="8595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'NOT FOUND'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'text/plain; charset=utf-8'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8082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'8082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번 포트에서 서버 대기 중입니다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8171" y="64315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452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4. REST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서버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4520" y="17545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localhost:8085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에 접속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037B2-119A-469D-8899-3ADFEC5A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9" y="2450643"/>
            <a:ext cx="3426233" cy="1024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62566B-AF93-47B9-96C3-413E54EA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335088"/>
            <a:ext cx="4988560" cy="5410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680" y="380152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http://localhost:8082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600" y="438912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F12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691376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041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5. REST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요청 확인하기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5382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개발자 도구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(F12) Network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탭에서 요청 내용 실시간 확인 가능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요청 주소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Method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요청 메서드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Status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응답 코드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Protocol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프로토콜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Type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요청 종류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xhr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AJAX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42B36-B0C9-47DA-8402-83333BD1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76" y="2627966"/>
            <a:ext cx="6970447" cy="4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8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30343" y="1673270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쿠키와 </a:t>
            </a:r>
            <a:endParaRPr lang="en-US" altLang="ko-KR" sz="48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48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세션 이해하기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7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01320" y="2533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쿠키의 필요성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2760" y="147732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요청에는 한 가지 단점이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누가 요청을 보냈는지 모름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(IP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주소와 브라우저 정보 정도만 앎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로그인 을 구현하면 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쿠키와 세션이 필요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쿠키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값의 쌍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name=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zerocho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key=value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(DB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매 요청 마다 서버에 동봉해서 보냄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서버는 쿠키를 읽어 누구인지 파악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45" y="4442813"/>
            <a:ext cx="7332295" cy="2415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3575" y="2981712"/>
            <a:ext cx="445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쿠키는 요청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req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의 헤더</a:t>
            </a:r>
            <a:r>
              <a:rPr lang="en-US" altLang="ko-KR" dirty="0">
                <a:solidFill>
                  <a:srgbClr val="0070C0"/>
                </a:solidFill>
              </a:rPr>
              <a:t>(cookie)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    에 담겨 전송됨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브라우저는 응답의 헤더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 (Set-Cookie)</a:t>
            </a:r>
            <a:r>
              <a:rPr lang="ko-KR" altLang="en-US" dirty="0">
                <a:solidFill>
                  <a:srgbClr val="0070C0"/>
                </a:solidFill>
              </a:rPr>
              <a:t>에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따라 쿠키를 저장함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2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3240" y="317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쿠키 서버 만들기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077" y="1875673"/>
            <a:ext cx="56235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쿠키 넣는 것을 직접 구현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writeHead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헤더에 입력하는 메서드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Set-Cookie: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브라우저에게 쿠키를 설정하라고 명령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쿠키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값의 쌍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name=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zerocho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매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요청마다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서버에 동봉해서 보냄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533708"/>
            <a:ext cx="5273040" cy="3377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C4FA4-138A-4DF6-AAA8-8A26B41F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12" y="5145775"/>
            <a:ext cx="4171950" cy="1514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8439087" y="2997200"/>
            <a:ext cx="2014855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86257" y="2805927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쿠키가 담겨있음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355840" y="2397760"/>
            <a:ext cx="812800" cy="16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68640" y="2204452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Req</a:t>
            </a:r>
            <a:r>
              <a:rPr lang="ko-KR" altLang="en-US" sz="1200" dirty="0">
                <a:solidFill>
                  <a:srgbClr val="0070C0"/>
                </a:solidFill>
              </a:rPr>
              <a:t>객체에서 쿠키를 가져옴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517640" y="3288366"/>
            <a:ext cx="1371600" cy="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87233" y="3157396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응답의 헤더 </a:t>
            </a:r>
            <a:r>
              <a:rPr lang="en-US" altLang="ko-KR" sz="1200" dirty="0">
                <a:solidFill>
                  <a:srgbClr val="0070C0"/>
                </a:solidFill>
              </a:rPr>
              <a:t>- </a:t>
            </a:r>
            <a:r>
              <a:rPr lang="ko-KR" altLang="en-US" sz="1200" dirty="0">
                <a:solidFill>
                  <a:srgbClr val="0070C0"/>
                </a:solidFill>
              </a:rPr>
              <a:t>쿠키를 기록함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042400" y="3222506"/>
            <a:ext cx="223520" cy="2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31276" y="3383573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쿠키를 저장하라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576672" y="3222506"/>
            <a:ext cx="203088" cy="23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90208" y="3405011"/>
            <a:ext cx="120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응답을 받은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브라우저가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쿠키를 저장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22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452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쿠키 서버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0254" y="17761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req.headers.cookie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쿠키가 문자열로 담겨있음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req.url: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주소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localhost:8082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 접속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요청이 전송되고 응답이 왔을 때 쿠키가 설정됨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favicon.ico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는 브라우저가 자동으로 보내는 요청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두 번째 요청인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favicon.ico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쿠키가 넣어 짐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DE519-B1D1-4916-A871-AE2EA93C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79" y="2157500"/>
            <a:ext cx="3212288" cy="11343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9" y="4844061"/>
            <a:ext cx="3986779" cy="1399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209" y="4867925"/>
            <a:ext cx="4659911" cy="180482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7601444" y="5195637"/>
            <a:ext cx="1117600" cy="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19044" y="5057137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웹사이트 탭에 보이는 이미지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611433" y="5903458"/>
            <a:ext cx="739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56560" y="6015710"/>
            <a:ext cx="254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4779" y="6211083"/>
            <a:ext cx="370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첫번째 요청에서는 </a:t>
            </a:r>
            <a:r>
              <a:rPr lang="ko-KR" altLang="en-US" sz="1200" dirty="0" err="1">
                <a:solidFill>
                  <a:srgbClr val="0070C0"/>
                </a:solidFill>
              </a:rPr>
              <a:t>쿠기가</a:t>
            </a:r>
            <a:r>
              <a:rPr lang="ko-KR" altLang="en-US" sz="1200" dirty="0">
                <a:solidFill>
                  <a:srgbClr val="0070C0"/>
                </a:solidFill>
              </a:rPr>
              <a:t> 없다는 정보가 출력됨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두번째 요청에서는  </a:t>
            </a:r>
            <a:r>
              <a:rPr lang="en-US" altLang="ko-KR" sz="1200" dirty="0">
                <a:solidFill>
                  <a:srgbClr val="0070C0"/>
                </a:solidFill>
              </a:rPr>
              <a:t>-&gt; </a:t>
            </a:r>
            <a:r>
              <a:rPr lang="ko-KR" altLang="en-US" sz="1200" dirty="0">
                <a:solidFill>
                  <a:srgbClr val="0070C0"/>
                </a:solidFill>
              </a:rPr>
              <a:t>이 기록됨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801" y="4385372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// html</a:t>
            </a:r>
            <a:r>
              <a:rPr lang="ko-KR" altLang="en-US" sz="1200" dirty="0">
                <a:solidFill>
                  <a:srgbClr val="0070C0"/>
                </a:solidFill>
              </a:rPr>
              <a:t>에 </a:t>
            </a:r>
            <a:r>
              <a:rPr lang="ko-KR" altLang="en-US" sz="1200" dirty="0" err="1">
                <a:solidFill>
                  <a:srgbClr val="0070C0"/>
                </a:solidFill>
              </a:rPr>
              <a:t>파이콘에</a:t>
            </a:r>
            <a:r>
              <a:rPr lang="ko-KR" altLang="en-US" sz="1200" dirty="0">
                <a:solidFill>
                  <a:srgbClr val="0070C0"/>
                </a:solidFill>
              </a:rPr>
              <a:t> 대한 정보를 넣어두지 않았기때문에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</a:t>
            </a:r>
            <a:r>
              <a:rPr lang="ko-KR" altLang="en-US" sz="1200" dirty="0">
                <a:solidFill>
                  <a:srgbClr val="0070C0"/>
                </a:solidFill>
              </a:rPr>
              <a:t>브라우저가 추가로 </a:t>
            </a:r>
            <a:r>
              <a:rPr lang="en-US" altLang="ko-KR" sz="1200" dirty="0">
                <a:solidFill>
                  <a:srgbClr val="0070C0"/>
                </a:solidFill>
              </a:rPr>
              <a:t>/favicon.ico</a:t>
            </a:r>
            <a:r>
              <a:rPr lang="ko-KR" altLang="en-US" sz="1200" dirty="0">
                <a:solidFill>
                  <a:srgbClr val="0070C0"/>
                </a:solidFill>
              </a:rPr>
              <a:t>를 요청함</a:t>
            </a:r>
          </a:p>
        </p:txBody>
      </p:sp>
    </p:spTree>
    <p:extLst>
      <p:ext uri="{BB962C8B-B14F-4D97-AF65-F5344CB8AC3E}">
        <p14:creationId xmlns:p14="http://schemas.microsoft.com/office/powerpoint/2010/main" val="275422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헤더와 본문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26440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요청과 응답은 헤더와 본문을 가짐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헤더는 요청 또는 응답에 대한 정보를 가짐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본문은 주고받는 실제 데이터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쿠키는 부가적인 정보이므로 헤더에 저장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61" y="3165264"/>
            <a:ext cx="731721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8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436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5. http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상태 코드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62280" y="17951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writeHead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메서드에 첫 번째 인수로 넣은 값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요청이 성공했는지 실패 했는지를 알려줌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2XX: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성공을 알리는 상태 코드입니다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대표적으로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200(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성공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201(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작성됨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많이 사용됩니다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3XX: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리다이렉션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다른 페이지로 이동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알리는 상태 코드입니다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어떤 주소를 입력했는데 다른 주소의 페이지로 넘어갈 때 이 코드가 사용됩니다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대표적으로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301(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영구 이동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302(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임시 이동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4XX: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오류를 나타냅니다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 자체에 오류가 있을 때 표시됩니다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대표적으로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401(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권한 없음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403(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금지됨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404(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찾을 수 없음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5XX: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 오류를 나타냅니다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요청은 제대로 왔지만 서버에 오류가 생겼을 때 발생합니다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오류가 뜨지 않게 주의해서 프로그래밍해야 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오류를 클라이언트로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res.writeHead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직접 보내는 경우는 없고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예기치 못한 에러 발생 시 서버가 알아서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5XX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대 코드를 보냅니다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500(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내부 서버 오류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502(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불량 게이트웨이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503(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서비스를 사용할 수 없음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자주 사용됩니다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821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81000" y="1981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쿠키로 나를 식별하기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7318" y="15236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쿠키에 내 정보를 입력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parseCookies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쿠키 문자열을 객체로 변환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주소가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/login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 경우와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 경우로 나뉨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/login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 경우 쿼리스트링으로 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이름을 쿠키로 저장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그 외의 경우 쿠키가 있는지 없는지 판단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있으면 환영 인사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없으면 로그인 페이지로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리다이렉트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D51CA-0B77-4B7F-8746-59848D99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17" y="4202020"/>
            <a:ext cx="3896044" cy="22172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27232F-872F-400F-9F4B-FE82F8F7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93" y="6419281"/>
            <a:ext cx="1843424" cy="419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DF6D13-3E58-42D2-AA6A-AAFABAFB0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24" y="58533"/>
            <a:ext cx="3963311" cy="5516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05F2D-545E-40D1-A7C5-E085ED898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16" y="5500161"/>
            <a:ext cx="3431886" cy="14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5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15.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여러 개의 스트림 연결하기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53720" y="178498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pipe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로 여러 개의 스트림을 이을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파일을 압축한 후 복사하는 예제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압축에는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zlib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내장 모듈 사용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createGzip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 생성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4C9CF-513F-4DE2-A0E6-588146F5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54" y="4404148"/>
            <a:ext cx="2020506" cy="1104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ED1C35-D8C2-44DC-8C53-C8131F15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92" y="3359573"/>
            <a:ext cx="6673979" cy="29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61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쿠키 옵션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Set-Cookie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시 다양한 옵션이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쿠키명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쿠키값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기본적인 쿠키의 값입니다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mycookie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=test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name=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zerocho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같이 설정합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Expires=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날짜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만료 기한입니다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 기한이 지나면 쿠키가 제거됩니다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기본값은 클라이언트가 종료될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때까지입니다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Max-age=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Expires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비슷하지만 날짜 대신 초를 입력할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해당 초가 지나면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쿠기가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제거됩니다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Expires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보다 우선합니다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Domain=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도메인명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쿠키가 전송될 도메인을 특정할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기본값은 현재 도메인입니다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Path=URL: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쿠키가 전송될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특정할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기본값은 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/’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이고 이 경우 모든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에서 쿠키를 전송할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Secure: HTTPS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일 경우에만 쿠키가 전송됩니다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HttpOnly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설정 시 자바스크립트에서 쿠키에 접근할 수 없습니다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쿠키 조작을 방지하기 위해 설정하는 것이 좋습니다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880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8.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쿠키 서버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98726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localhost:8084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포트에 접속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Application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탭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(F12)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열기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로그인을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하면 쿠키가 생성됨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BC309-CD1E-4244-9779-4DD084AD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74" y="3162934"/>
            <a:ext cx="7872674" cy="3471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5759EA-239F-40E9-A8EC-0E544A41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1" y="1867059"/>
            <a:ext cx="3551259" cy="12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2120" y="2920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9.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세션 사용하기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25120" y="1649555"/>
            <a:ext cx="43840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쿠키의 정보는 노출되고 수정되는 위험이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중요한 정보는 서버에서 관리하고 클라이언트에는 세션 키만 제공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서버에 세션 객체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(session)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생성 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uniqueInt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만들어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속성명으로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속성 값에 정보 저장하고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uniqueInt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클라이언트에 보냄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91DFD-A837-4DAF-947F-18333887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1084874"/>
            <a:ext cx="3193183" cy="5480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93" y="1296821"/>
            <a:ext cx="4164730" cy="1863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D8542B-ADAE-4B0E-9556-E163181F0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62" y="3214080"/>
            <a:ext cx="3719731" cy="175498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863921" y="1296821"/>
            <a:ext cx="18972" cy="54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87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452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세션 서버 실행하기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4520" y="179514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localhost:8085</a:t>
            </a: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실 서버에서는 세션을 직접 구현하지 말자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장에서 나오는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express-session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사용하기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75E477-65A1-4BAE-90A5-1CFDF3B5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8" y="2284887"/>
            <a:ext cx="3111182" cy="1076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03A52C-6780-4EA3-BB58-3A8C49B6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0" y="2823361"/>
            <a:ext cx="8321134" cy="17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4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055" y="39261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62333" y="1770466"/>
            <a:ext cx="7904312" cy="181588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프로그래밍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이고잉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위키북스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15" name="Freeform: Shape 49">
            <a:extLst>
              <a:ext uri="{FF2B5EF4-FFF2-40B4-BE49-F238E27FC236}">
                <a16:creationId xmlns:a16="http://schemas.microsoft.com/office/drawing/2014/main" id="{BE441C66-C31C-44B0-BBE5-1157948BB085}"/>
              </a:ext>
            </a:extLst>
          </p:cNvPr>
          <p:cNvSpPr/>
          <p:nvPr/>
        </p:nvSpPr>
        <p:spPr>
          <a:xfrm>
            <a:off x="6775190" y="2431495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aphic 16">
            <a:extLst>
              <a:ext uri="{FF2B5EF4-FFF2-40B4-BE49-F238E27FC236}">
                <a16:creationId xmlns:a16="http://schemas.microsoft.com/office/drawing/2014/main" id="{6DBA4B9E-F3B9-4532-B88C-423BDFDA669E}"/>
              </a:ext>
            </a:extLst>
          </p:cNvPr>
          <p:cNvGrpSpPr/>
          <p:nvPr/>
        </p:nvGrpSpPr>
        <p:grpSpPr>
          <a:xfrm>
            <a:off x="8326437" y="1305372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9" name="Graphic 16">
              <a:extLst>
                <a:ext uri="{FF2B5EF4-FFF2-40B4-BE49-F238E27FC236}">
                  <a16:creationId xmlns:a16="http://schemas.microsoft.com/office/drawing/2014/main" id="{2E3858FA-7FC7-4C80-88B1-F33A2F78EFFA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A030FEFA-9F83-4CAB-ACC9-2AF5222ECC09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3091EFFC-16D6-42DE-8EB9-63D5296B8898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6">
              <a:extLst>
                <a:ext uri="{FF2B5EF4-FFF2-40B4-BE49-F238E27FC236}">
                  <a16:creationId xmlns:a16="http://schemas.microsoft.com/office/drawing/2014/main" id="{DEE34E8A-D0D2-492B-924D-43B241E9933E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2EB3208B-7A11-47A0-9FDF-24BC65EF7622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68">
            <a:extLst>
              <a:ext uri="{FF2B5EF4-FFF2-40B4-BE49-F238E27FC236}">
                <a16:creationId xmlns:a16="http://schemas.microsoft.com/office/drawing/2014/main" id="{7BA9BCEB-3943-4BE9-8325-E48811B11A7B}"/>
              </a:ext>
            </a:extLst>
          </p:cNvPr>
          <p:cNvSpPr/>
          <p:nvPr/>
        </p:nvSpPr>
        <p:spPr>
          <a:xfrm rot="205243">
            <a:off x="10913387" y="2606327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657B5211-A311-4691-8EF9-8266AC2A9D8A}"/>
              </a:ext>
            </a:extLst>
          </p:cNvPr>
          <p:cNvSpPr/>
          <p:nvPr/>
        </p:nvSpPr>
        <p:spPr>
          <a:xfrm rot="285145" flipV="1">
            <a:off x="11098552" y="40674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055C3EDF-B596-4ABC-A1E1-91913DCCFB1E}"/>
              </a:ext>
            </a:extLst>
          </p:cNvPr>
          <p:cNvSpPr/>
          <p:nvPr/>
        </p:nvSpPr>
        <p:spPr>
          <a:xfrm rot="21302571" flipH="1">
            <a:off x="6698068" y="3111150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7A3A98F-6FA9-461F-844A-3B54F58292A8}"/>
              </a:ext>
            </a:extLst>
          </p:cNvPr>
          <p:cNvSpPr/>
          <p:nvPr/>
        </p:nvSpPr>
        <p:spPr>
          <a:xfrm rot="726905" flipH="1" flipV="1">
            <a:off x="6303660" y="400897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2B61344-74A9-4453-9CAF-7C8615A9DEE4}"/>
              </a:ext>
            </a:extLst>
          </p:cNvPr>
          <p:cNvSpPr/>
          <p:nvPr/>
        </p:nvSpPr>
        <p:spPr>
          <a:xfrm>
            <a:off x="11343594" y="2881021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998E6BA-C1C8-4B19-8434-9CD6D1921701}"/>
              </a:ext>
            </a:extLst>
          </p:cNvPr>
          <p:cNvSpPr/>
          <p:nvPr/>
        </p:nvSpPr>
        <p:spPr>
          <a:xfrm>
            <a:off x="6858246" y="3350075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D8D8350B-E987-4086-B89D-D8FB6D5C37C9}"/>
              </a:ext>
            </a:extLst>
          </p:cNvPr>
          <p:cNvSpPr>
            <a:spLocks noChangeAspect="1"/>
          </p:cNvSpPr>
          <p:nvPr/>
        </p:nvSpPr>
        <p:spPr>
          <a:xfrm>
            <a:off x="11490315" y="4316695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C66906E-BBEE-4D65-9D68-845BB493CB8A}"/>
              </a:ext>
            </a:extLst>
          </p:cNvPr>
          <p:cNvSpPr/>
          <p:nvPr/>
        </p:nvSpPr>
        <p:spPr>
          <a:xfrm>
            <a:off x="6580261" y="4271616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나무, 일몰, 구름, 하늘, 실루엣, 언덕, 바다, 대양, 나무 실루엣">
            <a:extLst>
              <a:ext uri="{FF2B5EF4-FFF2-40B4-BE49-F238E27FC236}">
                <a16:creationId xmlns:a16="http://schemas.microsoft.com/office/drawing/2014/main" id="{306B6A72-D5BD-49CD-A1E6-0559E453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" y="398720"/>
            <a:ext cx="11014075" cy="6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FB82-2E91-4B48-9159-4CE2927176C9}"/>
              </a:ext>
            </a:extLst>
          </p:cNvPr>
          <p:cNvSpPr txBox="1"/>
          <p:nvPr/>
        </p:nvSpPr>
        <p:spPr>
          <a:xfrm>
            <a:off x="3897304" y="5535949"/>
            <a:ext cx="43973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16.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큰 파일 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14680" y="17748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1GB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정도의 파일을 만들어 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createWriteStream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으로 만들어야 메모리 문제가 생기지 않음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E0546-4CBB-4ED0-BF9F-3D9C9FA2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0" y="2707135"/>
            <a:ext cx="7978140" cy="37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5532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17.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메모리 체크하기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버퍼 방식과 스트림 방식 메모리 사용량을 비교해보기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050A5-DD0B-450F-8578-F4B49396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53" y="2375020"/>
            <a:ext cx="4444280" cy="3801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13D932-5AA7-45AC-856B-A427651E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45" y="2341124"/>
            <a:ext cx="4864069" cy="20200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2CABA-9461-4AC9-BB54-AA71FA89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066" y="4361175"/>
            <a:ext cx="4781094" cy="24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7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4520" y="2533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18.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기타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메서드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604520" y="17138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 및 폴더 생성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D917A-C77B-4735-B9A0-766D6E8E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92" y="3761357"/>
            <a:ext cx="1925603" cy="23038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AB6E3-173D-47DE-8DD4-7438CB63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46" y="303462"/>
            <a:ext cx="4936603" cy="3262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01C7B1-29BA-41D3-BC20-32A37117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20" y="3666740"/>
            <a:ext cx="4084320" cy="3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260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19. access, mkdir, open, rename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482600" y="179514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파일 및 폴더 생성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fs.access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폴더나 파일에 접근할 수 있는지를 체크합니다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두 번째 인자로 상수들을 넣었습니다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F_OK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파일 존재 여부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R_OK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읽기 권한 여부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W_OK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쓰기 권한 여부를 체크합니다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폴더나 권한이 없다면 에러가 발생하는데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폴더가 없을 때의 에러 코드는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ENOENT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fs.mkdir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폴더를 만드는 메서드입니다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이미 폴더가 있다면 에러가 발생하므로 먼저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access()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메서드를 호출해서 확인하는 것이 중요합니다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fs.open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파일의 아이디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fd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변수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가져오는 메서드입니다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파일이 없다면 파일을 생성한 뒤 그 아이디를 가져옵니다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가져온 아이디를 사용해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fs.read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fs.write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읽거나 쓸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두 번째 인자로 어떤 동작을 할 것인지 설정할 수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쓰려면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w,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읽으려면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기존 파일에 추가하려면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예제에서는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설정했으므로 파일이 없을 때 새로 만들 수 있었습니다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r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이었다면 에러가 발생하였을 것입니다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fs.rename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기존 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새 경로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파일의 이름을 바꾸는 메서드입니다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기존 파일 위치와 새로운 파일 위치를 적어주면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반드시 같은 폴더를 지정할 필요는 없으므로 잘라내기 같은 기능을 할 수도 있습니다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17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4260</Words>
  <Application>Microsoft Office PowerPoint</Application>
  <PresentationFormat>와이드스크린</PresentationFormat>
  <Paragraphs>464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KoPub돋움체_Pro Bold</vt:lpstr>
      <vt:lpstr>굴림</vt:lpstr>
      <vt:lpstr>돋움</vt:lpstr>
      <vt:lpstr>맑은 고딕</vt:lpstr>
      <vt:lpstr>새굴림</vt:lpstr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174</cp:revision>
  <dcterms:created xsi:type="dcterms:W3CDTF">2020-01-20T05:08:25Z</dcterms:created>
  <dcterms:modified xsi:type="dcterms:W3CDTF">2023-09-26T12:18:23Z</dcterms:modified>
</cp:coreProperties>
</file>