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62"/>
  </p:notesMasterIdLst>
  <p:sldIdLst>
    <p:sldId id="351" r:id="rId4"/>
    <p:sldId id="437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38" r:id="rId14"/>
    <p:sldId id="386" r:id="rId15"/>
    <p:sldId id="445" r:id="rId16"/>
    <p:sldId id="446" r:id="rId17"/>
    <p:sldId id="449" r:id="rId18"/>
    <p:sldId id="450" r:id="rId19"/>
    <p:sldId id="451" r:id="rId20"/>
    <p:sldId id="452" r:id="rId21"/>
    <p:sldId id="453" r:id="rId22"/>
    <p:sldId id="463" r:id="rId23"/>
    <p:sldId id="454" r:id="rId24"/>
    <p:sldId id="464" r:id="rId25"/>
    <p:sldId id="447" r:id="rId26"/>
    <p:sldId id="455" r:id="rId27"/>
    <p:sldId id="448" r:id="rId28"/>
    <p:sldId id="456" r:id="rId29"/>
    <p:sldId id="465" r:id="rId30"/>
    <p:sldId id="458" r:id="rId31"/>
    <p:sldId id="459" r:id="rId32"/>
    <p:sldId id="460" r:id="rId33"/>
    <p:sldId id="461" r:id="rId34"/>
    <p:sldId id="462" r:id="rId35"/>
    <p:sldId id="466" r:id="rId36"/>
    <p:sldId id="468" r:id="rId37"/>
    <p:sldId id="431" r:id="rId38"/>
    <p:sldId id="432" r:id="rId39"/>
    <p:sldId id="433" r:id="rId40"/>
    <p:sldId id="434" r:id="rId41"/>
    <p:sldId id="435" r:id="rId42"/>
    <p:sldId id="484" r:id="rId43"/>
    <p:sldId id="427" r:id="rId44"/>
    <p:sldId id="474" r:id="rId45"/>
    <p:sldId id="436" r:id="rId46"/>
    <p:sldId id="475" r:id="rId47"/>
    <p:sldId id="476" r:id="rId48"/>
    <p:sldId id="439" r:id="rId49"/>
    <p:sldId id="440" r:id="rId50"/>
    <p:sldId id="441" r:id="rId51"/>
    <p:sldId id="442" r:id="rId52"/>
    <p:sldId id="443" r:id="rId53"/>
    <p:sldId id="444" r:id="rId54"/>
    <p:sldId id="477" r:id="rId55"/>
    <p:sldId id="478" r:id="rId56"/>
    <p:sldId id="479" r:id="rId57"/>
    <p:sldId id="480" r:id="rId58"/>
    <p:sldId id="481" r:id="rId59"/>
    <p:sldId id="302" r:id="rId60"/>
    <p:sldId id="31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83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99E381-842F-43D9-9412-2C7442BC376B}"/>
              </a:ext>
            </a:extLst>
          </p:cNvPr>
          <p:cNvSpPr txBox="1"/>
          <p:nvPr/>
        </p:nvSpPr>
        <p:spPr>
          <a:xfrm>
            <a:off x="1282558" y="131241"/>
            <a:ext cx="96268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6</a:t>
            </a:r>
            <a:r>
              <a:rPr lang="ko-KR" altLang="en-US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r>
              <a:rPr lang="en-US" altLang="ko-KR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_ Web DB </a:t>
            </a:r>
            <a:r>
              <a:rPr lang="ko-KR" altLang="en-US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수업자료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4F8F-3C18-4DAF-82E7-D1C0800A61A0}"/>
              </a:ext>
            </a:extLst>
          </p:cNvPr>
          <p:cNvSpPr txBox="1"/>
          <p:nvPr/>
        </p:nvSpPr>
        <p:spPr>
          <a:xfrm>
            <a:off x="8284998" y="5767974"/>
            <a:ext cx="3356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컴퓨터공학</a:t>
            </a:r>
            <a:r>
              <a:rPr lang="en-US" altLang="ko-KR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이현주</a:t>
            </a: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29433" y="3448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워커 프로세스 다시 살리기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33400" y="1825625"/>
            <a:ext cx="59283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워커가 죽을 때마다 새로운 워커를 생성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 방식은 좋지 않음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오류 자체를 해결하지 않는 한 계속 문제가 발생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하지만 서버가 종료되는 현상을 막을 수 있어 참고할 만함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60CF5-5ADA-4960-800E-1CC2634B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60" y="1825625"/>
            <a:ext cx="5299785" cy="45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2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252936-6F97-4885-9CD3-CCE891158884}"/>
              </a:ext>
            </a:extLst>
          </p:cNvPr>
          <p:cNvSpPr txBox="1"/>
          <p:nvPr/>
        </p:nvSpPr>
        <p:spPr>
          <a:xfrm>
            <a:off x="539602" y="1638264"/>
            <a:ext cx="60977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1) </a:t>
            </a:r>
            <a:r>
              <a:rPr lang="en-US" altLang="ko-KR" sz="4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npm</a:t>
            </a:r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알아보기 </a:t>
            </a:r>
            <a:endParaRPr lang="en-US" altLang="ko-KR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2) </a:t>
            </a:r>
            <a:r>
              <a:rPr lang="en-US" altLang="ko-KR" sz="4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package.json</a:t>
            </a:r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으로</a:t>
            </a:r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 </a:t>
            </a:r>
          </a:p>
          <a:p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     </a:t>
            </a:r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패키지 관리하기</a:t>
            </a:r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endParaRPr lang="en-US" altLang="ko-KR" sz="6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2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55172" y="31069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이란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55172" y="163625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Node Package Manager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노드의 패키지 매니저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사람들이 만든 소스 코드들을 모아둔 저장소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남의 코드를 사용하여 프로그래밍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 있는 기능을 다시 구현할 필요가 없어 효율적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오픈 소스 생태계를 구성중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업로드된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모듈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모듈이 다른 모듈을 사용할 수 있듯 패키지도 다른 패키지를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의존 관계라고 부름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2C067D-9E96-4986-A9F1-7F6A0560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23" y="310696"/>
            <a:ext cx="4114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9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00743" y="35093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00743" y="1676496"/>
            <a:ext cx="581297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현재 프로젝트에 대한 정보와 사용 중인 패키지에 대한 정보를 담은 파일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2"/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설치한 패키지의 버전을 관리함</a:t>
            </a: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패키지라도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버전별로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기능이 다를 수 있으므로 버전을 기록해두어야 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동일한 버전을 설치하지 않으면 문제가 생길 수 있음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프로젝트 시작 전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package.json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부터 만들고 시작함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init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3ADFD-8853-4F90-9C1D-6A85C145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4" y="77589"/>
            <a:ext cx="5355772" cy="15989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A576F4-601E-4B0E-98AF-56E95BEA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76" y="1676495"/>
            <a:ext cx="5292509" cy="498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7829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 package.json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속성들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87829" y="1690688"/>
            <a:ext cx="11016342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package name: </a:t>
            </a:r>
            <a:r>
              <a:rPr lang="ko-KR" altLang="en-US" sz="2000" dirty="0"/>
              <a:t>패키지의 이름입니다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package.json</a:t>
            </a:r>
            <a:r>
              <a:rPr lang="ko-KR" altLang="en-US" sz="2000" dirty="0"/>
              <a:t>의 </a:t>
            </a:r>
            <a:r>
              <a:rPr lang="en-US" altLang="ko-KR" sz="2000" dirty="0"/>
              <a:t>name </a:t>
            </a:r>
            <a:r>
              <a:rPr lang="ko-KR" altLang="en-US" sz="2000" dirty="0"/>
              <a:t>속성에 저장됩니다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version: </a:t>
            </a:r>
            <a:r>
              <a:rPr lang="ko-KR" altLang="en-US" sz="2000" dirty="0"/>
              <a:t>패키지의 버전입니다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npm</a:t>
            </a:r>
            <a:r>
              <a:rPr lang="ko-KR" altLang="en-US" sz="2000" dirty="0"/>
              <a:t>의 버전은 다소 엄격하게 관리됩니다</a:t>
            </a:r>
            <a:r>
              <a:rPr lang="en-US" altLang="ko-KR" sz="2000" dirty="0"/>
              <a:t>. 5.3</a:t>
            </a:r>
            <a:r>
              <a:rPr lang="ko-KR" altLang="en-US" sz="2000" dirty="0"/>
              <a:t>절에서 다룹니다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entry point: </a:t>
            </a:r>
            <a:r>
              <a:rPr lang="ko-KR" altLang="en-US" sz="2000" dirty="0"/>
              <a:t>자바스크립트 실행 파일 </a:t>
            </a:r>
            <a:r>
              <a:rPr lang="ko-KR" altLang="en-US" sz="2000" dirty="0" err="1"/>
              <a:t>진입점입니다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보통 마지막으로 </a:t>
            </a:r>
            <a:r>
              <a:rPr lang="en-US" altLang="ko-KR" sz="2000" dirty="0" err="1"/>
              <a:t>module.exports</a:t>
            </a:r>
            <a:r>
              <a:rPr lang="ko-KR" altLang="en-US" sz="2000" dirty="0"/>
              <a:t>를 하는 파일을 지정합니다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package.json</a:t>
            </a:r>
            <a:r>
              <a:rPr lang="ko-KR" altLang="en-US" sz="2000" dirty="0"/>
              <a:t>의 </a:t>
            </a:r>
            <a:r>
              <a:rPr lang="en-US" altLang="ko-KR" sz="2000" dirty="0"/>
              <a:t>main </a:t>
            </a:r>
            <a:r>
              <a:rPr lang="ko-KR" altLang="en-US" sz="2000" dirty="0"/>
              <a:t>속성에 저장됩니다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test command: </a:t>
            </a:r>
            <a:r>
              <a:rPr lang="ko-KR" altLang="en-US" sz="2000" dirty="0"/>
              <a:t>코드를 테스트할 때 입력할 명령어를 의미합니다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package.json</a:t>
            </a:r>
            <a:r>
              <a:rPr lang="en-US" altLang="ko-KR" sz="2000" dirty="0"/>
              <a:t> scripts </a:t>
            </a:r>
            <a:r>
              <a:rPr lang="ko-KR" altLang="en-US" sz="2000" dirty="0"/>
              <a:t>속성 안의 </a:t>
            </a:r>
            <a:r>
              <a:rPr lang="en-US" altLang="ko-KR" sz="2000" dirty="0"/>
              <a:t>test </a:t>
            </a:r>
            <a:r>
              <a:rPr lang="ko-KR" altLang="en-US" sz="2000" dirty="0"/>
              <a:t>속성에 저장됩니다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git</a:t>
            </a:r>
            <a:r>
              <a:rPr lang="en-US" altLang="ko-KR" sz="2000" dirty="0"/>
              <a:t> repository: </a:t>
            </a:r>
            <a:r>
              <a:rPr lang="ko-KR" altLang="en-US" sz="2000" dirty="0"/>
              <a:t>코드를 저장해둔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저장소 주소를 의미합니다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나중에 소스에 문제가 생겼을 때 사용자들이 이 저장소에 방문해 문제를 제기할 수도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코드 </a:t>
            </a:r>
            <a:r>
              <a:rPr lang="ko-KR" altLang="en-US" sz="2000" dirty="0" err="1"/>
              <a:t>수정본을</a:t>
            </a:r>
            <a:r>
              <a:rPr lang="ko-KR" altLang="en-US" sz="2000" dirty="0"/>
              <a:t> 올릴 수도 있습니다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package.json</a:t>
            </a:r>
            <a:r>
              <a:rPr lang="ko-KR" altLang="en-US" sz="2000" dirty="0"/>
              <a:t>의 </a:t>
            </a:r>
            <a:r>
              <a:rPr lang="en-US" altLang="ko-KR" sz="2000" dirty="0"/>
              <a:t>repository </a:t>
            </a:r>
            <a:r>
              <a:rPr lang="ko-KR" altLang="en-US" sz="2000" dirty="0"/>
              <a:t>속성에 저장됩니다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keywords: </a:t>
            </a:r>
            <a:r>
              <a:rPr lang="ko-KR" altLang="en-US" sz="2000" dirty="0"/>
              <a:t>키워드는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</a:t>
            </a:r>
            <a:r>
              <a:rPr lang="ko-KR" altLang="en-US" sz="2000" dirty="0"/>
              <a:t>공식 홈페이지</a:t>
            </a:r>
            <a:r>
              <a:rPr lang="en-US" altLang="ko-KR" sz="2000" dirty="0"/>
              <a:t>(https://npmjs.com)</a:t>
            </a:r>
            <a:r>
              <a:rPr lang="ko-KR" altLang="en-US" sz="2000" dirty="0"/>
              <a:t>에서 패키지를 쉽게 찾을 수 있게 해줍니다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package.json</a:t>
            </a:r>
            <a:r>
              <a:rPr lang="ko-KR" altLang="en-US" sz="2000" dirty="0"/>
              <a:t>의 </a:t>
            </a:r>
            <a:r>
              <a:rPr lang="en-US" altLang="ko-KR" sz="2000" dirty="0"/>
              <a:t>keywords </a:t>
            </a:r>
            <a:r>
              <a:rPr lang="ko-KR" altLang="en-US" sz="2000" dirty="0"/>
              <a:t>속성에 저장됩니다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license: </a:t>
            </a:r>
            <a:r>
              <a:rPr lang="ko-KR" altLang="en-US" sz="2000" dirty="0"/>
              <a:t>해당 패키지의 라이선스를 넣어주면 됩니다</a:t>
            </a:r>
            <a:r>
              <a:rPr lang="en-US" altLang="ko-KR" sz="2000" dirty="0"/>
              <a:t>.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50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9857" y="3640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3. npm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스크립트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89857" y="1654016"/>
            <a:ext cx="62484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npm</a:t>
            </a:r>
            <a:r>
              <a:rPr lang="en-US" altLang="ko-KR" sz="2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init</a:t>
            </a:r>
            <a:r>
              <a:rPr lang="ko-KR" altLang="en-US" sz="2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 완료되면 폴더에 </a:t>
            </a:r>
            <a:r>
              <a:rPr lang="en-US" altLang="ko-KR" sz="20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package.json</a:t>
            </a:r>
            <a:r>
              <a:rPr lang="ko-KR" altLang="en-US" sz="2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 생성됨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601E13-F259-4369-976B-8DE6EDB9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1" y="2264944"/>
            <a:ext cx="6063836" cy="4081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1B6D13-16D1-4A71-AB7F-A661C029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86" y="2674213"/>
            <a:ext cx="4664889" cy="25291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35187" y="2080278"/>
            <a:ext cx="438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run [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스크립트명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]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으로 스크립트 실행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26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428" y="4116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 설치하기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23589" y="1462419"/>
            <a:ext cx="3946382" cy="5011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express </a:t>
            </a:r>
            <a:r>
              <a:rPr lang="ko-KR" altLang="en-US" sz="2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설치하기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2000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에 기록됨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(dependencies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에 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express 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이름과 버전 추가됨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62C473-1E46-4970-BED4-DFEDC508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30" y="1462419"/>
            <a:ext cx="6857770" cy="21073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788733-BE47-4D21-9604-8DCAAFFA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971" y="3725221"/>
            <a:ext cx="3394347" cy="29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0485" y="2998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5. node_modules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0485" y="1518434"/>
            <a:ext cx="8105496" cy="5011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KoPub돋움체_Pro Bold" pitchFamily="18" charset="-127"/>
                <a:ea typeface="KoPub돋움체_Pro Bold" pitchFamily="18" charset="-127"/>
              </a:rPr>
              <a:t>npm install </a:t>
            </a:r>
            <a:r>
              <a:rPr lang="ko-KR" altLang="en-US" sz="2000">
                <a:latin typeface="KoPub돋움체_Pro Bold" pitchFamily="18" charset="-127"/>
                <a:ea typeface="KoPub돋움체_Pro Bold" pitchFamily="18" charset="-127"/>
              </a:rPr>
              <a:t>시 </a:t>
            </a:r>
            <a:r>
              <a:rPr lang="en-US" altLang="ko-KR" sz="2000">
                <a:latin typeface="KoPub돋움체_Pro Bold" pitchFamily="18" charset="-127"/>
                <a:ea typeface="KoPub돋움체_Pro Bold" pitchFamily="18" charset="-127"/>
              </a:rPr>
              <a:t>node_modules </a:t>
            </a:r>
            <a:r>
              <a:rPr lang="ko-KR" altLang="en-US" sz="2000">
                <a:latin typeface="KoPub돋움체_Pro Bold" pitchFamily="18" charset="-127"/>
                <a:ea typeface="KoPub돋움체_Pro Bold" pitchFamily="18" charset="-127"/>
              </a:rPr>
              <a:t>폴더 생성</a:t>
            </a:r>
            <a:endParaRPr lang="en-US" altLang="ko-KR" sz="200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내부에 설치한 패키지들이 들어 있음</a:t>
            </a:r>
            <a:endParaRPr lang="en-US" altLang="ko-KR" sz="18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 </a:t>
            </a:r>
            <a:r>
              <a:rPr lang="ko-KR" altLang="en-US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외에도 </a:t>
            </a:r>
            <a:r>
              <a:rPr lang="en-US" altLang="ko-KR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</a:t>
            </a:r>
            <a:r>
              <a:rPr lang="ko-KR" altLang="en-US" sz="18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의존 관계가 있는 패키지들이 모두 설치됨</a:t>
            </a:r>
            <a:endParaRPr lang="en-US" altLang="ko-KR" sz="18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sz="2000">
                <a:latin typeface="KoPub돋움체_Pro Bold" pitchFamily="18" charset="-127"/>
                <a:ea typeface="KoPub돋움체_Pro Bold" pitchFamily="18" charset="-127"/>
              </a:rPr>
              <a:t>package-lock.json</a:t>
            </a:r>
            <a:r>
              <a:rPr lang="ko-KR" altLang="en-US" sz="2000">
                <a:latin typeface="KoPub돋움체_Pro Bold" pitchFamily="18" charset="-127"/>
                <a:ea typeface="KoPub돋움체_Pro Bold" pitchFamily="18" charset="-127"/>
              </a:rPr>
              <a:t>도 생성되어 패키지 간 의존 관계를 명확하게 표시함</a:t>
            </a:r>
            <a:endParaRPr lang="en-US" altLang="ko-KR" sz="200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CF2CE8-BC58-4A24-A278-9E29BB3E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040" y="0"/>
            <a:ext cx="291376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084BF4-990E-456F-A3C2-30B3F629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16" y="3001912"/>
            <a:ext cx="6479862" cy="37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0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9857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여러 패키지 동시 설치하기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89857" y="1721998"/>
            <a:ext cx="8105496" cy="5011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latin typeface="KoPub돋움체_Pro Bold" pitchFamily="18" charset="-127"/>
                <a:ea typeface="KoPub돋움체_Pro Bold" pitchFamily="18" charset="-127"/>
              </a:rPr>
              <a:t>npm install </a:t>
            </a:r>
            <a:r>
              <a:rPr lang="ko-KR" altLang="en-US" sz="240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sz="2400">
                <a:latin typeface="KoPub돋움체_Pro Bold" pitchFamily="18" charset="-127"/>
                <a:ea typeface="KoPub돋움체_Pro Bold" pitchFamily="18" charset="-127"/>
              </a:rPr>
              <a:t>1 </a:t>
            </a:r>
            <a:r>
              <a:rPr lang="ko-KR" altLang="en-US" sz="240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sz="240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sz="240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sz="2400">
                <a:latin typeface="KoPub돋움체_Pro Bold" pitchFamily="18" charset="-127"/>
                <a:ea typeface="KoPub돋움체_Pro Bold" pitchFamily="18" charset="-127"/>
              </a:rPr>
              <a:t>3 …</a:t>
            </a:r>
          </a:p>
          <a:p>
            <a:endParaRPr lang="en-US" altLang="ko-KR" sz="240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85ACEA-C00D-4B1F-B3B7-A1FFEC74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200" y="2414898"/>
            <a:ext cx="5334881" cy="2853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E8BF62-0815-4E06-9308-CC0B5936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91" y="2262991"/>
            <a:ext cx="3693751" cy="21630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AC66F5-9315-4785-A605-2C8BF6C14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94" y="4338378"/>
            <a:ext cx="4046504" cy="2084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1467" y="5299996"/>
            <a:ext cx="683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</a:rPr>
              <a:t>16page</a:t>
            </a:r>
            <a:r>
              <a:rPr lang="ko-KR" altLang="en-US" sz="1600" dirty="0">
                <a:solidFill>
                  <a:srgbClr val="0070C0"/>
                </a:solidFill>
              </a:rPr>
              <a:t>와 마찬가지로 콘솔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명령프롬프트</a:t>
            </a:r>
            <a:r>
              <a:rPr lang="en-US" altLang="ko-KR" sz="1600" dirty="0">
                <a:solidFill>
                  <a:srgbClr val="0070C0"/>
                </a:solidFill>
              </a:rPr>
              <a:t>_CMD)</a:t>
            </a:r>
            <a:r>
              <a:rPr lang="ko-KR" altLang="en-US" sz="1600" dirty="0">
                <a:solidFill>
                  <a:srgbClr val="0070C0"/>
                </a:solidFill>
              </a:rPr>
              <a:t>에 명령어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93945" y="5816847"/>
            <a:ext cx="560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 err="1"/>
              <a:t>npm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morgan</a:t>
            </a:r>
            <a:r>
              <a:rPr lang="ko-KR" altLang="en-US" dirty="0"/>
              <a:t> </a:t>
            </a:r>
            <a:r>
              <a:rPr lang="ko-KR" altLang="en-US" dirty="0" err="1"/>
              <a:t>cookie-parser</a:t>
            </a:r>
            <a:r>
              <a:rPr lang="ko-KR" altLang="en-US" dirty="0"/>
              <a:t> </a:t>
            </a:r>
            <a:r>
              <a:rPr lang="ko-KR" altLang="en-US" dirty="0" err="1"/>
              <a:t>express-session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539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9600" y="34658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개발용 패키지 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실제배포에는 사용되지 않고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개발 중에만 사용되는 패키지 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22733" y="1672145"/>
            <a:ext cx="9507809" cy="5011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install --save-dev </a:t>
            </a:r>
            <a:r>
              <a:rPr lang="ko-KR" altLang="en-US" sz="2400" dirty="0" err="1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 또는 </a:t>
            </a:r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-D </a:t>
            </a:r>
            <a:r>
              <a:rPr lang="ko-KR" altLang="en-US" sz="2400" dirty="0" err="1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devDependencies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추가됨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EB3CA9-0D9F-4EC9-A9A5-7A856E94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13" y="2774477"/>
            <a:ext cx="5570965" cy="14056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7878AC-0A7C-44F8-95EC-EE01468A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07" y="2615600"/>
            <a:ext cx="3393132" cy="3124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67400" y="4877012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 err="1"/>
              <a:t>npm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--</a:t>
            </a:r>
            <a:r>
              <a:rPr lang="ko-KR" altLang="en-US" dirty="0" err="1"/>
              <a:t>save-dev</a:t>
            </a:r>
            <a:r>
              <a:rPr lang="ko-KR" altLang="en-US" dirty="0"/>
              <a:t> </a:t>
            </a:r>
            <a:r>
              <a:rPr lang="ko-KR" altLang="en-US" dirty="0" err="1"/>
              <a:t>nodemon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8438" y="4359286"/>
            <a:ext cx="683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</a:rPr>
              <a:t>콘솔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명령프롬프트</a:t>
            </a:r>
            <a:r>
              <a:rPr lang="en-US" altLang="ko-KR" sz="1600" dirty="0">
                <a:solidFill>
                  <a:srgbClr val="0070C0"/>
                </a:solidFill>
              </a:rPr>
              <a:t>_CMD)</a:t>
            </a:r>
            <a:r>
              <a:rPr lang="ko-KR" altLang="en-US" sz="1600" dirty="0">
                <a:solidFill>
                  <a:srgbClr val="0070C0"/>
                </a:solidFill>
              </a:rPr>
              <a:t>에 명령어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72428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62240" y="1955033"/>
            <a:ext cx="525288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</a:t>
            </a:r>
            <a:r>
              <a:rPr lang="ko-KR" altLang="en-US" sz="4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4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http2</a:t>
            </a:r>
          </a:p>
          <a:p>
            <a:r>
              <a:rPr lang="en-US" altLang="ko-KR" sz="4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rPr>
              <a:t>Cluster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4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8972" y="35264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글로벌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전역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패키지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23562" y="1398691"/>
            <a:ext cx="9996838" cy="5011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install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--global </a:t>
            </a:r>
            <a:r>
              <a:rPr lang="ko-KR" altLang="en-US" sz="2400" dirty="0" err="1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또는 </a:t>
            </a:r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-g </a:t>
            </a:r>
            <a:r>
              <a:rPr lang="ko-KR" altLang="en-US" sz="2400" dirty="0" err="1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프로젝트와 콘솔에서 패키지를 사용할 수 있음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예제는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–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rf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삭제 명령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흉내내는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rimraf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패키지의 글로벌 설치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npx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글로벌 설치 없이 글로벌 명령어 사용 가능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BF5A41-539E-4AC7-BD6F-705BDB80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391" y="5265688"/>
            <a:ext cx="2712975" cy="830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95F02A-5AD4-4B3D-A035-E600F46B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74" y="5265688"/>
            <a:ext cx="3727427" cy="1150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8F2987-EF09-48C5-B2C6-724CBD7D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89" y="2937631"/>
            <a:ext cx="8054425" cy="23333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248807" y="4471306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-&gt; </a:t>
            </a:r>
            <a:r>
              <a:rPr lang="ko-KR" altLang="en-US" dirty="0" err="1">
                <a:solidFill>
                  <a:srgbClr val="0070C0"/>
                </a:solidFill>
              </a:rPr>
              <a:t>npm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install</a:t>
            </a:r>
            <a:r>
              <a:rPr lang="ko-KR" altLang="en-US" dirty="0">
                <a:solidFill>
                  <a:srgbClr val="0070C0"/>
                </a:solidFill>
              </a:rPr>
              <a:t> --</a:t>
            </a:r>
            <a:r>
              <a:rPr lang="ko-KR" altLang="en-US" dirty="0" err="1">
                <a:solidFill>
                  <a:srgbClr val="0070C0"/>
                </a:solidFill>
              </a:rPr>
              <a:t>global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rimraf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00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8714" y="4336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endParaRPr lang="ko-KR" altLang="en-US" sz="32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59086" y="5178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{</a:t>
            </a:r>
          </a:p>
          <a:p>
            <a:r>
              <a:rPr lang="ko-KR" altLang="en-US" dirty="0"/>
              <a:t>  "</a:t>
            </a:r>
            <a:r>
              <a:rPr lang="ko-KR" altLang="en-US" dirty="0" err="1"/>
              <a:t>name</a:t>
            </a:r>
            <a:r>
              <a:rPr lang="ko-KR" altLang="en-US" dirty="0"/>
              <a:t>": "</a:t>
            </a:r>
            <a:r>
              <a:rPr lang="ko-KR" altLang="en-US" dirty="0" err="1"/>
              <a:t>npmtest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"</a:t>
            </a:r>
            <a:r>
              <a:rPr lang="ko-KR" altLang="en-US" dirty="0" err="1"/>
              <a:t>version</a:t>
            </a:r>
            <a:r>
              <a:rPr lang="ko-KR" altLang="en-US" dirty="0"/>
              <a:t>": "0.0.1",</a:t>
            </a:r>
          </a:p>
          <a:p>
            <a:r>
              <a:rPr lang="ko-KR" altLang="en-US" dirty="0"/>
              <a:t>  "</a:t>
            </a:r>
            <a:r>
              <a:rPr lang="ko-KR" altLang="en-US" dirty="0" err="1"/>
              <a:t>description</a:t>
            </a:r>
            <a:r>
              <a:rPr lang="ko-KR" altLang="en-US" dirty="0"/>
              <a:t>": "</a:t>
            </a:r>
            <a:r>
              <a:rPr lang="ko-KR" altLang="en-US" dirty="0" err="1"/>
              <a:t>hello</a:t>
            </a:r>
            <a:r>
              <a:rPr lang="ko-KR" altLang="en-US" dirty="0"/>
              <a:t> </a:t>
            </a:r>
            <a:r>
              <a:rPr lang="ko-KR" altLang="en-US" dirty="0" err="1"/>
              <a:t>package.json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"</a:t>
            </a:r>
            <a:r>
              <a:rPr lang="ko-KR" altLang="en-US" dirty="0" err="1"/>
              <a:t>main</a:t>
            </a:r>
            <a:r>
              <a:rPr lang="ko-KR" altLang="en-US" dirty="0"/>
              <a:t>": "</a:t>
            </a:r>
            <a:r>
              <a:rPr lang="ko-KR" altLang="en-US" dirty="0" err="1"/>
              <a:t>index.js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"</a:t>
            </a:r>
            <a:r>
              <a:rPr lang="ko-KR" altLang="en-US" dirty="0" err="1"/>
              <a:t>scripts</a:t>
            </a:r>
            <a:r>
              <a:rPr lang="ko-KR" altLang="en-US" dirty="0"/>
              <a:t>": {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test</a:t>
            </a:r>
            <a:r>
              <a:rPr lang="ko-KR" altLang="en-US" dirty="0"/>
              <a:t>": "</a:t>
            </a:r>
            <a:r>
              <a:rPr lang="ko-KR" altLang="en-US" dirty="0" err="1"/>
              <a:t>echo</a:t>
            </a:r>
            <a:r>
              <a:rPr lang="ko-KR" altLang="en-US" dirty="0"/>
              <a:t> \"</a:t>
            </a:r>
            <a:r>
              <a:rPr lang="ko-KR" altLang="en-US" dirty="0" err="1"/>
              <a:t>Error</a:t>
            </a:r>
            <a:r>
              <a:rPr lang="ko-KR" altLang="en-US" dirty="0"/>
              <a:t>: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test</a:t>
            </a:r>
            <a:r>
              <a:rPr lang="ko-KR" altLang="en-US" dirty="0"/>
              <a:t> </a:t>
            </a:r>
            <a:r>
              <a:rPr lang="ko-KR" altLang="en-US" dirty="0" err="1"/>
              <a:t>specified</a:t>
            </a:r>
            <a:r>
              <a:rPr lang="ko-KR" altLang="en-US" dirty="0"/>
              <a:t>\" &amp;&amp; </a:t>
            </a:r>
            <a:r>
              <a:rPr lang="ko-KR" altLang="en-US" dirty="0" err="1"/>
              <a:t>exit</a:t>
            </a:r>
            <a:r>
              <a:rPr lang="ko-KR" altLang="en-US" dirty="0"/>
              <a:t> 1"</a:t>
            </a:r>
          </a:p>
          <a:p>
            <a:r>
              <a:rPr lang="ko-KR" altLang="en-US" dirty="0"/>
              <a:t>  },</a:t>
            </a:r>
          </a:p>
          <a:p>
            <a:r>
              <a:rPr lang="ko-KR" altLang="en-US" dirty="0"/>
              <a:t>  "</a:t>
            </a:r>
            <a:r>
              <a:rPr lang="ko-KR" altLang="en-US" dirty="0" err="1"/>
              <a:t>author</a:t>
            </a:r>
            <a:r>
              <a:rPr lang="ko-KR" altLang="en-US" dirty="0"/>
              <a:t>": "</a:t>
            </a:r>
            <a:r>
              <a:rPr lang="ko-KR" altLang="en-US" dirty="0" err="1"/>
              <a:t>ZeroCho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"</a:t>
            </a:r>
            <a:r>
              <a:rPr lang="ko-KR" altLang="en-US" dirty="0" err="1"/>
              <a:t>license</a:t>
            </a:r>
            <a:r>
              <a:rPr lang="ko-KR" altLang="en-US" dirty="0"/>
              <a:t>": "ISC",</a:t>
            </a:r>
          </a:p>
          <a:p>
            <a:r>
              <a:rPr lang="ko-KR" altLang="en-US" dirty="0"/>
              <a:t>  "</a:t>
            </a:r>
            <a:r>
              <a:rPr lang="ko-KR" altLang="en-US" dirty="0" err="1"/>
              <a:t>dependencies</a:t>
            </a:r>
            <a:r>
              <a:rPr lang="ko-KR" altLang="en-US" dirty="0"/>
              <a:t>": {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cookie-parser</a:t>
            </a:r>
            <a:r>
              <a:rPr lang="ko-KR" altLang="en-US" dirty="0"/>
              <a:t>": "^1.4.5",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express</a:t>
            </a:r>
            <a:r>
              <a:rPr lang="ko-KR" altLang="en-US" dirty="0"/>
              <a:t>": "^4.17.1",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express-session</a:t>
            </a:r>
            <a:r>
              <a:rPr lang="ko-KR" altLang="en-US" dirty="0"/>
              <a:t>": "^1.17.1",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morgan</a:t>
            </a:r>
            <a:r>
              <a:rPr lang="ko-KR" altLang="en-US" dirty="0"/>
              <a:t>": "^1.10.0"</a:t>
            </a:r>
          </a:p>
          <a:p>
            <a:r>
              <a:rPr lang="ko-KR" altLang="en-US" dirty="0"/>
              <a:t>  },</a:t>
            </a:r>
          </a:p>
          <a:p>
            <a:r>
              <a:rPr lang="ko-KR" altLang="en-US" dirty="0"/>
              <a:t>  "</a:t>
            </a:r>
            <a:r>
              <a:rPr lang="ko-KR" altLang="en-US" dirty="0" err="1"/>
              <a:t>devDependencies</a:t>
            </a:r>
            <a:r>
              <a:rPr lang="ko-KR" altLang="en-US" dirty="0"/>
              <a:t>": {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nodemon</a:t>
            </a:r>
            <a:r>
              <a:rPr lang="ko-KR" altLang="en-US" dirty="0"/>
              <a:t>": "^2.0.3",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rimraf</a:t>
            </a:r>
            <a:r>
              <a:rPr lang="ko-KR" altLang="en-US" dirty="0"/>
              <a:t>": "^3.0.2"</a:t>
            </a:r>
          </a:p>
          <a:p>
            <a:r>
              <a:rPr lang="ko-KR" altLang="en-US" dirty="0"/>
              <a:t>  }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158343" y="315686"/>
            <a:ext cx="6085115" cy="6248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9433" y="1665514"/>
            <a:ext cx="2512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교재 버전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실행한 결과에 따라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차이가 있음</a:t>
            </a:r>
          </a:p>
        </p:txBody>
      </p:sp>
    </p:spTree>
    <p:extLst>
      <p:ext uri="{BB962C8B-B14F-4D97-AF65-F5344CB8AC3E}">
        <p14:creationId xmlns:p14="http://schemas.microsoft.com/office/powerpoint/2010/main" val="25025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6F7422-4B63-430B-B5C8-4A9CC8D052ED}"/>
              </a:ext>
            </a:extLst>
          </p:cNvPr>
          <p:cNvSpPr txBox="1"/>
          <p:nvPr/>
        </p:nvSpPr>
        <p:spPr>
          <a:xfrm>
            <a:off x="393404" y="515188"/>
            <a:ext cx="49135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 </a:t>
            </a:r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3) </a:t>
            </a:r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패키지 버전</a:t>
            </a:r>
            <a:endParaRPr lang="en-US" altLang="ko-KR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 4) </a:t>
            </a:r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기타 </a:t>
            </a:r>
            <a:r>
              <a:rPr lang="en-US" altLang="ko-KR" sz="4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npm</a:t>
            </a:r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명령어 </a:t>
            </a:r>
            <a:endParaRPr lang="en-US" altLang="ko-KR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60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810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1. SemVer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 버저닝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55416" y="1602487"/>
            <a:ext cx="5372974" cy="43737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KoPub돋움체_Pro Bold" pitchFamily="18" charset="-127"/>
                <a:ea typeface="KoPub돋움체_Pro Bold" pitchFamily="18" charset="-127"/>
              </a:rPr>
              <a:t>노드</a:t>
            </a:r>
            <a:r>
              <a:rPr lang="en-US" altLang="ko-KR" sz="22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200" dirty="0">
                <a:latin typeface="KoPub돋움체_Pro Bold" pitchFamily="18" charset="-127"/>
                <a:ea typeface="KoPub돋움체_Pro Bold" pitchFamily="18" charset="-127"/>
              </a:rPr>
              <a:t>패키지의 버전은 </a:t>
            </a:r>
            <a:r>
              <a:rPr lang="en-US" altLang="ko-KR" sz="2200" dirty="0" err="1">
                <a:latin typeface="KoPub돋움체_Pro Bold" pitchFamily="18" charset="-127"/>
                <a:ea typeface="KoPub돋움체_Pro Bold" pitchFamily="18" charset="-127"/>
              </a:rPr>
              <a:t>SemVer</a:t>
            </a:r>
            <a:r>
              <a:rPr lang="en-US" altLang="ko-KR" sz="2200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sz="2200" dirty="0">
                <a:latin typeface="KoPub돋움체_Pro Bold" pitchFamily="18" charset="-127"/>
                <a:ea typeface="KoPub돋움체_Pro Bold" pitchFamily="18" charset="-127"/>
              </a:rPr>
              <a:t>유의적 버전</a:t>
            </a:r>
            <a:r>
              <a:rPr lang="en-US" altLang="ko-KR" sz="2200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sz="2200" dirty="0">
                <a:latin typeface="KoPub돋움체_Pro Bold" pitchFamily="18" charset="-127"/>
                <a:ea typeface="KoPub돋움체_Pro Bold" pitchFamily="18" charset="-127"/>
              </a:rPr>
              <a:t>방식을 따름</a:t>
            </a:r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Major(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 버전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Minor(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 버전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Patch(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 버전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노드에서는 배포를 할 때 항상 버전을 올려야 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Major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하위 버전과 호환되지 않은 수정 사항이 생겼을 때 올림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(1.5 -&gt; 2.0)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Minor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하위 버전과 호환되는 수정 사항이 생겼을 때 올림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(1.5 -&gt; 1.6)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기능에 버그를 해결했을 때 올림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1.5.0 -&gt; 1.5.1</a:t>
            </a: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BAFB8F-4AFF-4252-A6D7-19949EFC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806" y="1602487"/>
            <a:ext cx="5566680" cy="34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5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5172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버전 기호 사용하기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59098" y="1690688"/>
            <a:ext cx="9907748" cy="30554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버전 앞에 기호를 붙여 의미를 더함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^1.1.1: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업데이트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minor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 까지만 업데이트 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(2.0.0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버전은 안 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~1.1.1: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업데이트 시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 까지만 업데이트 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(1.2.0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버전은 안 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&gt;=, &lt;=, &gt;, &lt;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이상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이하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초과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@latest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최신을 의미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@next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가장 최신 배포 판 사용 가능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불안정함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알파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베타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/RC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버전이 존재할 수도 있음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(1.1.1-alpha.0, 2.0.0-beta.1, 2.0.0-rc.0)</a:t>
            </a: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855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542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/>
              <a:t>기타 명령어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92477" y="1401868"/>
            <a:ext cx="10465379" cy="50118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 outdated: 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어떤 패키지에 </a:t>
            </a:r>
            <a:r>
              <a:rPr lang="ko-KR" altLang="en-US" sz="1800" b="1" dirty="0"/>
              <a:t>기능 변화</a:t>
            </a: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가 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생겼는지 알 수 있음</a:t>
            </a: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800" dirty="0"/>
          </a:p>
          <a:p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800" dirty="0"/>
          </a:p>
          <a:p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8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 uninstall </a:t>
            </a:r>
            <a:r>
              <a:rPr lang="ko-KR" altLang="en-US" sz="1800" dirty="0" err="1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패키지 삭제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sz="18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800" dirty="0" err="1">
                <a:latin typeface="KoPub돋움체_Pro Bold" pitchFamily="18" charset="-127"/>
                <a:ea typeface="KoPub돋움체_Pro Bold" pitchFamily="18" charset="-127"/>
              </a:rPr>
              <a:t>rm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패키지명으로도 가능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r>
              <a:rPr lang="en-US" altLang="ko-KR" sz="18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 search </a:t>
            </a:r>
            <a:r>
              <a:rPr lang="ko-KR" altLang="en-US" sz="1800" dirty="0" err="1">
                <a:latin typeface="KoPub돋움체_Pro Bold" pitchFamily="18" charset="-127"/>
                <a:ea typeface="KoPub돋움체_Pro Bold" pitchFamily="18" charset="-127"/>
              </a:rPr>
              <a:t>검색어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en-US" altLang="ko-KR" sz="18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패키지를 검색할 수 있음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(npmjs.com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에서도 가능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r>
              <a:rPr lang="en-US" altLang="ko-KR" sz="1800" dirty="0" err="1"/>
              <a:t>npm</a:t>
            </a:r>
            <a:r>
              <a:rPr lang="en-US" altLang="ko-KR" sz="1800" dirty="0"/>
              <a:t> info </a:t>
            </a:r>
            <a:r>
              <a:rPr lang="ko-KR" altLang="en-US" sz="1800" dirty="0" err="1"/>
              <a:t>패키지명</a:t>
            </a:r>
            <a:r>
              <a:rPr lang="en-US" altLang="ko-KR" sz="1800" dirty="0"/>
              <a:t>: </a:t>
            </a:r>
            <a:r>
              <a:rPr lang="ko-KR" altLang="en-US" sz="1800" dirty="0"/>
              <a:t>패키지의 세부 정보</a:t>
            </a:r>
            <a:r>
              <a:rPr lang="en-US" altLang="ko-KR" sz="1800" dirty="0"/>
              <a:t> </a:t>
            </a:r>
            <a:r>
              <a:rPr lang="ko-KR" altLang="en-US" sz="1800" dirty="0"/>
              <a:t>파악 가능</a:t>
            </a:r>
            <a:endParaRPr lang="en-US" altLang="ko-KR" sz="1800" dirty="0"/>
          </a:p>
          <a:p>
            <a:r>
              <a:rPr lang="en-US" altLang="ko-KR" sz="18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800" dirty="0" err="1">
                <a:latin typeface="KoPub돋움체_Pro Bold" pitchFamily="18" charset="-127"/>
                <a:ea typeface="KoPub돋움체_Pro Bold" pitchFamily="18" charset="-127"/>
              </a:rPr>
              <a:t>add</a:t>
            </a:r>
            <a:r>
              <a:rPr lang="en-US" altLang="ko-KR" sz="1800" dirty="0" err="1"/>
              <a:t>user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npm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하기 위한 명령어</a:t>
            </a:r>
            <a:r>
              <a:rPr lang="en-US" altLang="ko-KR" sz="1800" dirty="0"/>
              <a:t>(npmjs.com</a:t>
            </a:r>
            <a:r>
              <a:rPr lang="ko-KR" altLang="en-US" sz="1800" dirty="0"/>
              <a:t>에서 회원가입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npm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whoami</a:t>
            </a:r>
            <a:r>
              <a:rPr lang="en-US" altLang="ko-KR" sz="1800" dirty="0"/>
              <a:t>: </a:t>
            </a:r>
            <a:r>
              <a:rPr lang="ko-KR" altLang="en-US" sz="1800" dirty="0"/>
              <a:t>현재 사용자가 누구인지 알려줌</a:t>
            </a:r>
            <a:endParaRPr lang="en-US" altLang="ko-KR" sz="1800" dirty="0"/>
          </a:p>
          <a:p>
            <a:r>
              <a:rPr lang="en-US" altLang="ko-KR" sz="1800" dirty="0" err="1"/>
              <a:t>npm</a:t>
            </a:r>
            <a:r>
              <a:rPr lang="en-US" altLang="ko-KR" sz="1800" dirty="0"/>
              <a:t> logout: </a:t>
            </a:r>
            <a:r>
              <a:rPr lang="ko-KR" altLang="en-US" sz="1800" dirty="0"/>
              <a:t>로그인한 계정을 로그아웃</a:t>
            </a:r>
            <a:endParaRPr lang="en-US" altLang="ko-KR" sz="1800" dirty="0"/>
          </a:p>
          <a:p>
            <a:r>
              <a:rPr lang="en-US" altLang="ko-KR" sz="1800" dirty="0" err="1"/>
              <a:t>npm</a:t>
            </a:r>
            <a:r>
              <a:rPr lang="en-US" altLang="ko-KR" sz="1800" dirty="0"/>
              <a:t> version </a:t>
            </a:r>
            <a:r>
              <a:rPr lang="ko-KR" altLang="en-US" sz="1800" dirty="0"/>
              <a:t>버전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package.json</a:t>
            </a:r>
            <a:r>
              <a:rPr lang="ko-KR" altLang="en-US" sz="1800" dirty="0"/>
              <a:t>의 버전을 올림</a:t>
            </a:r>
            <a:endParaRPr lang="en-US" altLang="ko-KR" sz="1800" dirty="0"/>
          </a:p>
          <a:p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800" dirty="0"/>
          </a:p>
          <a:p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800" dirty="0"/>
          </a:p>
          <a:p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FFC3E7-B0DA-45E1-B65F-DE60F8F9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71" y="1759180"/>
            <a:ext cx="5604243" cy="14442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90CB94-59EC-4390-964A-C77814D39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66" y="4758195"/>
            <a:ext cx="5050018" cy="18840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93502" y="2065825"/>
            <a:ext cx="4421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</a:rPr>
              <a:t>Current</a:t>
            </a:r>
            <a:r>
              <a:rPr lang="ko-KR" altLang="en-US" sz="1600" dirty="0">
                <a:solidFill>
                  <a:srgbClr val="0070C0"/>
                </a:solidFill>
              </a:rPr>
              <a:t>와 </a:t>
            </a:r>
            <a:r>
              <a:rPr lang="en-US" altLang="ko-KR" sz="1600" dirty="0">
                <a:solidFill>
                  <a:srgbClr val="0070C0"/>
                </a:solidFill>
              </a:rPr>
              <a:t>wanted </a:t>
            </a:r>
            <a:r>
              <a:rPr lang="ko-KR" altLang="en-US" sz="1600" dirty="0">
                <a:solidFill>
                  <a:srgbClr val="0070C0"/>
                </a:solidFill>
              </a:rPr>
              <a:t>가 다르면 업데이트가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ko-KR" altLang="en-US" sz="1600" dirty="0">
                <a:solidFill>
                  <a:srgbClr val="0070C0"/>
                </a:solidFill>
              </a:rPr>
              <a:t>    필요한 경우임 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   – </a:t>
            </a:r>
            <a:r>
              <a:rPr lang="en-US" altLang="ko-KR" sz="1600" dirty="0" err="1">
                <a:solidFill>
                  <a:srgbClr val="0070C0"/>
                </a:solidFill>
              </a:rPr>
              <a:t>npm</a:t>
            </a:r>
            <a:r>
              <a:rPr lang="en-US" altLang="ko-KR" sz="1600" dirty="0">
                <a:solidFill>
                  <a:srgbClr val="0070C0"/>
                </a:solidFill>
              </a:rPr>
              <a:t> update[</a:t>
            </a:r>
            <a:r>
              <a:rPr lang="ko-KR" altLang="en-US" sz="1600" dirty="0" err="1">
                <a:solidFill>
                  <a:srgbClr val="0070C0"/>
                </a:solidFill>
              </a:rPr>
              <a:t>패키지명</a:t>
            </a:r>
            <a:r>
              <a:rPr lang="en-US" altLang="ko-KR" sz="1600" dirty="0">
                <a:solidFill>
                  <a:srgbClr val="0070C0"/>
                </a:solidFill>
              </a:rPr>
              <a:t>] </a:t>
            </a:r>
            <a:r>
              <a:rPr lang="ko-KR" altLang="en-US" sz="1600" dirty="0">
                <a:solidFill>
                  <a:srgbClr val="0070C0"/>
                </a:solidFill>
              </a:rPr>
              <a:t>으로 업데이트 가능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3731" y="6119058"/>
            <a:ext cx="4709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0070C0"/>
                </a:solidFill>
              </a:rPr>
              <a:t>npm</a:t>
            </a:r>
            <a:r>
              <a:rPr lang="ko-KR" altLang="en-US" sz="1400" b="1" dirty="0">
                <a:solidFill>
                  <a:srgbClr val="0070C0"/>
                </a:solidFill>
              </a:rPr>
              <a:t>공식 사이트에 가입되어 있지 않으면 로그인 안됨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70C0"/>
                </a:solidFill>
              </a:rPr>
              <a:t>패키지를 배포하지 않는다면 가입할 필요 없음</a:t>
            </a:r>
          </a:p>
        </p:txBody>
      </p:sp>
    </p:spTree>
    <p:extLst>
      <p:ext uri="{BB962C8B-B14F-4D97-AF65-F5344CB8AC3E}">
        <p14:creationId xmlns:p14="http://schemas.microsoft.com/office/powerpoint/2010/main" val="292407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기타 명령어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33402" y="1690688"/>
            <a:ext cx="10722428" cy="33801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deprecate [</a:t>
            </a:r>
            <a:r>
              <a:rPr lang="ko-KR" altLang="en-US" sz="2400" dirty="0" err="1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][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버전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] [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메시지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]: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패키지를 설치할 때 경고 메시지를 띄우게 함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sz="2400" dirty="0"/>
              <a:t>오류가 있는 패키지에 적용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publish: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자신이 만든 패키지를 배포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2400" dirty="0" err="1"/>
              <a:t>npm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unpublish</a:t>
            </a:r>
            <a:r>
              <a:rPr lang="en-US" altLang="ko-KR" sz="2400" dirty="0"/>
              <a:t>: </a:t>
            </a:r>
            <a:r>
              <a:rPr lang="ko-KR" altLang="en-US" sz="2400" dirty="0"/>
              <a:t>자신이 만든 패키지를 배포 중단</a:t>
            </a:r>
            <a:r>
              <a:rPr lang="en-US" altLang="ko-KR" sz="2400" dirty="0"/>
              <a:t>(</a:t>
            </a:r>
            <a:r>
              <a:rPr lang="ko-KR" altLang="en-US" sz="2400" dirty="0"/>
              <a:t>배포 후 </a:t>
            </a:r>
            <a:r>
              <a:rPr lang="en-US" altLang="ko-KR" sz="2400" dirty="0"/>
              <a:t>24</a:t>
            </a:r>
            <a:r>
              <a:rPr lang="ko-KR" altLang="en-US" sz="2400" dirty="0"/>
              <a:t>시간 내에만 가능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다른 사람이 내 패키지를 사용하고 있는데 배포가 중단되면 문제가 생기기 때문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sz="2400" dirty="0"/>
              <a:t>기타 명령어는 </a:t>
            </a:r>
            <a:r>
              <a:rPr lang="en-US" altLang="ko-KR" sz="2400" dirty="0">
                <a:solidFill>
                  <a:srgbClr val="0070C0"/>
                </a:solidFill>
              </a:rPr>
              <a:t>https://docs.npmjs.com</a:t>
            </a:r>
            <a:r>
              <a:rPr lang="en-US" altLang="ko-KR" sz="2400" dirty="0"/>
              <a:t> </a:t>
            </a:r>
            <a:r>
              <a:rPr lang="ko-KR" altLang="en-US" sz="2400" dirty="0"/>
              <a:t>의 </a:t>
            </a:r>
            <a:r>
              <a:rPr lang="en-US" altLang="ko-KR" sz="2400" dirty="0"/>
              <a:t>CLI Commands</a:t>
            </a:r>
            <a:r>
              <a:rPr lang="ko-KR" altLang="en-US" sz="2400" dirty="0"/>
              <a:t>에서 확인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/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/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92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B0DAB-E304-4FDB-8839-3B2F734B1B50}"/>
              </a:ext>
            </a:extLst>
          </p:cNvPr>
          <p:cNvSpPr txBox="1"/>
          <p:nvPr/>
        </p:nvSpPr>
        <p:spPr>
          <a:xfrm>
            <a:off x="138224" y="653412"/>
            <a:ext cx="475963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 </a:t>
            </a:r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5) </a:t>
            </a:r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패키지 배포하기 </a:t>
            </a:r>
            <a:endParaRPr lang="en-US" altLang="ko-KR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        -- </a:t>
            </a:r>
            <a:r>
              <a:rPr lang="ko-KR" altLang="en-US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배포하고</a:t>
            </a:r>
            <a:r>
              <a:rPr lang="en-US" altLang="ko-KR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싶으면</a:t>
            </a:r>
            <a:r>
              <a:rPr lang="en-US" altLang="ko-KR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..</a:t>
            </a:r>
            <a:r>
              <a:rPr lang="ko-KR" altLang="en-US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   </a:t>
            </a:r>
            <a:endParaRPr lang="en-US" altLang="ko-KR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551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441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1. npm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 회원가입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10623" y="1551092"/>
            <a:ext cx="8105496" cy="5011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npmjs.com</a:t>
            </a:r>
            <a:r>
              <a:rPr lang="ko-KR" altLang="en-US" sz="2400" dirty="0"/>
              <a:t>에 접속해서 회원가입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/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4D061-7B94-4C0D-A315-38AD225F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49" y="2080559"/>
            <a:ext cx="73152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44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6943" y="38689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배포할 패키지 작성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73958" y="1593674"/>
            <a:ext cx="9600128" cy="5011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main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부분과 배포할 파일 경로명이 일치해야 함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/>
              <a:t>“main”: “index.js”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/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07574B-24F5-4DC7-A559-6C7D4516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02" y="2530675"/>
            <a:ext cx="3681841" cy="20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5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4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1. https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84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웹 서버에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SSL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암호화를 추가하는 모듈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오고 가는 데이터를 암호화해서 중간에 다른 사람이 요청을 가로채더라도 내용을 확인할 수 없음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요즘에는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https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적용이 필수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개인 정보가 있는 곳은 특히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4D4DB0-606A-4AE6-AEA7-9EF699C7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05" y="3597962"/>
            <a:ext cx="4472075" cy="245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24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07571" y="4328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배포 시도하기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08595" y="1485776"/>
            <a:ext cx="9450548" cy="50118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npm</a:t>
            </a:r>
            <a:r>
              <a:rPr lang="en-US" altLang="ko-KR" sz="2400" dirty="0"/>
              <a:t> publish </a:t>
            </a:r>
            <a:r>
              <a:rPr lang="ko-KR" altLang="en-US" sz="2400" dirty="0"/>
              <a:t>입력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err="1"/>
              <a:t>npmtest</a:t>
            </a:r>
            <a:r>
              <a:rPr lang="ko-KR" altLang="en-US" sz="2400" dirty="0"/>
              <a:t>란 이름을 누가 사용 중</a:t>
            </a:r>
            <a:endParaRPr lang="en-US" altLang="ko-KR" sz="2400" dirty="0"/>
          </a:p>
          <a:p>
            <a:pPr lvl="1"/>
            <a:r>
              <a:rPr lang="ko-KR" altLang="en-US" sz="2000" dirty="0"/>
              <a:t>이름이 겹치면 안 되므로 다른 것으로 바꿔서 배포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/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546B5E-E6F5-4AB2-9A14-9FCDF308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95" y="1932567"/>
            <a:ext cx="7009591" cy="36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8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0" y="37522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4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배포 시도하기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86823" y="1442234"/>
            <a:ext cx="8105496" cy="5011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이름을 변경한 후 </a:t>
            </a:r>
            <a:r>
              <a:rPr lang="en-US" altLang="ko-KR" sz="2400" dirty="0" err="1"/>
              <a:t>npm</a:t>
            </a:r>
            <a:r>
              <a:rPr lang="en-US" altLang="ko-KR" sz="2400" dirty="0"/>
              <a:t> publish </a:t>
            </a:r>
            <a:r>
              <a:rPr lang="ko-KR" altLang="en-US" sz="2400" dirty="0"/>
              <a:t>입력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/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44F5F-72CA-4170-9FF3-50252FDE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9" y="1887821"/>
            <a:ext cx="5462175" cy="3510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A15481-A1FA-422F-BA12-09F2D319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70" y="5398323"/>
            <a:ext cx="5371911" cy="11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96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배포 취소하기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10623" y="1690688"/>
            <a:ext cx="9004234" cy="5011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72</a:t>
            </a:r>
            <a:r>
              <a:rPr lang="ko-KR" altLang="en-US" sz="2400" dirty="0"/>
              <a:t>시간 내에 </a:t>
            </a:r>
            <a:r>
              <a:rPr lang="en-US" altLang="ko-KR" sz="2400" dirty="0" err="1"/>
              <a:t>npm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unpublish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패키지명</a:t>
            </a:r>
            <a:r>
              <a:rPr lang="ko-KR" altLang="en-US" sz="2400" dirty="0"/>
              <a:t> </a:t>
            </a:r>
            <a:r>
              <a:rPr lang="en-US" altLang="ko-KR" sz="2400" dirty="0"/>
              <a:t>--force</a:t>
            </a:r>
            <a:r>
              <a:rPr lang="ko-KR" altLang="en-US" sz="2400" dirty="0"/>
              <a:t>입력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/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3981BF-6471-432D-B886-6BB0D57B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1" y="2233361"/>
            <a:ext cx="6574740" cy="28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F5355C-8B83-4B92-9674-471690A8991B}"/>
              </a:ext>
            </a:extLst>
          </p:cNvPr>
          <p:cNvSpPr txBox="1"/>
          <p:nvPr/>
        </p:nvSpPr>
        <p:spPr>
          <a:xfrm>
            <a:off x="119631" y="618209"/>
            <a:ext cx="572785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 </a:t>
            </a:r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1) </a:t>
            </a:r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익스프레스 프로젝트 </a:t>
            </a:r>
            <a:endParaRPr lang="en-US" altLang="ko-KR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     </a:t>
            </a:r>
            <a:r>
              <a:rPr lang="ko-KR" altLang="en-US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시작하기</a:t>
            </a:r>
            <a:endParaRPr lang="en-US" altLang="ko-KR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3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4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sz="4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미들웨어</a:t>
            </a:r>
            <a:endParaRPr lang="en-US" altLang="ko-KR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01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66725" y="37465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1. Express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 소개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52450" y="170021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모듈로 웹 서버를 만들 때 코드가 보기 좋지 않고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확장성도 떨어짐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프레임워크로 해결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대표적인 것이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익스프레스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Koa(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코아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Hapi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하피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 관리도 용이하고 편의성이 많이 높아짐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C6C7D2-3300-4C15-B0BA-C3B95A28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222337"/>
            <a:ext cx="75247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17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2925" y="4032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 package.json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만들기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23900" y="184467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직접 만들거나 </a:t>
            </a:r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init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명령어 생성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nodemon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소스 코드 변경 시 서버를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재시작해줌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B0C8BD-C835-45F4-9105-425296C3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90" y="715778"/>
            <a:ext cx="4228643" cy="591331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8251634" y="3528047"/>
            <a:ext cx="1894901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900" y="3294043"/>
            <a:ext cx="5275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learn-express </a:t>
            </a:r>
            <a:r>
              <a:rPr lang="ko-KR" altLang="en-US" dirty="0"/>
              <a:t>폴더 만들기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폴더안에</a:t>
            </a:r>
            <a:r>
              <a:rPr lang="ko-KR" altLang="en-US" dirty="0"/>
              <a:t>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을 제일 먼저 만들기</a:t>
            </a:r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 </a:t>
            </a:r>
            <a:r>
              <a:rPr lang="ko-KR" altLang="en-US" dirty="0"/>
              <a:t>명령어로 호출하는 방법 </a:t>
            </a:r>
            <a:r>
              <a:rPr lang="en-US" altLang="ko-KR" dirty="0"/>
              <a:t>or</a:t>
            </a:r>
          </a:p>
          <a:p>
            <a:r>
              <a:rPr lang="en-US" altLang="ko-KR" dirty="0"/>
              <a:t>    -&gt; </a:t>
            </a:r>
            <a:r>
              <a:rPr lang="ko-KR" altLang="en-US" dirty="0"/>
              <a:t>직접 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 만들기</a:t>
            </a:r>
            <a:endParaRPr lang="en-US" altLang="ko-KR" dirty="0"/>
          </a:p>
          <a:p>
            <a:r>
              <a:rPr lang="en-US" altLang="ko-KR" dirty="0"/>
              <a:t>3) version, description, author, license</a:t>
            </a:r>
            <a:r>
              <a:rPr lang="ko-KR" altLang="en-US" dirty="0"/>
              <a:t>는 자유롭게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수정할 수 있음 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0189136" y="3294043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app.js</a:t>
            </a:r>
            <a:r>
              <a:rPr lang="ko-KR" altLang="en-US" sz="1400" dirty="0">
                <a:solidFill>
                  <a:srgbClr val="0070C0"/>
                </a:solidFill>
              </a:rPr>
              <a:t>를 </a:t>
            </a:r>
            <a:r>
              <a:rPr lang="en-US" altLang="ko-KR" sz="1400" dirty="0" err="1">
                <a:solidFill>
                  <a:srgbClr val="0070C0"/>
                </a:solidFill>
              </a:rPr>
              <a:t>nodemon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ko-KR" altLang="en-US" sz="1400" dirty="0" err="1">
                <a:solidFill>
                  <a:srgbClr val="0070C0"/>
                </a:solidFill>
              </a:rPr>
              <a:t>으로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실행한다</a:t>
            </a:r>
          </a:p>
        </p:txBody>
      </p:sp>
    </p:spTree>
    <p:extLst>
      <p:ext uri="{BB962C8B-B14F-4D97-AF65-F5344CB8AC3E}">
        <p14:creationId xmlns:p14="http://schemas.microsoft.com/office/powerpoint/2010/main" val="1064578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66750" y="3045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app.js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66750" y="1630122"/>
            <a:ext cx="56292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서버 구동의 핵심이 되는 파일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app.set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(‘port’,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서버가 실행될 포트 지정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app.get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’,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올 때 어떤 동작을 할지 지정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//</a:t>
            </a: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app.listen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포트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’,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몇 번 포트에서 서버를 실행할지 지정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5ABF68-6847-45E3-8E01-ACBF5BB0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3" y="1630122"/>
            <a:ext cx="5389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7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 실행하기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52475" y="18161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app.js: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핵심 서버 스크립트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bin/www: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서버를 실행하는 스크립트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public: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외부에서 접근 가능한 파일들 모아둠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views: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템플릿 파일을 모아둠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routes: 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서버의 라우터와 </a:t>
            </a:r>
            <a:r>
              <a:rPr lang="ko-KR" altLang="en-US" sz="2400" dirty="0" err="1">
                <a:latin typeface="KoPub돋움체_Pro Bold" pitchFamily="18" charset="-127"/>
                <a:ea typeface="KoPub돋움체_Pro Bold" pitchFamily="18" charset="-127"/>
              </a:rPr>
              <a:t>로직을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 모아둠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추후에 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models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를 만들어 데이터베이스 사용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20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05988" y="3572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익스프레스 서버 실행하기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21426" y="1793937"/>
            <a:ext cx="619963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sz="2200" dirty="0">
                <a:latin typeface="KoPub돋움체_Pro Bold" pitchFamily="18" charset="-127"/>
                <a:ea typeface="KoPub돋움체_Pro Bold" pitchFamily="18" charset="-127"/>
              </a:rPr>
              <a:t> start(</a:t>
            </a:r>
            <a:r>
              <a:rPr lang="en-US" altLang="ko-KR" sz="2200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sz="2200" dirty="0">
                <a:latin typeface="KoPub돋움체_Pro Bold" pitchFamily="18" charset="-127"/>
                <a:ea typeface="KoPub돋움체_Pro Bold" pitchFamily="18" charset="-127"/>
              </a:rPr>
              <a:t>의 </a:t>
            </a:r>
            <a:r>
              <a:rPr lang="en-US" altLang="ko-KR" sz="2200" dirty="0">
                <a:latin typeface="KoPub돋움체_Pro Bold" pitchFamily="18" charset="-127"/>
                <a:ea typeface="KoPub돋움체_Pro Bold" pitchFamily="18" charset="-127"/>
              </a:rPr>
              <a:t>start </a:t>
            </a:r>
            <a:r>
              <a:rPr lang="ko-KR" altLang="en-US" sz="2200" dirty="0">
                <a:latin typeface="KoPub돋움체_Pro Bold" pitchFamily="18" charset="-127"/>
                <a:ea typeface="KoPub돋움체_Pro Bold" pitchFamily="18" charset="-127"/>
              </a:rPr>
              <a:t>스크립트</a:t>
            </a:r>
            <a:r>
              <a:rPr lang="en-US" altLang="ko-KR" sz="2200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sz="2200" dirty="0">
                <a:latin typeface="KoPub돋움체_Pro Bold" pitchFamily="18" charset="-127"/>
                <a:ea typeface="KoPub돋움체_Pro Bold" pitchFamily="18" charset="-127"/>
              </a:rPr>
              <a:t>콘솔에서 실행</a:t>
            </a:r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2200" dirty="0">
                <a:latin typeface="KoPub돋움체_Pro Bold" pitchFamily="18" charset="-127"/>
                <a:ea typeface="KoPub돋움체_Pro Bold" pitchFamily="18" charset="-127"/>
              </a:rPr>
              <a:t>localhost:3000</a:t>
            </a:r>
          </a:p>
          <a:p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87A122-17F3-42B4-B074-B903E554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765" y="2280087"/>
            <a:ext cx="4751160" cy="16055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3C6872-DC57-4C99-A068-A88C00DB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413" y="4100986"/>
            <a:ext cx="36766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8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9600" y="3937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HTML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서빙하기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14375" y="170646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res.sendFile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로 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HTML </a:t>
            </a:r>
            <a:r>
              <a:rPr lang="ko-KR" altLang="en-US" sz="2400" dirty="0" err="1">
                <a:latin typeface="KoPub돋움체_Pro Bold" pitchFamily="18" charset="-127"/>
                <a:ea typeface="KoPub돋움체_Pro Bold" pitchFamily="18" charset="-127"/>
              </a:rPr>
              <a:t>서빙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 가능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93B22A-06B9-44A6-AD00-AE9672F0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00" y="2377980"/>
            <a:ext cx="3520722" cy="39180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9A6AC2-E3AB-4577-84A1-7DE2D5A5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23" y="1468249"/>
            <a:ext cx="4486276" cy="27211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CE71B2-8E76-4471-B988-B753F8982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023" y="4261828"/>
            <a:ext cx="5218716" cy="231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4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3400" y="3448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2. https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서버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99440" y="1670368"/>
            <a:ext cx="4893102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서버를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https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서버로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암호화를 위해 인증서가 필요한데 발급받아야 함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createServer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가 인자를 두 개 받음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첫 번째 인자는 인증서와 관련된 옵션 객체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pem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crt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key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등 인증서를 구입할 때 얻을 수 있는 파일 넣기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두 번째 인자는 서버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로직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화살표: 아래쪽 5">
            <a:extLst>
              <a:ext uri="{FF2B5EF4-FFF2-40B4-BE49-F238E27FC236}">
                <a16:creationId xmlns:a16="http://schemas.microsoft.com/office/drawing/2014/main" id="{56D6963C-8B86-4698-8D75-3286C7A053C8}"/>
              </a:ext>
            </a:extLst>
          </p:cNvPr>
          <p:cNvSpPr/>
          <p:nvPr/>
        </p:nvSpPr>
        <p:spPr>
          <a:xfrm>
            <a:off x="7741851" y="3035936"/>
            <a:ext cx="386149" cy="401665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6F53C9-1238-4498-A3D2-7669B0AE5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4558"/>
            <a:ext cx="5195278" cy="12490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BA9C7D-4808-475F-84C5-BCFA718B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78" y="1553570"/>
            <a:ext cx="3810000" cy="1482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3D7D71-0ABA-483B-A8A8-72A77950E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020" y="3437601"/>
            <a:ext cx="4099420" cy="34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64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F5355C-8B83-4B92-9674-471690A8991B}"/>
              </a:ext>
            </a:extLst>
          </p:cNvPr>
          <p:cNvSpPr txBox="1"/>
          <p:nvPr/>
        </p:nvSpPr>
        <p:spPr>
          <a:xfrm>
            <a:off x="736319" y="384294"/>
            <a:ext cx="309571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5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4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미들웨어</a:t>
            </a:r>
            <a:endParaRPr lang="en-US" altLang="ko-KR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203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2925" y="27146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 err="1"/>
              <a:t>미들웨어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18095" y="1440559"/>
            <a:ext cx="5111230" cy="43408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익스프레스는 </a:t>
            </a:r>
            <a:r>
              <a:rPr lang="ko-KR" altLang="en-US" sz="2000" dirty="0" err="1">
                <a:latin typeface="KoPub돋움체_Pro Bold" pitchFamily="18" charset="-127"/>
                <a:ea typeface="KoPub돋움체_Pro Bold" pitchFamily="18" charset="-127"/>
              </a:rPr>
              <a:t>미들웨어로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 구성됨</a:t>
            </a:r>
            <a:endParaRPr lang="en-US" altLang="ko-KR" sz="2000" dirty="0"/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요청과 응답의 중간에 위치하여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app.use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장착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위에서 아래로 순서대로 실행됨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미들웨어는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res, next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매개변수인 함수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res: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조작 가능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next()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다음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미들웨어로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넘어감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D5ABB8-8659-4D2C-97B0-D1A290B7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658" y="376239"/>
            <a:ext cx="4633387" cy="61477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E0A72-2CB1-4D82-BC4C-F6F5878C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6" y="4397311"/>
            <a:ext cx="6148586" cy="17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1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0390" y="280325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morgan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morgan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'express-session'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dotenv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dotenv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'path'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dotenv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모든 요청에 다 실행됩니다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'GET /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요청에서만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실행됩니다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}, 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에러는 에러 처리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미들웨어로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갑니다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status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번 포트에서 대기 중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6390" y="1630497"/>
            <a:ext cx="2933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41page – code (app.js)</a:t>
            </a:r>
          </a:p>
          <a:p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0337" y="143219"/>
            <a:ext cx="6114362" cy="661012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6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81000" y="3079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에러 처리 </a:t>
            </a:r>
            <a:r>
              <a:rPr lang="ko-KR" altLang="en-US" dirty="0" err="1"/>
              <a:t>미들웨어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46645" y="1598565"/>
            <a:ext cx="7875067" cy="41217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에러가 발생하면 에러 처리 </a:t>
            </a:r>
            <a:r>
              <a:rPr lang="ko-KR" altLang="en-US" sz="2000" dirty="0" err="1">
                <a:latin typeface="KoPub돋움체_Pro Bold" pitchFamily="18" charset="-127"/>
                <a:ea typeface="KoPub돋움체_Pro Bold" pitchFamily="18" charset="-127"/>
              </a:rPr>
              <a:t>미들웨어로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err,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next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 매개변수가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에러가 관한 정보가 담김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res.status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상태 코드를 지정 가능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기본값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200)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처리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미들웨어를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안 연결해도 익스프레스가 에러를 알아서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처리해주긴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특별한 경우가 아니면 가장 아래에 위치하도록 함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E5A7DA-11DC-46FD-9238-71186203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3783254"/>
            <a:ext cx="4124325" cy="18577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69F3B1-EAF8-459B-87FA-ABF83DAA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5" y="3438159"/>
            <a:ext cx="4945583" cy="30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8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61975" y="45243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3. </a:t>
            </a:r>
            <a:r>
              <a:rPr lang="ko-KR" altLang="en-US"/>
              <a:t>자주 쓰는 미들웨어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02836" y="1600398"/>
            <a:ext cx="4418648" cy="25772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 </a:t>
            </a:r>
            <a:r>
              <a:rPr lang="en-US" altLang="ko-KR" sz="2400" dirty="0" err="1"/>
              <a:t>morgan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cookie-parser,</a:t>
            </a:r>
            <a:r>
              <a:rPr lang="ko-KR" altLang="en-US" sz="2400" dirty="0"/>
              <a:t> </a:t>
            </a:r>
            <a:r>
              <a:rPr lang="en-US" altLang="ko-KR" sz="2400" dirty="0"/>
              <a:t>express-session</a:t>
            </a:r>
            <a:r>
              <a:rPr lang="ko-KR" altLang="en-US" sz="2400" dirty="0"/>
              <a:t> 설치</a:t>
            </a:r>
            <a:endParaRPr lang="en-US" altLang="ko-KR" sz="2400" dirty="0"/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app.use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장착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내부에서 알아서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호출해서 다음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미들웨어로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넘어감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11363C-55F0-4686-B05D-D8E45510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9" y="3646839"/>
            <a:ext cx="5077122" cy="8489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B63D2E-8324-4E92-A61C-D85AD52A2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451" y="452438"/>
            <a:ext cx="3797174" cy="63510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61975" y="5805290"/>
            <a:ext cx="5820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-&gt; </a:t>
            </a:r>
            <a:r>
              <a:rPr lang="ko-KR" altLang="en-US" dirty="0" err="1">
                <a:solidFill>
                  <a:srgbClr val="0070C0"/>
                </a:solidFill>
              </a:rPr>
              <a:t>npm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i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morgan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cookie-parser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express-session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dotenv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EDFFDF-987F-4BA5-AEA1-B24127F66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03" y="4555920"/>
            <a:ext cx="2917674" cy="9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9036" y="564058"/>
            <a:ext cx="56369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morgan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morgan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cookieParser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'cookie-parser'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'express-session'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dotenv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dotenv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'path'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dotenv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morgan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'dev'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dirname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'public'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urlencoded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extended: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}));</a:t>
            </a:r>
          </a:p>
          <a:p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cookieParser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COOKIE_SECRET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96000" y="2203993"/>
            <a:ext cx="57801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resave: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saveUninitialized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secret: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COOKIE_SECRET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cookie: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httpOnly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secure: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'session-cookie'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모든 요청에 다 실행됩니다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번 포트에서 대기 중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0337" y="363557"/>
            <a:ext cx="5607586" cy="38118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827923" y="1987302"/>
            <a:ext cx="6048260" cy="461789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3382" y="4964583"/>
            <a:ext cx="2933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44page – code (app.js)</a:t>
            </a:r>
          </a:p>
          <a:p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79" y="2329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79350" y="163398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40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1025" y="29845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 err="1"/>
              <a:t>dotenv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84744" y="1726622"/>
            <a:ext cx="10626205" cy="3816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.</a:t>
            </a:r>
            <a:r>
              <a:rPr lang="en-US" altLang="ko-KR" dirty="0" err="1"/>
              <a:t>env</a:t>
            </a:r>
            <a:r>
              <a:rPr lang="en-US" altLang="ko-KR" dirty="0"/>
              <a:t> </a:t>
            </a:r>
            <a:r>
              <a:rPr lang="ko-KR" altLang="en-US" dirty="0"/>
              <a:t>파일을 읽어서 </a:t>
            </a:r>
            <a:r>
              <a:rPr lang="en-US" altLang="ko-KR" dirty="0" err="1"/>
              <a:t>process.env</a:t>
            </a:r>
            <a:r>
              <a:rPr lang="ko-KR" altLang="en-US" dirty="0"/>
              <a:t>로 만듦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dot(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+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env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Process.env.COOKIE_SECRET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cookiesecret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값이 할당됨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=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 형식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 키들을 소스 코드에 그대로 적어두면 소스 코드가 유출되었을 때 비밀 키도 같이 유출됨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env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비밀 키들을 모아두고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env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파일만 잘 관리하면 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08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14350" y="4068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5. morgan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03820" y="1637531"/>
            <a:ext cx="10369030" cy="47727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서버로 들어온 요청과 응답을 기록해주는 </a:t>
            </a:r>
            <a:r>
              <a:rPr lang="ko-KR" altLang="en-US" sz="2000" dirty="0" err="1">
                <a:latin typeface="KoPub돋움체_Pro Bold" pitchFamily="18" charset="-127"/>
                <a:ea typeface="KoPub돋움체_Pro Bold" pitchFamily="18" charset="-127"/>
              </a:rPr>
              <a:t>미들웨어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로그의 자세한 정도 선택 가능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(dev, tiny, short, common, combined)</a:t>
            </a: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GET / 200 51.267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– 1539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순서대로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요청주소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상태코드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응답속도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응답바이트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개발환경에서는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dev,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배포환경에서는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combined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애용함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9E3A0-A218-429C-8F28-A25A8BE8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24" y="2298031"/>
            <a:ext cx="4152994" cy="25273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0AD3B8-B6B4-4CE1-B591-11F9C152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540" y="2703862"/>
            <a:ext cx="3487842" cy="5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9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47700" y="2962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6. static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54083" y="1471035"/>
            <a:ext cx="10209217" cy="49107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정적인 파일들을 제공하는 </a:t>
            </a:r>
            <a:r>
              <a:rPr lang="ko-KR" altLang="en-US" sz="2000" dirty="0" err="1">
                <a:latin typeface="KoPub돋움체_Pro Bold" pitchFamily="18" charset="-127"/>
                <a:ea typeface="KoPub돋움체_Pro Bold" pitchFamily="18" charset="-127"/>
              </a:rPr>
              <a:t>미들웨어</a:t>
            </a:r>
            <a:endParaRPr lang="en-US" altLang="ko-KR" sz="2000" dirty="0"/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인수로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정적 파일의 경로를 제공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파일이 있을 때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fs.readFile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직접 읽을 필요 없음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요청하는 파일이 없으면 알아서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호출해 다음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넘어감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발견했다면 다음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미들웨어는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실행되지 않음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sz="2000" b="1" dirty="0"/>
              <a:t>컨텐츠 요청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주소와 실제 컨텐츠의 경로를 다르게 만들 수 있음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주소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localhost:3000/stylesheets/style.css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실제 컨텐츠 경로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/public/stylesheets/style.css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구조를 파악하기 어려워져서 보안에 도움이 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2000" dirty="0"/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C28BD5-967A-4603-B610-BADAEBD4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91" y="3244334"/>
            <a:ext cx="6751324" cy="103762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057619" y="4098275"/>
            <a:ext cx="429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37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9421" y="33260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9. body-parser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55041" y="1658170"/>
            <a:ext cx="6036284" cy="48154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요청의 본문을 해석해주는 </a:t>
            </a:r>
            <a:r>
              <a:rPr lang="ko-KR" altLang="en-US" sz="2000" dirty="0" err="1">
                <a:latin typeface="KoPub돋움체_Pro Bold" pitchFamily="18" charset="-127"/>
                <a:ea typeface="KoPub돋움체_Pro Bold" pitchFamily="18" charset="-127"/>
              </a:rPr>
              <a:t>미들웨어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폼 데이터나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AJAX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요청의 데이터 처리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요청 본문이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 해석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urlencoded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폼 요청 해석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patch, post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시에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req.body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프런트에서 온 데이터를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넣어줌</a:t>
            </a:r>
            <a:endParaRPr lang="en-US" altLang="ko-KR" sz="1800" dirty="0"/>
          </a:p>
          <a:p>
            <a:r>
              <a:rPr lang="ko-KR" altLang="en-US" sz="2000" dirty="0"/>
              <a:t>버퍼 데이터나 </a:t>
            </a:r>
            <a:r>
              <a:rPr lang="en-US" altLang="ko-KR" sz="2000" dirty="0"/>
              <a:t>text </a:t>
            </a:r>
            <a:r>
              <a:rPr lang="ko-KR" altLang="en-US" sz="2000" dirty="0"/>
              <a:t>데이터일 때는 </a:t>
            </a:r>
            <a:r>
              <a:rPr lang="en-US" altLang="ko-KR" sz="2000" dirty="0"/>
              <a:t>body-parser</a:t>
            </a:r>
            <a:r>
              <a:rPr lang="ko-KR" altLang="en-US" sz="2000" dirty="0"/>
              <a:t>를 직접 설치해야 함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Multipart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동영상 등</a:t>
            </a:r>
            <a:r>
              <a:rPr lang="en-US" altLang="ko-KR" sz="2000" dirty="0"/>
              <a:t>)</a:t>
            </a:r>
            <a:r>
              <a:rPr lang="ko-KR" altLang="en-US" sz="2000" dirty="0"/>
              <a:t>인 경우는 다른 </a:t>
            </a:r>
            <a:r>
              <a:rPr lang="ko-KR" altLang="en-US" sz="2000" dirty="0" err="1"/>
              <a:t>미들웨어를</a:t>
            </a:r>
            <a:r>
              <a:rPr lang="ko-KR" altLang="en-US" sz="2000" dirty="0"/>
              <a:t> 사용해야 함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multer</a:t>
            </a:r>
            <a:r>
              <a:rPr lang="en-US" altLang="ko-KR" sz="1800" dirty="0"/>
              <a:t> </a:t>
            </a:r>
            <a:r>
              <a:rPr lang="ko-KR" altLang="en-US" sz="1800" dirty="0"/>
              <a:t>패키지</a:t>
            </a:r>
            <a:r>
              <a:rPr lang="en-US" altLang="ko-KR" sz="1800" dirty="0"/>
              <a:t>(9</a:t>
            </a:r>
            <a:r>
              <a:rPr lang="ko-KR" altLang="en-US" sz="1800" dirty="0"/>
              <a:t>장에서</a:t>
            </a:r>
            <a:r>
              <a:rPr lang="en-US" altLang="ko-KR" sz="1800" dirty="0"/>
              <a:t>)</a:t>
            </a: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577BAC-0605-4069-92F3-607538B4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2082306"/>
            <a:ext cx="5276850" cy="8110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88CE03-ACA3-4BCB-8F9B-57F4F4F7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945" y="3178679"/>
            <a:ext cx="4414044" cy="23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01320" y="3549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3. http2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9600" y="1883728"/>
            <a:ext cx="57251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SSL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암호화와 더불어 최신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프로토콜인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http/2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를 사용하는 모듈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요청 및 응답 방식이 기존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http/1.1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보다 개선됨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웹의 속도도 개선됨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B9D07-4720-4D48-9CAE-2A39F276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853440"/>
            <a:ext cx="6055359" cy="58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1025" y="2689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10. cookie-parser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68622" y="1594556"/>
            <a:ext cx="9940405" cy="4724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요청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헤더의 쿠키를 해석해주는 </a:t>
            </a:r>
            <a:r>
              <a:rPr lang="ko-KR" altLang="en-US" sz="2000" b="1" dirty="0" err="1"/>
              <a:t>미들웨어</a:t>
            </a:r>
            <a:endParaRPr lang="en-US" altLang="ko-KR" sz="2000" b="1" dirty="0"/>
          </a:p>
          <a:p>
            <a:pPr lvl="1"/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parseCookies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함수와 기능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비슷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req.cookies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안에 쿠키들이 들어있음</a:t>
            </a:r>
            <a:endParaRPr lang="en-US" altLang="ko-KR" sz="2000" dirty="0"/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 키로 쿠키 뒤에 서명을 붙여 내 서버가 만든 쿠키임을 검증할 수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2000" dirty="0"/>
              <a:t>실제 쿠키 옵션들을 넣을 수 있음</a:t>
            </a:r>
            <a:endParaRPr lang="en-US" altLang="ko-KR" sz="2000" dirty="0"/>
          </a:p>
          <a:p>
            <a:pPr lvl="1"/>
            <a:r>
              <a:rPr lang="en-US" altLang="ko-KR" sz="1800" dirty="0"/>
              <a:t>expires, domain, </a:t>
            </a:r>
            <a:r>
              <a:rPr lang="en-US" altLang="ko-KR" sz="1800" dirty="0" err="1"/>
              <a:t>httpOnly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maxAge</a:t>
            </a:r>
            <a:r>
              <a:rPr lang="en-US" altLang="ko-KR" sz="1800" dirty="0"/>
              <a:t>, path, secure, </a:t>
            </a:r>
            <a:r>
              <a:rPr lang="en-US" altLang="ko-KR" sz="1800" dirty="0" err="1"/>
              <a:t>sameSite</a:t>
            </a:r>
            <a:r>
              <a:rPr lang="en-US" altLang="ko-KR" sz="1800" dirty="0"/>
              <a:t>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1"/>
            <a:r>
              <a:rPr lang="ko-KR" altLang="en-US" sz="1800" dirty="0"/>
              <a:t>지울 때는 </a:t>
            </a:r>
            <a:r>
              <a:rPr lang="en-US" altLang="ko-KR" sz="1800" dirty="0" err="1"/>
              <a:t>clearCookie</a:t>
            </a:r>
            <a:r>
              <a:rPr lang="ko-KR" altLang="en-US" sz="1800" dirty="0"/>
              <a:t>로</a:t>
            </a:r>
            <a:r>
              <a:rPr lang="en-US" altLang="ko-KR" sz="1800" dirty="0"/>
              <a:t>(expires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maxAge</a:t>
            </a:r>
            <a:r>
              <a:rPr lang="ko-KR" altLang="en-US" sz="1800" dirty="0"/>
              <a:t>를 제외한 옵션들이 일치해야 함</a:t>
            </a:r>
            <a:r>
              <a:rPr lang="en-US" altLang="ko-KR" sz="1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67246-DF4B-4D01-9FE4-2C0EF201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96" y="1594556"/>
            <a:ext cx="3054708" cy="879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1A30DE-F3EA-4701-A2B1-407D17F8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30" y="4689942"/>
            <a:ext cx="6103620" cy="18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81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45485" y="33285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11. express-session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45485" y="1296505"/>
            <a:ext cx="8220709" cy="5415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세션 관리용 </a:t>
            </a:r>
            <a:r>
              <a:rPr lang="ko-KR" altLang="en-US" sz="2000" dirty="0" err="1"/>
              <a:t>미들웨어</a:t>
            </a:r>
            <a:endParaRPr lang="en-US" altLang="ko-KR" sz="2000" dirty="0"/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 쿠키에 대한 설정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(secret: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 암호화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cookie: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 쿠키 옵션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 쿠키는 앞에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s%3A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붙은 후 암호화되어 프런트에 전송됨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resave: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왔을 때 세션에 수정사항이 생기지 않아도 다시 저장할지 여부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saveUninitialized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세션에 저장할 내역이 없더라도 세션을 저장할지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req.session.save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수동 저장도 가능하지만 할 일 거의 없음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1A0650-9CE7-4CD9-9C17-F0D6E12C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08" y="1715277"/>
            <a:ext cx="3148691" cy="25997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3CEADB-2652-4CCB-B0C2-63ECBE6E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682" y="1715277"/>
            <a:ext cx="3248025" cy="828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9211C5-034E-4029-9C72-4DD1C448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711" y="2633085"/>
            <a:ext cx="4984765" cy="242404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166034" y="3260993"/>
            <a:ext cx="1277956" cy="1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08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9600" y="3608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12. </a:t>
            </a:r>
            <a:r>
              <a:rPr lang="ko-KR" altLang="en-US"/>
              <a:t>미들웨어의 특성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75220" y="1442460"/>
            <a:ext cx="11016730" cy="5415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req</a:t>
            </a:r>
            <a:r>
              <a:rPr lang="en-US" altLang="ko-KR" sz="2000" dirty="0"/>
              <a:t>, res, next</a:t>
            </a:r>
            <a:r>
              <a:rPr lang="ko-KR" altLang="en-US" sz="2000" dirty="0"/>
              <a:t>를 매개변수로 가지는 함수</a:t>
            </a:r>
            <a:endParaRPr lang="en-US" altLang="ko-KR" sz="2000" dirty="0"/>
          </a:p>
          <a:p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익스프레스 </a:t>
            </a:r>
            <a:r>
              <a:rPr lang="ko-KR" altLang="en-US" sz="2000" dirty="0" err="1">
                <a:latin typeface="KoPub돋움체_Pro Bold" pitchFamily="18" charset="-127"/>
                <a:ea typeface="KoPub돋움체_Pro Bold" pitchFamily="18" charset="-127"/>
              </a:rPr>
              <a:t>미들웨어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 들도 다음과 같이 축약 가능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순서가 중요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static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에서 파일을 찾으면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호출 안 하므로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urlencoded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cookieParser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실행되지 않음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49D30-72F7-4499-8C8C-8636B61C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82" y="4430567"/>
            <a:ext cx="4949903" cy="20369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0A6AFD-57BB-4B9C-8998-C051DAB0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82" y="1914739"/>
            <a:ext cx="3963418" cy="12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5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2925" y="2894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13. next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51420" y="1502498"/>
            <a:ext cx="10207105" cy="36819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latin typeface="KoPub돋움체_Pro Bold" pitchFamily="18" charset="-127"/>
                <a:ea typeface="KoPub돋움체_Pro Bold" pitchFamily="18" charset="-127"/>
              </a:rPr>
              <a:t>next</a:t>
            </a:r>
            <a:r>
              <a:rPr lang="ko-KR" altLang="en-US" sz="2200" dirty="0">
                <a:latin typeface="KoPub돋움체_Pro Bold" pitchFamily="18" charset="-127"/>
                <a:ea typeface="KoPub돋움체_Pro Bold" pitchFamily="18" charset="-127"/>
              </a:rPr>
              <a:t>를 호출해야 다음 코드로 넘어감</a:t>
            </a:r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주석 처리하면 응답이 전송되지 않음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넘어가지 않기 때문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인수로 값을 넣으면 에러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핸들러로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넘어감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(‘route’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 다음 라우터로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F515FB-C8EC-46E2-9B79-EFA8A40D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50" y="2904427"/>
            <a:ext cx="5587312" cy="39535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C8981F-2046-4A07-AB69-8FDDFA39C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562" y="3571743"/>
            <a:ext cx="3084670" cy="12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16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61975" y="25971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14. </a:t>
            </a:r>
            <a:r>
              <a:rPr lang="ko-KR" altLang="en-US" dirty="0" err="1"/>
              <a:t>미들웨어</a:t>
            </a:r>
            <a:r>
              <a:rPr lang="ko-KR" altLang="en-US" dirty="0"/>
              <a:t> 간 데이터 전달하기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94295" y="1728311"/>
            <a:ext cx="10083280" cy="23715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req</a:t>
            </a:r>
            <a:r>
              <a:rPr lang="ko-KR" altLang="en-US" sz="2400" dirty="0"/>
              <a:t>나 </a:t>
            </a:r>
            <a:r>
              <a:rPr lang="en-US" altLang="ko-KR" sz="2400" dirty="0"/>
              <a:t>res </a:t>
            </a:r>
            <a:r>
              <a:rPr lang="ko-KR" altLang="en-US" sz="2400" dirty="0"/>
              <a:t>객체 안에 값을 넣어 데이터 전달 가능</a:t>
            </a:r>
            <a:endParaRPr lang="en-US" altLang="ko-KR" sz="2400" dirty="0"/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app.set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과의 차이점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app.set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서버 내내 유지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요청 하나 동안만 유지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req.body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req.cookies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미들웨어의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데이터와 겹치지 않게 조심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50167-E207-4278-861D-2D152475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839" y="3061668"/>
            <a:ext cx="3584815" cy="14055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A9BFEB-17C5-4CF4-AA9D-E617C9D1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39" y="4552807"/>
            <a:ext cx="4285836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21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9600" y="2471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15. </a:t>
            </a:r>
            <a:r>
              <a:rPr lang="ko-KR" altLang="en-US" dirty="0" err="1"/>
              <a:t>미들웨어</a:t>
            </a:r>
            <a:r>
              <a:rPr lang="ko-KR" altLang="en-US" dirty="0"/>
              <a:t> 확장하기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08570" y="1442460"/>
            <a:ext cx="10426180" cy="5025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미들웨어</a:t>
            </a:r>
            <a:r>
              <a:rPr lang="ko-KR" altLang="en-US" sz="2400" dirty="0"/>
              <a:t> 안에 </a:t>
            </a:r>
            <a:r>
              <a:rPr lang="ko-KR" altLang="en-US" sz="2400" dirty="0" err="1"/>
              <a:t>미들웨어를</a:t>
            </a:r>
            <a:r>
              <a:rPr lang="ko-KR" altLang="en-US" sz="2400" dirty="0"/>
              <a:t> 넣는 방법</a:t>
            </a:r>
            <a:endParaRPr lang="en-US" altLang="ko-KR" sz="2400" dirty="0"/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아래 두 코드는 동일한 역할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아래처럼 다양하게 활용 가능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E6867-4E6E-44E8-BD79-BDBECA67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38" y="2242871"/>
            <a:ext cx="3055912" cy="1499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88C034-A486-427E-868D-D45B6863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38" y="4381775"/>
            <a:ext cx="4440713" cy="21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8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47700" y="28784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16. </a:t>
            </a:r>
            <a:r>
              <a:rPr lang="ko-KR" altLang="en-US"/>
              <a:t>멀티파트 데이터 형식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30534" y="1613411"/>
            <a:ext cx="9949931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form</a:t>
            </a:r>
            <a:r>
              <a:rPr lang="ko-KR" altLang="en-US" sz="2400" dirty="0"/>
              <a:t> 태그의 </a:t>
            </a:r>
            <a:r>
              <a:rPr lang="en-US" altLang="ko-KR" sz="2400" dirty="0" err="1"/>
              <a:t>enctype</a:t>
            </a:r>
            <a:r>
              <a:rPr lang="ko-KR" altLang="en-US" sz="2400" dirty="0"/>
              <a:t>이</a:t>
            </a:r>
            <a:r>
              <a:rPr lang="en-US" altLang="ko-KR" sz="2400" dirty="0"/>
              <a:t> multipart/form-data</a:t>
            </a:r>
            <a:r>
              <a:rPr lang="ko-KR" altLang="en-US" sz="2400" dirty="0"/>
              <a:t>인 경우</a:t>
            </a:r>
            <a:endParaRPr lang="en-US" altLang="ko-KR" sz="2400" dirty="0"/>
          </a:p>
          <a:p>
            <a:pPr lvl="1"/>
            <a:r>
              <a:rPr lang="en-US" altLang="ko-KR" sz="2000" dirty="0"/>
              <a:t>body-parser</a:t>
            </a:r>
            <a:r>
              <a:rPr lang="ko-KR" altLang="en-US" sz="2000" dirty="0"/>
              <a:t>로는 요청 본문을 해석할 수 없음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multer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필요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D41D8-20F4-4939-AA64-EDEC834A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69" y="4657343"/>
            <a:ext cx="1937432" cy="981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900D2B-4B18-4604-B8CE-EFF94301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2785548"/>
            <a:ext cx="5543550" cy="3196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824629-0150-48C7-B2BA-DD787BD91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11" y="2785548"/>
            <a:ext cx="5879587" cy="1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3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>
            <a:extLst>
              <a:ext uri="{FF2B5EF4-FFF2-40B4-BE49-F238E27FC236}">
                <a16:creationId xmlns:a16="http://schemas.microsoft.com/office/drawing/2014/main" id="{43812FAD-DD87-4D37-9BE8-9642698F6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2192000" cy="1140891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055" y="392610"/>
            <a:ext cx="9805082" cy="724247"/>
          </a:xfrm>
        </p:spPr>
        <p:txBody>
          <a:bodyPr/>
          <a:lstStyle/>
          <a:p>
            <a:r>
              <a:rPr lang="ko-KR" altLang="en-US" sz="6000" b="1" dirty="0">
                <a:latin typeface="돋움" panose="020B0600000101010101" pitchFamily="50" charset="-127"/>
                <a:ea typeface="돋움" panose="020B0600000101010101" pitchFamily="50" charset="-127"/>
              </a:rPr>
              <a:t>  자료 출처</a:t>
            </a:r>
            <a:endParaRPr lang="en-US" sz="6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562333" y="1770466"/>
            <a:ext cx="7904312" cy="181588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교과서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개정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판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길벗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조현영 저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2020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프로그래밍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이고잉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저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위키북스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</p:txBody>
      </p:sp>
      <p:sp>
        <p:nvSpPr>
          <p:cNvPr id="15" name="Freeform: Shape 49">
            <a:extLst>
              <a:ext uri="{FF2B5EF4-FFF2-40B4-BE49-F238E27FC236}">
                <a16:creationId xmlns:a16="http://schemas.microsoft.com/office/drawing/2014/main" id="{BE441C66-C31C-44B0-BBE5-1157948BB085}"/>
              </a:ext>
            </a:extLst>
          </p:cNvPr>
          <p:cNvSpPr/>
          <p:nvPr/>
        </p:nvSpPr>
        <p:spPr>
          <a:xfrm>
            <a:off x="6775190" y="2431495"/>
            <a:ext cx="4888305" cy="4426505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6" name="Graphic 16">
            <a:extLst>
              <a:ext uri="{FF2B5EF4-FFF2-40B4-BE49-F238E27FC236}">
                <a16:creationId xmlns:a16="http://schemas.microsoft.com/office/drawing/2014/main" id="{6DBA4B9E-F3B9-4532-B88C-423BDFDA669E}"/>
              </a:ext>
            </a:extLst>
          </p:cNvPr>
          <p:cNvGrpSpPr/>
          <p:nvPr/>
        </p:nvGrpSpPr>
        <p:grpSpPr>
          <a:xfrm>
            <a:off x="8326437" y="1305372"/>
            <a:ext cx="1240353" cy="1059447"/>
            <a:chOff x="6610633" y="3871166"/>
            <a:chExt cx="1240353" cy="1059447"/>
          </a:xfrm>
          <a:solidFill>
            <a:schemeClr val="accent1"/>
          </a:solidFill>
        </p:grpSpPr>
        <p:sp>
          <p:nvSpPr>
            <p:cNvPr id="19" name="Graphic 16">
              <a:extLst>
                <a:ext uri="{FF2B5EF4-FFF2-40B4-BE49-F238E27FC236}">
                  <a16:creationId xmlns:a16="http://schemas.microsoft.com/office/drawing/2014/main" id="{2E3858FA-7FC7-4C80-88B1-F33A2F78EFFA}"/>
                </a:ext>
              </a:extLst>
            </p:cNvPr>
            <p:cNvSpPr/>
            <p:nvPr/>
          </p:nvSpPr>
          <p:spPr>
            <a:xfrm>
              <a:off x="6610633" y="4026149"/>
              <a:ext cx="850951" cy="904464"/>
            </a:xfrm>
            <a:custGeom>
              <a:avLst/>
              <a:gdLst>
                <a:gd name="connsiteX0" fmla="*/ 828896 w 850951"/>
                <a:gd name="connsiteY0" fmla="*/ 502657 h 904464"/>
                <a:gd name="connsiteX1" fmla="*/ 734512 w 850951"/>
                <a:gd name="connsiteY1" fmla="*/ 502657 h 904464"/>
                <a:gd name="connsiteX2" fmla="*/ 723128 w 850951"/>
                <a:gd name="connsiteY2" fmla="*/ 502657 h 904464"/>
                <a:gd name="connsiteX3" fmla="*/ 723128 w 850951"/>
                <a:gd name="connsiteY3" fmla="*/ 491111 h 904464"/>
                <a:gd name="connsiteX4" fmla="*/ 723128 w 850951"/>
                <a:gd name="connsiteY4" fmla="*/ 418123 h 904464"/>
                <a:gd name="connsiteX5" fmla="*/ 700844 w 850951"/>
                <a:gd name="connsiteY5" fmla="*/ 395355 h 904464"/>
                <a:gd name="connsiteX6" fmla="*/ 540254 w 850951"/>
                <a:gd name="connsiteY6" fmla="*/ 395355 h 904464"/>
                <a:gd name="connsiteX7" fmla="*/ 517809 w 850951"/>
                <a:gd name="connsiteY7" fmla="*/ 417962 h 904464"/>
                <a:gd name="connsiteX8" fmla="*/ 517728 w 850951"/>
                <a:gd name="connsiteY8" fmla="*/ 491919 h 904464"/>
                <a:gd name="connsiteX9" fmla="*/ 517243 w 850951"/>
                <a:gd name="connsiteY9" fmla="*/ 502334 h 904464"/>
                <a:gd name="connsiteX10" fmla="*/ 509412 w 850951"/>
                <a:gd name="connsiteY10" fmla="*/ 502657 h 904464"/>
                <a:gd name="connsiteX11" fmla="*/ 241843 w 850951"/>
                <a:gd name="connsiteY11" fmla="*/ 502495 h 904464"/>
                <a:gd name="connsiteX12" fmla="*/ 211808 w 850951"/>
                <a:gd name="connsiteY12" fmla="*/ 499993 h 904464"/>
                <a:gd name="connsiteX13" fmla="*/ 40318 w 850951"/>
                <a:gd name="connsiteY13" fmla="*/ 261328 h 904464"/>
                <a:gd name="connsiteX14" fmla="*/ 211808 w 850951"/>
                <a:gd name="connsiteY14" fmla="*/ 91937 h 904464"/>
                <a:gd name="connsiteX15" fmla="*/ 309906 w 850951"/>
                <a:gd name="connsiteY15" fmla="*/ 88869 h 904464"/>
                <a:gd name="connsiteX16" fmla="*/ 336227 w 850951"/>
                <a:gd name="connsiteY16" fmla="*/ 71591 h 904464"/>
                <a:gd name="connsiteX17" fmla="*/ 356896 w 850951"/>
                <a:gd name="connsiteY17" fmla="*/ 30898 h 904464"/>
                <a:gd name="connsiteX18" fmla="*/ 351890 w 850951"/>
                <a:gd name="connsiteY18" fmla="*/ 2801 h 904464"/>
                <a:gd name="connsiteX19" fmla="*/ 324761 w 850951"/>
                <a:gd name="connsiteY19" fmla="*/ 11521 h 904464"/>
                <a:gd name="connsiteX20" fmla="*/ 308856 w 850951"/>
                <a:gd name="connsiteY20" fmla="*/ 41556 h 904464"/>
                <a:gd name="connsiteX21" fmla="*/ 292789 w 850951"/>
                <a:gd name="connsiteY21" fmla="*/ 51406 h 904464"/>
                <a:gd name="connsiteX22" fmla="*/ 204541 w 850951"/>
                <a:gd name="connsiteY22" fmla="*/ 55201 h 904464"/>
                <a:gd name="connsiteX23" fmla="*/ 4954 w 850951"/>
                <a:gd name="connsiteY23" fmla="*/ 343520 h 904464"/>
                <a:gd name="connsiteX24" fmla="*/ 245314 w 850951"/>
                <a:gd name="connsiteY24" fmla="*/ 539635 h 904464"/>
                <a:gd name="connsiteX25" fmla="*/ 506102 w 850951"/>
                <a:gd name="connsiteY25" fmla="*/ 539635 h 904464"/>
                <a:gd name="connsiteX26" fmla="*/ 517405 w 850951"/>
                <a:gd name="connsiteY26" fmla="*/ 539635 h 904464"/>
                <a:gd name="connsiteX27" fmla="*/ 517405 w 850951"/>
                <a:gd name="connsiteY27" fmla="*/ 657434 h 904464"/>
                <a:gd name="connsiteX28" fmla="*/ 506586 w 850951"/>
                <a:gd name="connsiteY28" fmla="*/ 657434 h 904464"/>
                <a:gd name="connsiteX29" fmla="*/ 446274 w 850951"/>
                <a:gd name="connsiteY29" fmla="*/ 657434 h 904464"/>
                <a:gd name="connsiteX30" fmla="*/ 426251 w 850951"/>
                <a:gd name="connsiteY30" fmla="*/ 668333 h 904464"/>
                <a:gd name="connsiteX31" fmla="*/ 430934 w 850951"/>
                <a:gd name="connsiteY31" fmla="*/ 690617 h 904464"/>
                <a:gd name="connsiteX32" fmla="*/ 532180 w 850951"/>
                <a:gd name="connsiteY32" fmla="*/ 810192 h 904464"/>
                <a:gd name="connsiteX33" fmla="*/ 560923 w 850951"/>
                <a:gd name="connsiteY33" fmla="*/ 814713 h 904464"/>
                <a:gd name="connsiteX34" fmla="*/ 560843 w 850951"/>
                <a:gd name="connsiteY34" fmla="*/ 786212 h 904464"/>
                <a:gd name="connsiteX35" fmla="*/ 518132 w 850951"/>
                <a:gd name="connsiteY35" fmla="*/ 735670 h 904464"/>
                <a:gd name="connsiteX36" fmla="*/ 483656 w 850951"/>
                <a:gd name="connsiteY36" fmla="*/ 694735 h 904464"/>
                <a:gd name="connsiteX37" fmla="*/ 529354 w 850951"/>
                <a:gd name="connsiteY37" fmla="*/ 694735 h 904464"/>
                <a:gd name="connsiteX38" fmla="*/ 555352 w 850951"/>
                <a:gd name="connsiteY38" fmla="*/ 668656 h 904464"/>
                <a:gd name="connsiteX39" fmla="*/ 555352 w 850951"/>
                <a:gd name="connsiteY39" fmla="*/ 443879 h 904464"/>
                <a:gd name="connsiteX40" fmla="*/ 555837 w 850951"/>
                <a:gd name="connsiteY40" fmla="*/ 432818 h 904464"/>
                <a:gd name="connsiteX41" fmla="*/ 685262 w 850951"/>
                <a:gd name="connsiteY41" fmla="*/ 432818 h 904464"/>
                <a:gd name="connsiteX42" fmla="*/ 685262 w 850951"/>
                <a:gd name="connsiteY42" fmla="*/ 444767 h 904464"/>
                <a:gd name="connsiteX43" fmla="*/ 685262 w 850951"/>
                <a:gd name="connsiteY43" fmla="*/ 597525 h 904464"/>
                <a:gd name="connsiteX44" fmla="*/ 685262 w 850951"/>
                <a:gd name="connsiteY44" fmla="*/ 670513 h 904464"/>
                <a:gd name="connsiteX45" fmla="*/ 709160 w 850951"/>
                <a:gd name="connsiteY45" fmla="*/ 694735 h 904464"/>
                <a:gd name="connsiteX46" fmla="*/ 748077 w 850951"/>
                <a:gd name="connsiteY46" fmla="*/ 694816 h 904464"/>
                <a:gd name="connsiteX47" fmla="*/ 756231 w 850951"/>
                <a:gd name="connsiteY47" fmla="*/ 695785 h 904464"/>
                <a:gd name="connsiteX48" fmla="*/ 620267 w 850951"/>
                <a:gd name="connsiteY48" fmla="*/ 856536 h 904464"/>
                <a:gd name="connsiteX49" fmla="*/ 606460 w 850951"/>
                <a:gd name="connsiteY49" fmla="*/ 840389 h 904464"/>
                <a:gd name="connsiteX50" fmla="*/ 578202 w 850951"/>
                <a:gd name="connsiteY50" fmla="*/ 836755 h 904464"/>
                <a:gd name="connsiteX51" fmla="*/ 577798 w 850951"/>
                <a:gd name="connsiteY51" fmla="*/ 864449 h 904464"/>
                <a:gd name="connsiteX52" fmla="*/ 603554 w 850951"/>
                <a:gd name="connsiteY52" fmla="*/ 894968 h 904464"/>
                <a:gd name="connsiteX53" fmla="*/ 636899 w 850951"/>
                <a:gd name="connsiteY53" fmla="*/ 894887 h 904464"/>
                <a:gd name="connsiteX54" fmla="*/ 677753 w 850951"/>
                <a:gd name="connsiteY54" fmla="*/ 846605 h 904464"/>
                <a:gd name="connsiteX55" fmla="*/ 808469 w 850951"/>
                <a:gd name="connsiteY55" fmla="*/ 692151 h 904464"/>
                <a:gd name="connsiteX56" fmla="*/ 814283 w 850951"/>
                <a:gd name="connsiteY56" fmla="*/ 668333 h 904464"/>
                <a:gd name="connsiteX57" fmla="*/ 792321 w 850951"/>
                <a:gd name="connsiteY57" fmla="*/ 657514 h 904464"/>
                <a:gd name="connsiteX58" fmla="*/ 752436 w 850951"/>
                <a:gd name="connsiteY58" fmla="*/ 657514 h 904464"/>
                <a:gd name="connsiteX59" fmla="*/ 723532 w 850951"/>
                <a:gd name="connsiteY59" fmla="*/ 657514 h 904464"/>
                <a:gd name="connsiteX60" fmla="*/ 723532 w 850951"/>
                <a:gd name="connsiteY60" fmla="*/ 539716 h 904464"/>
                <a:gd name="connsiteX61" fmla="*/ 734674 w 850951"/>
                <a:gd name="connsiteY61" fmla="*/ 539716 h 904464"/>
                <a:gd name="connsiteX62" fmla="*/ 829058 w 850951"/>
                <a:gd name="connsiteY62" fmla="*/ 539716 h 904464"/>
                <a:gd name="connsiteX63" fmla="*/ 850938 w 850951"/>
                <a:gd name="connsiteY63" fmla="*/ 521550 h 904464"/>
                <a:gd name="connsiteX64" fmla="*/ 828896 w 850951"/>
                <a:gd name="connsiteY64" fmla="*/ 502657 h 90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0951" h="904464">
                  <a:moveTo>
                    <a:pt x="828896" y="502657"/>
                  </a:moveTo>
                  <a:cubicBezTo>
                    <a:pt x="797408" y="502576"/>
                    <a:pt x="766001" y="502657"/>
                    <a:pt x="734512" y="502657"/>
                  </a:cubicBezTo>
                  <a:cubicBezTo>
                    <a:pt x="731041" y="502657"/>
                    <a:pt x="727569" y="502657"/>
                    <a:pt x="723128" y="502657"/>
                  </a:cubicBezTo>
                  <a:cubicBezTo>
                    <a:pt x="723128" y="498055"/>
                    <a:pt x="723128" y="494583"/>
                    <a:pt x="723128" y="491111"/>
                  </a:cubicBezTo>
                  <a:cubicBezTo>
                    <a:pt x="723128" y="466809"/>
                    <a:pt x="723209" y="442426"/>
                    <a:pt x="723128" y="418123"/>
                  </a:cubicBezTo>
                  <a:cubicBezTo>
                    <a:pt x="723047" y="402137"/>
                    <a:pt x="716508" y="395355"/>
                    <a:pt x="700844" y="395355"/>
                  </a:cubicBezTo>
                  <a:cubicBezTo>
                    <a:pt x="647314" y="395274"/>
                    <a:pt x="593784" y="395274"/>
                    <a:pt x="540254" y="395355"/>
                  </a:cubicBezTo>
                  <a:cubicBezTo>
                    <a:pt x="524510" y="395355"/>
                    <a:pt x="517889" y="402056"/>
                    <a:pt x="517809" y="417962"/>
                  </a:cubicBezTo>
                  <a:cubicBezTo>
                    <a:pt x="517728" y="442587"/>
                    <a:pt x="517809" y="467293"/>
                    <a:pt x="517728" y="491919"/>
                  </a:cubicBezTo>
                  <a:cubicBezTo>
                    <a:pt x="517728" y="495310"/>
                    <a:pt x="517405" y="498701"/>
                    <a:pt x="517243" y="502334"/>
                  </a:cubicBezTo>
                  <a:cubicBezTo>
                    <a:pt x="513933" y="502495"/>
                    <a:pt x="511673" y="502657"/>
                    <a:pt x="509412" y="502657"/>
                  </a:cubicBezTo>
                  <a:cubicBezTo>
                    <a:pt x="420195" y="502657"/>
                    <a:pt x="330979" y="502738"/>
                    <a:pt x="241843" y="502495"/>
                  </a:cubicBezTo>
                  <a:cubicBezTo>
                    <a:pt x="231831" y="502495"/>
                    <a:pt x="221658" y="501769"/>
                    <a:pt x="211808" y="499993"/>
                  </a:cubicBezTo>
                  <a:cubicBezTo>
                    <a:pt x="96835" y="479888"/>
                    <a:pt x="22959" y="376865"/>
                    <a:pt x="40318" y="261328"/>
                  </a:cubicBezTo>
                  <a:cubicBezTo>
                    <a:pt x="53155" y="176148"/>
                    <a:pt x="126547" y="102353"/>
                    <a:pt x="211808" y="91937"/>
                  </a:cubicBezTo>
                  <a:cubicBezTo>
                    <a:pt x="244184" y="87981"/>
                    <a:pt x="277125" y="89030"/>
                    <a:pt x="309906" y="88869"/>
                  </a:cubicBezTo>
                  <a:cubicBezTo>
                    <a:pt x="323308" y="88788"/>
                    <a:pt x="330817" y="83056"/>
                    <a:pt x="336227" y="71591"/>
                  </a:cubicBezTo>
                  <a:cubicBezTo>
                    <a:pt x="342686" y="57784"/>
                    <a:pt x="349710" y="44301"/>
                    <a:pt x="356896" y="30898"/>
                  </a:cubicBezTo>
                  <a:cubicBezTo>
                    <a:pt x="363032" y="19433"/>
                    <a:pt x="361336" y="8534"/>
                    <a:pt x="351890" y="2801"/>
                  </a:cubicBezTo>
                  <a:cubicBezTo>
                    <a:pt x="342443" y="-3012"/>
                    <a:pt x="331301" y="379"/>
                    <a:pt x="324761" y="11521"/>
                  </a:cubicBezTo>
                  <a:cubicBezTo>
                    <a:pt x="319029" y="21290"/>
                    <a:pt x="313216" y="31141"/>
                    <a:pt x="308856" y="41556"/>
                  </a:cubicBezTo>
                  <a:cubicBezTo>
                    <a:pt x="305546" y="49549"/>
                    <a:pt x="300944" y="51245"/>
                    <a:pt x="292789" y="51406"/>
                  </a:cubicBezTo>
                  <a:cubicBezTo>
                    <a:pt x="263319" y="51971"/>
                    <a:pt x="233446" y="50760"/>
                    <a:pt x="204541" y="55201"/>
                  </a:cubicBezTo>
                  <a:cubicBezTo>
                    <a:pt x="68657" y="76112"/>
                    <a:pt x="-22739" y="209090"/>
                    <a:pt x="4954" y="343520"/>
                  </a:cubicBezTo>
                  <a:cubicBezTo>
                    <a:pt x="28611" y="458816"/>
                    <a:pt x="127032" y="539232"/>
                    <a:pt x="245314" y="539635"/>
                  </a:cubicBezTo>
                  <a:cubicBezTo>
                    <a:pt x="332270" y="539958"/>
                    <a:pt x="419145" y="539716"/>
                    <a:pt x="506102" y="539635"/>
                  </a:cubicBezTo>
                  <a:cubicBezTo>
                    <a:pt x="509816" y="539635"/>
                    <a:pt x="513529" y="539635"/>
                    <a:pt x="517405" y="539635"/>
                  </a:cubicBezTo>
                  <a:cubicBezTo>
                    <a:pt x="517405" y="579601"/>
                    <a:pt x="517405" y="617871"/>
                    <a:pt x="517405" y="657434"/>
                  </a:cubicBezTo>
                  <a:cubicBezTo>
                    <a:pt x="513529" y="657434"/>
                    <a:pt x="510058" y="657434"/>
                    <a:pt x="506586" y="657434"/>
                  </a:cubicBezTo>
                  <a:cubicBezTo>
                    <a:pt x="486482" y="657434"/>
                    <a:pt x="466378" y="657514"/>
                    <a:pt x="446274" y="657434"/>
                  </a:cubicBezTo>
                  <a:cubicBezTo>
                    <a:pt x="437554" y="657434"/>
                    <a:pt x="430207" y="659775"/>
                    <a:pt x="426251" y="668333"/>
                  </a:cubicBezTo>
                  <a:cubicBezTo>
                    <a:pt x="422375" y="676811"/>
                    <a:pt x="425282" y="683997"/>
                    <a:pt x="430934" y="690617"/>
                  </a:cubicBezTo>
                  <a:cubicBezTo>
                    <a:pt x="464682" y="730422"/>
                    <a:pt x="498350" y="770388"/>
                    <a:pt x="532180" y="810192"/>
                  </a:cubicBezTo>
                  <a:cubicBezTo>
                    <a:pt x="541142" y="820769"/>
                    <a:pt x="552365" y="822303"/>
                    <a:pt x="560923" y="814713"/>
                  </a:cubicBezTo>
                  <a:cubicBezTo>
                    <a:pt x="569401" y="807285"/>
                    <a:pt x="569401" y="796466"/>
                    <a:pt x="560843" y="786212"/>
                  </a:cubicBezTo>
                  <a:cubicBezTo>
                    <a:pt x="546713" y="769338"/>
                    <a:pt x="532342" y="752544"/>
                    <a:pt x="518132" y="735670"/>
                  </a:cubicBezTo>
                  <a:cubicBezTo>
                    <a:pt x="507151" y="722671"/>
                    <a:pt x="496171" y="709591"/>
                    <a:pt x="483656" y="694735"/>
                  </a:cubicBezTo>
                  <a:cubicBezTo>
                    <a:pt x="500531" y="694735"/>
                    <a:pt x="514902" y="694735"/>
                    <a:pt x="529354" y="694735"/>
                  </a:cubicBezTo>
                  <a:cubicBezTo>
                    <a:pt x="549539" y="694735"/>
                    <a:pt x="555352" y="688922"/>
                    <a:pt x="555352" y="668656"/>
                  </a:cubicBezTo>
                  <a:cubicBezTo>
                    <a:pt x="555352" y="593731"/>
                    <a:pt x="555352" y="518805"/>
                    <a:pt x="555352" y="443879"/>
                  </a:cubicBezTo>
                  <a:cubicBezTo>
                    <a:pt x="555352" y="440165"/>
                    <a:pt x="555675" y="436451"/>
                    <a:pt x="555837" y="432818"/>
                  </a:cubicBezTo>
                  <a:cubicBezTo>
                    <a:pt x="599436" y="432818"/>
                    <a:pt x="641824" y="432818"/>
                    <a:pt x="685262" y="432818"/>
                  </a:cubicBezTo>
                  <a:cubicBezTo>
                    <a:pt x="685262" y="437178"/>
                    <a:pt x="685262" y="440972"/>
                    <a:pt x="685262" y="444767"/>
                  </a:cubicBezTo>
                  <a:cubicBezTo>
                    <a:pt x="685262" y="495713"/>
                    <a:pt x="685262" y="546660"/>
                    <a:pt x="685262" y="597525"/>
                  </a:cubicBezTo>
                  <a:cubicBezTo>
                    <a:pt x="685262" y="621828"/>
                    <a:pt x="685262" y="646211"/>
                    <a:pt x="685262" y="670513"/>
                  </a:cubicBezTo>
                  <a:cubicBezTo>
                    <a:pt x="685342" y="688276"/>
                    <a:pt x="691721" y="694735"/>
                    <a:pt x="709160" y="694735"/>
                  </a:cubicBezTo>
                  <a:cubicBezTo>
                    <a:pt x="722159" y="694735"/>
                    <a:pt x="735078" y="694735"/>
                    <a:pt x="748077" y="694816"/>
                  </a:cubicBezTo>
                  <a:cubicBezTo>
                    <a:pt x="750337" y="694816"/>
                    <a:pt x="752679" y="695381"/>
                    <a:pt x="756231" y="695785"/>
                  </a:cubicBezTo>
                  <a:cubicBezTo>
                    <a:pt x="710452" y="749880"/>
                    <a:pt x="665723" y="802764"/>
                    <a:pt x="620267" y="856536"/>
                  </a:cubicBezTo>
                  <a:cubicBezTo>
                    <a:pt x="615180" y="850561"/>
                    <a:pt x="610901" y="845394"/>
                    <a:pt x="606460" y="840389"/>
                  </a:cubicBezTo>
                  <a:cubicBezTo>
                    <a:pt x="597740" y="830619"/>
                    <a:pt x="586679" y="829247"/>
                    <a:pt x="578202" y="836755"/>
                  </a:cubicBezTo>
                  <a:cubicBezTo>
                    <a:pt x="570047" y="844022"/>
                    <a:pt x="569805" y="854679"/>
                    <a:pt x="577798" y="864449"/>
                  </a:cubicBezTo>
                  <a:cubicBezTo>
                    <a:pt x="586275" y="874703"/>
                    <a:pt x="594915" y="884795"/>
                    <a:pt x="603554" y="894968"/>
                  </a:cubicBezTo>
                  <a:cubicBezTo>
                    <a:pt x="614373" y="907644"/>
                    <a:pt x="625999" y="907644"/>
                    <a:pt x="636899" y="894887"/>
                  </a:cubicBezTo>
                  <a:cubicBezTo>
                    <a:pt x="650544" y="878820"/>
                    <a:pt x="664108" y="862672"/>
                    <a:pt x="677753" y="846605"/>
                  </a:cubicBezTo>
                  <a:cubicBezTo>
                    <a:pt x="721352" y="795094"/>
                    <a:pt x="764870" y="743582"/>
                    <a:pt x="808469" y="692151"/>
                  </a:cubicBezTo>
                  <a:cubicBezTo>
                    <a:pt x="814525" y="685046"/>
                    <a:pt x="818643" y="677699"/>
                    <a:pt x="814283" y="668333"/>
                  </a:cubicBezTo>
                  <a:cubicBezTo>
                    <a:pt x="809923" y="658887"/>
                    <a:pt x="801526" y="657434"/>
                    <a:pt x="792321" y="657514"/>
                  </a:cubicBezTo>
                  <a:cubicBezTo>
                    <a:pt x="779000" y="657676"/>
                    <a:pt x="765758" y="657514"/>
                    <a:pt x="752436" y="657514"/>
                  </a:cubicBezTo>
                  <a:cubicBezTo>
                    <a:pt x="742828" y="657514"/>
                    <a:pt x="733220" y="657514"/>
                    <a:pt x="723532" y="657514"/>
                  </a:cubicBezTo>
                  <a:cubicBezTo>
                    <a:pt x="723532" y="617629"/>
                    <a:pt x="723532" y="579198"/>
                    <a:pt x="723532" y="539716"/>
                  </a:cubicBezTo>
                  <a:cubicBezTo>
                    <a:pt x="727650" y="539716"/>
                    <a:pt x="731202" y="539716"/>
                    <a:pt x="734674" y="539716"/>
                  </a:cubicBezTo>
                  <a:cubicBezTo>
                    <a:pt x="766162" y="539716"/>
                    <a:pt x="797569" y="539797"/>
                    <a:pt x="829058" y="539716"/>
                  </a:cubicBezTo>
                  <a:cubicBezTo>
                    <a:pt x="842541" y="539716"/>
                    <a:pt x="850777" y="532692"/>
                    <a:pt x="850938" y="521550"/>
                  </a:cubicBezTo>
                  <a:cubicBezTo>
                    <a:pt x="851342" y="510166"/>
                    <a:pt x="842622" y="502657"/>
                    <a:pt x="828896" y="502657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6">
              <a:extLst>
                <a:ext uri="{FF2B5EF4-FFF2-40B4-BE49-F238E27FC236}">
                  <a16:creationId xmlns:a16="http://schemas.microsoft.com/office/drawing/2014/main" id="{A030FEFA-9F83-4CAB-ACC9-2AF5222ECC09}"/>
                </a:ext>
              </a:extLst>
            </p:cNvPr>
            <p:cNvSpPr/>
            <p:nvPr/>
          </p:nvSpPr>
          <p:spPr>
            <a:xfrm>
              <a:off x="6966276" y="3871166"/>
              <a:ext cx="884710" cy="694823"/>
            </a:xfrm>
            <a:custGeom>
              <a:avLst/>
              <a:gdLst>
                <a:gd name="connsiteX0" fmla="*/ 881793 w 884710"/>
                <a:gd name="connsiteY0" fmla="*/ 410981 h 694823"/>
                <a:gd name="connsiteX1" fmla="*/ 682125 w 884710"/>
                <a:gd name="connsiteY1" fmla="*/ 210425 h 694823"/>
                <a:gd name="connsiteX2" fmla="*/ 584189 w 884710"/>
                <a:gd name="connsiteY2" fmla="*/ 206308 h 694823"/>
                <a:gd name="connsiteX3" fmla="*/ 572240 w 884710"/>
                <a:gd name="connsiteY3" fmla="*/ 199041 h 694823"/>
                <a:gd name="connsiteX4" fmla="*/ 531709 w 884710"/>
                <a:gd name="connsiteY4" fmla="*/ 136307 h 694823"/>
                <a:gd name="connsiteX5" fmla="*/ 228210 w 884710"/>
                <a:gd name="connsiteY5" fmla="*/ 1795 h 694823"/>
                <a:gd name="connsiteX6" fmla="*/ 6824 w 884710"/>
                <a:gd name="connsiteY6" fmla="*/ 115234 h 694823"/>
                <a:gd name="connsiteX7" fmla="*/ 6259 w 884710"/>
                <a:gd name="connsiteY7" fmla="*/ 144462 h 694823"/>
                <a:gd name="connsiteX8" fmla="*/ 35325 w 884710"/>
                <a:gd name="connsiteY8" fmla="*/ 139859 h 694823"/>
                <a:gd name="connsiteX9" fmla="*/ 77390 w 884710"/>
                <a:gd name="connsiteY9" fmla="*/ 101024 h 694823"/>
                <a:gd name="connsiteX10" fmla="*/ 378143 w 884710"/>
                <a:gd name="connsiteY10" fmla="*/ 62027 h 694823"/>
                <a:gd name="connsiteX11" fmla="*/ 544788 w 884710"/>
                <a:gd name="connsiteY11" fmla="*/ 227703 h 694823"/>
                <a:gd name="connsiteX12" fmla="*/ 568526 w 884710"/>
                <a:gd name="connsiteY12" fmla="*/ 243690 h 694823"/>
                <a:gd name="connsiteX13" fmla="*/ 612286 w 884710"/>
                <a:gd name="connsiteY13" fmla="*/ 243528 h 694823"/>
                <a:gd name="connsiteX14" fmla="*/ 612367 w 884710"/>
                <a:gd name="connsiteY14" fmla="*/ 242398 h 694823"/>
                <a:gd name="connsiteX15" fmla="*/ 674374 w 884710"/>
                <a:gd name="connsiteY15" fmla="*/ 246677 h 694823"/>
                <a:gd name="connsiteX16" fmla="*/ 846430 w 884710"/>
                <a:gd name="connsiteY16" fmla="*/ 475169 h 694823"/>
                <a:gd name="connsiteX17" fmla="*/ 635943 w 884710"/>
                <a:gd name="connsiteY17" fmla="*/ 657478 h 694823"/>
                <a:gd name="connsiteX18" fmla="*/ 594120 w 884710"/>
                <a:gd name="connsiteY18" fmla="*/ 657639 h 694823"/>
                <a:gd name="connsiteX19" fmla="*/ 576519 w 884710"/>
                <a:gd name="connsiteY19" fmla="*/ 676048 h 694823"/>
                <a:gd name="connsiteX20" fmla="*/ 592990 w 884710"/>
                <a:gd name="connsiteY20" fmla="*/ 694295 h 694823"/>
                <a:gd name="connsiteX21" fmla="*/ 692783 w 884710"/>
                <a:gd name="connsiteY21" fmla="*/ 689289 h 694823"/>
                <a:gd name="connsiteX22" fmla="*/ 881793 w 884710"/>
                <a:gd name="connsiteY22" fmla="*/ 410981 h 69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84710" h="694823">
                  <a:moveTo>
                    <a:pt x="881793" y="410981"/>
                  </a:moveTo>
                  <a:cubicBezTo>
                    <a:pt x="866775" y="310380"/>
                    <a:pt x="783211" y="225120"/>
                    <a:pt x="682125" y="210425"/>
                  </a:cubicBezTo>
                  <a:cubicBezTo>
                    <a:pt x="649910" y="205742"/>
                    <a:pt x="616888" y="207196"/>
                    <a:pt x="584189" y="206308"/>
                  </a:cubicBezTo>
                  <a:cubicBezTo>
                    <a:pt x="578214" y="206146"/>
                    <a:pt x="575308" y="204128"/>
                    <a:pt x="572240" y="199041"/>
                  </a:cubicBezTo>
                  <a:cubicBezTo>
                    <a:pt x="559240" y="177807"/>
                    <a:pt x="547372" y="155442"/>
                    <a:pt x="531709" y="136307"/>
                  </a:cubicBezTo>
                  <a:cubicBezTo>
                    <a:pt x="453311" y="40793"/>
                    <a:pt x="354163" y="-10477"/>
                    <a:pt x="228210" y="1795"/>
                  </a:cubicBezTo>
                  <a:cubicBezTo>
                    <a:pt x="139962" y="10354"/>
                    <a:pt x="66328" y="49674"/>
                    <a:pt x="6824" y="115234"/>
                  </a:cubicBezTo>
                  <a:cubicBezTo>
                    <a:pt x="-2219" y="125165"/>
                    <a:pt x="-2138" y="137276"/>
                    <a:pt x="6259" y="144462"/>
                  </a:cubicBezTo>
                  <a:cubicBezTo>
                    <a:pt x="15059" y="151890"/>
                    <a:pt x="25313" y="149709"/>
                    <a:pt x="35325" y="139859"/>
                  </a:cubicBezTo>
                  <a:cubicBezTo>
                    <a:pt x="48889" y="126457"/>
                    <a:pt x="62049" y="112085"/>
                    <a:pt x="77390" y="101024"/>
                  </a:cubicBezTo>
                  <a:cubicBezTo>
                    <a:pt x="170401" y="33526"/>
                    <a:pt x="270840" y="15844"/>
                    <a:pt x="378143" y="62027"/>
                  </a:cubicBezTo>
                  <a:cubicBezTo>
                    <a:pt x="454845" y="95049"/>
                    <a:pt x="509021" y="152616"/>
                    <a:pt x="544788" y="227703"/>
                  </a:cubicBezTo>
                  <a:cubicBezTo>
                    <a:pt x="549794" y="238280"/>
                    <a:pt x="556253" y="244174"/>
                    <a:pt x="568526" y="243690"/>
                  </a:cubicBezTo>
                  <a:cubicBezTo>
                    <a:pt x="583059" y="243125"/>
                    <a:pt x="597672" y="243528"/>
                    <a:pt x="612286" y="243528"/>
                  </a:cubicBezTo>
                  <a:cubicBezTo>
                    <a:pt x="612286" y="243125"/>
                    <a:pt x="612367" y="242802"/>
                    <a:pt x="612367" y="242398"/>
                  </a:cubicBezTo>
                  <a:cubicBezTo>
                    <a:pt x="633036" y="243770"/>
                    <a:pt x="653867" y="243851"/>
                    <a:pt x="674374" y="246677"/>
                  </a:cubicBezTo>
                  <a:cubicBezTo>
                    <a:pt x="781031" y="261372"/>
                    <a:pt x="861609" y="368835"/>
                    <a:pt x="846430" y="475169"/>
                  </a:cubicBezTo>
                  <a:cubicBezTo>
                    <a:pt x="831008" y="583198"/>
                    <a:pt x="745425" y="657397"/>
                    <a:pt x="635943" y="657478"/>
                  </a:cubicBezTo>
                  <a:cubicBezTo>
                    <a:pt x="621975" y="657478"/>
                    <a:pt x="608007" y="657155"/>
                    <a:pt x="594120" y="657639"/>
                  </a:cubicBezTo>
                  <a:cubicBezTo>
                    <a:pt x="583785" y="657962"/>
                    <a:pt x="576519" y="666036"/>
                    <a:pt x="576519" y="676048"/>
                  </a:cubicBezTo>
                  <a:cubicBezTo>
                    <a:pt x="576438" y="685736"/>
                    <a:pt x="583301" y="694214"/>
                    <a:pt x="592990" y="694295"/>
                  </a:cubicBezTo>
                  <a:cubicBezTo>
                    <a:pt x="626335" y="694537"/>
                    <a:pt x="659761" y="696878"/>
                    <a:pt x="692783" y="689289"/>
                  </a:cubicBezTo>
                  <a:cubicBezTo>
                    <a:pt x="820997" y="660061"/>
                    <a:pt x="901332" y="541859"/>
                    <a:pt x="881793" y="41098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6">
              <a:extLst>
                <a:ext uri="{FF2B5EF4-FFF2-40B4-BE49-F238E27FC236}">
                  <a16:creationId xmlns:a16="http://schemas.microsoft.com/office/drawing/2014/main" id="{3091EFFC-16D6-42DE-8EB9-63D5296B8898}"/>
                </a:ext>
              </a:extLst>
            </p:cNvPr>
            <p:cNvSpPr/>
            <p:nvPr/>
          </p:nvSpPr>
          <p:spPr>
            <a:xfrm>
              <a:off x="7302743" y="4000783"/>
              <a:ext cx="443541" cy="306119"/>
            </a:xfrm>
            <a:custGeom>
              <a:avLst/>
              <a:gdLst>
                <a:gd name="connsiteX0" fmla="*/ 217041 w 443541"/>
                <a:gd name="connsiteY0" fmla="*/ 191179 h 306119"/>
                <a:gd name="connsiteX1" fmla="*/ 241343 w 443541"/>
                <a:gd name="connsiteY1" fmla="*/ 191179 h 306119"/>
                <a:gd name="connsiteX2" fmla="*/ 416144 w 443541"/>
                <a:gd name="connsiteY2" fmla="*/ 295736 h 306119"/>
                <a:gd name="connsiteX3" fmla="*/ 435682 w 443541"/>
                <a:gd name="connsiteY3" fmla="*/ 304698 h 306119"/>
                <a:gd name="connsiteX4" fmla="*/ 440850 w 443541"/>
                <a:gd name="connsiteY4" fmla="*/ 283141 h 306119"/>
                <a:gd name="connsiteX5" fmla="*/ 277595 w 443541"/>
                <a:gd name="connsiteY5" fmla="*/ 166311 h 306119"/>
                <a:gd name="connsiteX6" fmla="*/ 196049 w 443541"/>
                <a:gd name="connsiteY6" fmla="*/ 163889 h 306119"/>
                <a:gd name="connsiteX7" fmla="*/ 181839 w 443541"/>
                <a:gd name="connsiteY7" fmla="*/ 155492 h 306119"/>
                <a:gd name="connsiteX8" fmla="*/ 165610 w 443541"/>
                <a:gd name="connsiteY8" fmla="*/ 126749 h 306119"/>
                <a:gd name="connsiteX9" fmla="*/ 22460 w 443541"/>
                <a:gd name="connsiteY9" fmla="*/ 2249 h 306119"/>
                <a:gd name="connsiteX10" fmla="*/ 1548 w 443541"/>
                <a:gd name="connsiteY10" fmla="*/ 7497 h 306119"/>
                <a:gd name="connsiteX11" fmla="*/ 11156 w 443541"/>
                <a:gd name="connsiteY11" fmla="*/ 27521 h 306119"/>
                <a:gd name="connsiteX12" fmla="*/ 37962 w 443541"/>
                <a:gd name="connsiteY12" fmla="*/ 41246 h 306119"/>
                <a:gd name="connsiteX13" fmla="*/ 161977 w 443541"/>
                <a:gd name="connsiteY13" fmla="*/ 178099 h 306119"/>
                <a:gd name="connsiteX14" fmla="*/ 182969 w 443541"/>
                <a:gd name="connsiteY14" fmla="*/ 191421 h 306119"/>
                <a:gd name="connsiteX15" fmla="*/ 217041 w 443541"/>
                <a:gd name="connsiteY15" fmla="*/ 191179 h 30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541" h="306119">
                  <a:moveTo>
                    <a:pt x="217041" y="191179"/>
                  </a:moveTo>
                  <a:cubicBezTo>
                    <a:pt x="225115" y="191179"/>
                    <a:pt x="233269" y="191098"/>
                    <a:pt x="241343" y="191179"/>
                  </a:cubicBezTo>
                  <a:cubicBezTo>
                    <a:pt x="319902" y="192067"/>
                    <a:pt x="378277" y="226704"/>
                    <a:pt x="416144" y="295736"/>
                  </a:cubicBezTo>
                  <a:cubicBezTo>
                    <a:pt x="421311" y="305102"/>
                    <a:pt x="428093" y="308250"/>
                    <a:pt x="435682" y="304698"/>
                  </a:cubicBezTo>
                  <a:cubicBezTo>
                    <a:pt x="443595" y="300984"/>
                    <a:pt x="445936" y="292668"/>
                    <a:pt x="440850" y="283141"/>
                  </a:cubicBezTo>
                  <a:cubicBezTo>
                    <a:pt x="405809" y="217177"/>
                    <a:pt x="351552" y="176969"/>
                    <a:pt x="277595" y="166311"/>
                  </a:cubicBezTo>
                  <a:cubicBezTo>
                    <a:pt x="250871" y="162436"/>
                    <a:pt x="223258" y="164131"/>
                    <a:pt x="196049" y="163889"/>
                  </a:cubicBezTo>
                  <a:cubicBezTo>
                    <a:pt x="189024" y="163808"/>
                    <a:pt x="184987" y="162113"/>
                    <a:pt x="181839" y="155492"/>
                  </a:cubicBezTo>
                  <a:cubicBezTo>
                    <a:pt x="177156" y="145561"/>
                    <a:pt x="171585" y="136034"/>
                    <a:pt x="165610" y="126749"/>
                  </a:cubicBezTo>
                  <a:cubicBezTo>
                    <a:pt x="129923" y="71443"/>
                    <a:pt x="82933" y="29055"/>
                    <a:pt x="22460" y="2249"/>
                  </a:cubicBezTo>
                  <a:cubicBezTo>
                    <a:pt x="12690" y="-2111"/>
                    <a:pt x="5101" y="-11"/>
                    <a:pt x="1548" y="7497"/>
                  </a:cubicBezTo>
                  <a:cubicBezTo>
                    <a:pt x="-2327" y="15571"/>
                    <a:pt x="1145" y="22596"/>
                    <a:pt x="11156" y="27521"/>
                  </a:cubicBezTo>
                  <a:cubicBezTo>
                    <a:pt x="20118" y="31961"/>
                    <a:pt x="29322" y="36160"/>
                    <a:pt x="37962" y="41246"/>
                  </a:cubicBezTo>
                  <a:cubicBezTo>
                    <a:pt x="93591" y="73865"/>
                    <a:pt x="134687" y="119805"/>
                    <a:pt x="161977" y="178099"/>
                  </a:cubicBezTo>
                  <a:cubicBezTo>
                    <a:pt x="166418" y="187626"/>
                    <a:pt x="172311" y="192067"/>
                    <a:pt x="182969" y="191421"/>
                  </a:cubicBezTo>
                  <a:cubicBezTo>
                    <a:pt x="194353" y="190694"/>
                    <a:pt x="205737" y="191179"/>
                    <a:pt x="217041" y="191179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6">
              <a:extLst>
                <a:ext uri="{FF2B5EF4-FFF2-40B4-BE49-F238E27FC236}">
                  <a16:creationId xmlns:a16="http://schemas.microsoft.com/office/drawing/2014/main" id="{DEE34E8A-D0D2-492B-924D-43B241E9933E}"/>
                </a:ext>
              </a:extLst>
            </p:cNvPr>
            <p:cNvSpPr/>
            <p:nvPr/>
          </p:nvSpPr>
          <p:spPr>
            <a:xfrm>
              <a:off x="7731296" y="4321562"/>
              <a:ext cx="36276" cy="75235"/>
            </a:xfrm>
            <a:custGeom>
              <a:avLst/>
              <a:gdLst>
                <a:gd name="connsiteX0" fmla="*/ 26911 w 36276"/>
                <a:gd name="connsiteY0" fmla="*/ 10320 h 75235"/>
                <a:gd name="connsiteX1" fmla="*/ 10602 w 36276"/>
                <a:gd name="connsiteY1" fmla="*/ 551 h 75235"/>
                <a:gd name="connsiteX2" fmla="*/ 267 w 36276"/>
                <a:gd name="connsiteY2" fmla="*/ 16699 h 75235"/>
                <a:gd name="connsiteX3" fmla="*/ 8099 w 36276"/>
                <a:gd name="connsiteY3" fmla="*/ 64577 h 75235"/>
                <a:gd name="connsiteX4" fmla="*/ 21259 w 36276"/>
                <a:gd name="connsiteY4" fmla="*/ 75235 h 75235"/>
                <a:gd name="connsiteX5" fmla="*/ 34662 w 36276"/>
                <a:gd name="connsiteY5" fmla="*/ 64900 h 75235"/>
                <a:gd name="connsiteX6" fmla="*/ 34743 w 36276"/>
                <a:gd name="connsiteY6" fmla="*/ 56180 h 75235"/>
                <a:gd name="connsiteX7" fmla="*/ 36277 w 36276"/>
                <a:gd name="connsiteY7" fmla="*/ 55938 h 75235"/>
                <a:gd name="connsiteX8" fmla="*/ 26911 w 36276"/>
                <a:gd name="connsiteY8" fmla="*/ 10320 h 7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76" h="75235">
                  <a:moveTo>
                    <a:pt x="26911" y="10320"/>
                  </a:moveTo>
                  <a:cubicBezTo>
                    <a:pt x="24973" y="2489"/>
                    <a:pt x="18917" y="-1548"/>
                    <a:pt x="10602" y="551"/>
                  </a:cubicBezTo>
                  <a:cubicBezTo>
                    <a:pt x="2366" y="2569"/>
                    <a:pt x="-1025" y="8544"/>
                    <a:pt x="267" y="16699"/>
                  </a:cubicBezTo>
                  <a:cubicBezTo>
                    <a:pt x="2689" y="32685"/>
                    <a:pt x="5192" y="48672"/>
                    <a:pt x="8099" y="64577"/>
                  </a:cubicBezTo>
                  <a:cubicBezTo>
                    <a:pt x="9310" y="71440"/>
                    <a:pt x="14235" y="75073"/>
                    <a:pt x="21259" y="75235"/>
                  </a:cubicBezTo>
                  <a:cubicBezTo>
                    <a:pt x="28364" y="75315"/>
                    <a:pt x="32967" y="71601"/>
                    <a:pt x="34662" y="64900"/>
                  </a:cubicBezTo>
                  <a:cubicBezTo>
                    <a:pt x="35389" y="62155"/>
                    <a:pt x="34743" y="59087"/>
                    <a:pt x="34743" y="56180"/>
                  </a:cubicBezTo>
                  <a:cubicBezTo>
                    <a:pt x="35227" y="56099"/>
                    <a:pt x="35711" y="56019"/>
                    <a:pt x="36277" y="55938"/>
                  </a:cubicBezTo>
                  <a:cubicBezTo>
                    <a:pt x="33208" y="40678"/>
                    <a:pt x="30544" y="25419"/>
                    <a:pt x="26911" y="10320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2EB3208B-7A11-47A0-9FDF-24BC65EF7622}"/>
                </a:ext>
              </a:extLst>
            </p:cNvPr>
            <p:cNvSpPr/>
            <p:nvPr/>
          </p:nvSpPr>
          <p:spPr>
            <a:xfrm>
              <a:off x="7479002" y="4528805"/>
              <a:ext cx="43774" cy="37140"/>
            </a:xfrm>
            <a:custGeom>
              <a:avLst/>
              <a:gdLst>
                <a:gd name="connsiteX0" fmla="*/ 21889 w 43774"/>
                <a:gd name="connsiteY0" fmla="*/ 1 h 37140"/>
                <a:gd name="connsiteX1" fmla="*/ 9 w 43774"/>
                <a:gd name="connsiteY1" fmla="*/ 18248 h 37140"/>
                <a:gd name="connsiteX2" fmla="*/ 22050 w 43774"/>
                <a:gd name="connsiteY2" fmla="*/ 37141 h 37140"/>
                <a:gd name="connsiteX3" fmla="*/ 43769 w 43774"/>
                <a:gd name="connsiteY3" fmla="*/ 19055 h 37140"/>
                <a:gd name="connsiteX4" fmla="*/ 21889 w 43774"/>
                <a:gd name="connsiteY4" fmla="*/ 1 h 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74" h="37140">
                  <a:moveTo>
                    <a:pt x="21889" y="1"/>
                  </a:moveTo>
                  <a:cubicBezTo>
                    <a:pt x="8890" y="1"/>
                    <a:pt x="331" y="7187"/>
                    <a:pt x="9" y="18248"/>
                  </a:cubicBezTo>
                  <a:cubicBezTo>
                    <a:pt x="-314" y="29632"/>
                    <a:pt x="8405" y="37141"/>
                    <a:pt x="22050" y="37141"/>
                  </a:cubicBezTo>
                  <a:cubicBezTo>
                    <a:pt x="35292" y="37141"/>
                    <a:pt x="43527" y="30278"/>
                    <a:pt x="43769" y="19055"/>
                  </a:cubicBezTo>
                  <a:cubicBezTo>
                    <a:pt x="44011" y="7348"/>
                    <a:pt x="35534" y="-80"/>
                    <a:pt x="21889" y="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68">
            <a:extLst>
              <a:ext uri="{FF2B5EF4-FFF2-40B4-BE49-F238E27FC236}">
                <a16:creationId xmlns:a16="http://schemas.microsoft.com/office/drawing/2014/main" id="{7BA9BCEB-3943-4BE9-8325-E48811B11A7B}"/>
              </a:ext>
            </a:extLst>
          </p:cNvPr>
          <p:cNvSpPr/>
          <p:nvPr/>
        </p:nvSpPr>
        <p:spPr>
          <a:xfrm rot="205243">
            <a:off x="10913387" y="2606327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657B5211-A311-4691-8EF9-8266AC2A9D8A}"/>
              </a:ext>
            </a:extLst>
          </p:cNvPr>
          <p:cNvSpPr/>
          <p:nvPr/>
        </p:nvSpPr>
        <p:spPr>
          <a:xfrm rot="285145" flipV="1">
            <a:off x="11098552" y="4067428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055C3EDF-B596-4ABC-A1E1-91913DCCFB1E}"/>
              </a:ext>
            </a:extLst>
          </p:cNvPr>
          <p:cNvSpPr/>
          <p:nvPr/>
        </p:nvSpPr>
        <p:spPr>
          <a:xfrm rot="21302571" flipH="1">
            <a:off x="6698068" y="3111150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Oval 68">
            <a:extLst>
              <a:ext uri="{FF2B5EF4-FFF2-40B4-BE49-F238E27FC236}">
                <a16:creationId xmlns:a16="http://schemas.microsoft.com/office/drawing/2014/main" id="{67A3A98F-6FA9-461F-844A-3B54F58292A8}"/>
              </a:ext>
            </a:extLst>
          </p:cNvPr>
          <p:cNvSpPr/>
          <p:nvPr/>
        </p:nvSpPr>
        <p:spPr>
          <a:xfrm rot="726905" flipH="1" flipV="1">
            <a:off x="6303660" y="4008971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B2B61344-74A9-4453-9CAF-7C8615A9DEE4}"/>
              </a:ext>
            </a:extLst>
          </p:cNvPr>
          <p:cNvSpPr/>
          <p:nvPr/>
        </p:nvSpPr>
        <p:spPr>
          <a:xfrm>
            <a:off x="11343594" y="2881021"/>
            <a:ext cx="429940" cy="3593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A998E6BA-C1C8-4B19-8434-9CD6D1921701}"/>
              </a:ext>
            </a:extLst>
          </p:cNvPr>
          <p:cNvSpPr/>
          <p:nvPr/>
        </p:nvSpPr>
        <p:spPr>
          <a:xfrm>
            <a:off x="6858246" y="3350075"/>
            <a:ext cx="451418" cy="29667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D8D8350B-E987-4086-B89D-D8FB6D5C37C9}"/>
              </a:ext>
            </a:extLst>
          </p:cNvPr>
          <p:cNvSpPr>
            <a:spLocks noChangeAspect="1"/>
          </p:cNvSpPr>
          <p:nvPr/>
        </p:nvSpPr>
        <p:spPr>
          <a:xfrm>
            <a:off x="11490315" y="4316695"/>
            <a:ext cx="388615" cy="39186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9C66906E-BBEE-4D65-9D68-845BB493CB8A}"/>
              </a:ext>
            </a:extLst>
          </p:cNvPr>
          <p:cNvSpPr/>
          <p:nvPr/>
        </p:nvSpPr>
        <p:spPr>
          <a:xfrm>
            <a:off x="6580261" y="4271616"/>
            <a:ext cx="406874" cy="31253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611D88-5F69-4AC3-9966-81A29F30B4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9" y="398721"/>
            <a:ext cx="10772819" cy="5906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0EA59-3A19-428B-BD70-6B20875F6A72}"/>
              </a:ext>
            </a:extLst>
          </p:cNvPr>
          <p:cNvSpPr txBox="1"/>
          <p:nvPr/>
        </p:nvSpPr>
        <p:spPr>
          <a:xfrm>
            <a:off x="3897304" y="5535949"/>
            <a:ext cx="43973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41960" y="3366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4. http2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적용 서버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43560" y="1852646"/>
            <a:ext cx="57556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https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모듈을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http2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로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createServer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메서드를 </a:t>
            </a:r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createSecureServer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메서드로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F38A3-7486-40B9-82F7-B767C7DE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40" y="936170"/>
            <a:ext cx="4130880" cy="24221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4AC89D-6418-4513-8E9F-C89E629A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488" y="3358368"/>
            <a:ext cx="6060947" cy="29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7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1308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1. cluster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4680" y="1805305"/>
            <a:ext cx="107848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기본적으로 싱글 스레드인 노드가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CPU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코어를 모두 사용할 수 있게 해주는 모듈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포트를 공유하는 노드 프로세스를 여러 개 둘 수 있음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요청이 많이 들어왔을 때 병렬로 실행된 서버의 개수만큼 요청이 분산됨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서버에 무리가 덜 감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코어가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개인 서버가 있을 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보통은 코어 하나만 활용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cluster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코어 하나당 노드 프로세스 하나를 배정 가능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성능이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배가 되는 것은 아니지만 개선됨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컴퓨터 자원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메모리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세션 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공유 못 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Redis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등 별도 서버로 해결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23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13080" y="314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서버 클러스터링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75920" y="1742023"/>
            <a:ext cx="578612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마스터 프로세스와 워커 프로세스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마스터 프로세스는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CPU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개수만큼 워커 프로세스를 만듦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worker_threads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랑 구조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비슷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요청이 들어오면 워커 프로세스에 고르게 분배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62040" y="1109573"/>
            <a:ext cx="582676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Consolas" panose="020B0609020204030204" pitchFamily="49" charset="0"/>
              </a:rPr>
              <a:t>cluster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'cluster'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'http'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numCPUs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os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cpus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cluster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isMaster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마스터 프로세스 아이디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CPU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개수만큼 워커를 생산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numCPUs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cluster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fork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워커가 종료되었을 때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cluster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'exit'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worker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signal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worker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번 워커가 종료되었습니다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.`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'code'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'signal'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signal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cluster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fork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워커들이 포트에서 대기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writeHead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'text/html; charset=utf-8'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'&lt;h1&gt;Hello Node!&lt;/h1&gt;'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'&lt;p&gt;Hello Cluster!&lt;/p&gt;'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워커 존재를 확인하기 위해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초마다 강제 종료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}, 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}).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8086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번 워커 실행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43600" y="772160"/>
            <a:ext cx="5933440" cy="591312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93008" y="351710"/>
            <a:ext cx="1181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cluster.js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9825" y="3471757"/>
            <a:ext cx="50770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</a:rPr>
              <a:t>워커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프로세스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실질적인 일을 하는 프로세스</a:t>
            </a: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</a:rPr>
              <a:t>CPU</a:t>
            </a:r>
            <a:r>
              <a:rPr lang="ko-KR" altLang="en-US" sz="1600" dirty="0">
                <a:solidFill>
                  <a:srgbClr val="0070C0"/>
                </a:solidFill>
              </a:rPr>
              <a:t>코어에 따라 차이 있음</a:t>
            </a:r>
          </a:p>
        </p:txBody>
      </p:sp>
    </p:spTree>
    <p:extLst>
      <p:ext uri="{BB962C8B-B14F-4D97-AF65-F5344CB8AC3E}">
        <p14:creationId xmlns:p14="http://schemas.microsoft.com/office/powerpoint/2010/main" val="152403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75640" y="3448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워커 프로세스 개수 확인하기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75640" y="18053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요청이 들어올 때마다 서버 종료되도록 설정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실행한 컴퓨터의 코어가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개이면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번 요청을 받고 종료됨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782F7-3EDE-4B71-8FB9-C4356B25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810" y="2711828"/>
            <a:ext cx="2451308" cy="3101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312070-BDD6-4FC0-A93F-87CF38E4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54" y="2586696"/>
            <a:ext cx="5974982" cy="40750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4DACD7-56CC-429F-8FCA-91C49E319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867" y="2711828"/>
            <a:ext cx="2421341" cy="35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471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3187</Words>
  <Application>Microsoft Office PowerPoint</Application>
  <PresentationFormat>와이드스크린</PresentationFormat>
  <Paragraphs>623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58</vt:i4>
      </vt:variant>
    </vt:vector>
  </HeadingPairs>
  <TitlesOfParts>
    <vt:vector size="71" baseType="lpstr">
      <vt:lpstr>KoPub돋움체_Pro Bold</vt:lpstr>
      <vt:lpstr>KoPub돋움체_Pro Medium</vt:lpstr>
      <vt:lpstr>굴림</vt:lpstr>
      <vt:lpstr>돋움</vt:lpstr>
      <vt:lpstr>맑은 고딕</vt:lpstr>
      <vt:lpstr>새굴림</vt:lpstr>
      <vt:lpstr>Arial</vt:lpstr>
      <vt:lpstr>Calibri</vt:lpstr>
      <vt:lpstr>Consolas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HyunJu Lee</cp:lastModifiedBy>
  <cp:revision>189</cp:revision>
  <dcterms:created xsi:type="dcterms:W3CDTF">2020-01-20T05:08:25Z</dcterms:created>
  <dcterms:modified xsi:type="dcterms:W3CDTF">2023-10-10T14:09:11Z</dcterms:modified>
</cp:coreProperties>
</file>