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84" r:id="rId4"/>
    <p:sldId id="258" r:id="rId5"/>
    <p:sldId id="260" r:id="rId6"/>
    <p:sldId id="285" r:id="rId7"/>
    <p:sldId id="261" r:id="rId8"/>
    <p:sldId id="262" r:id="rId9"/>
    <p:sldId id="263" r:id="rId10"/>
    <p:sldId id="264" r:id="rId11"/>
    <p:sldId id="286" r:id="rId12"/>
    <p:sldId id="287" r:id="rId13"/>
    <p:sldId id="291" r:id="rId14"/>
    <p:sldId id="288" r:id="rId15"/>
    <p:sldId id="267" r:id="rId16"/>
    <p:sldId id="268" r:id="rId17"/>
    <p:sldId id="269" r:id="rId18"/>
    <p:sldId id="283" r:id="rId19"/>
    <p:sldId id="289" r:id="rId20"/>
    <p:sldId id="29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16F01-EAB6-44D9-94CB-4DB302DC40B5}" v="51" dt="2025-04-09T08:05:45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2" autoAdjust="0"/>
    <p:restoredTop sz="94660"/>
  </p:normalViewPr>
  <p:slideViewPr>
    <p:cSldViewPr snapToGrid="0">
      <p:cViewPr>
        <p:scale>
          <a:sx n="52" d="100"/>
          <a:sy n="52" d="100"/>
        </p:scale>
        <p:origin x="2253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8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8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9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16" r:id="rId6"/>
    <p:sldLayoutId id="2147483821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96429,https:/doi.org/10.1145/3696429" TargetMode="External"/><Relationship Id="rId2" Type="http://schemas.openxmlformats.org/officeDocument/2006/relationships/hyperlink" Target="https://doi.org/10.1145/3648607,https:/doi.org/10.1145/36486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ACCESS.2022.322853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Jigsaw piece bridging the gap">
            <a:extLst>
              <a:ext uri="{FF2B5EF4-FFF2-40B4-BE49-F238E27FC236}">
                <a16:creationId xmlns:a16="http://schemas.microsoft.com/office/drawing/2014/main" id="{3CA84606-E76A-2337-FC33-3145206D39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2" b="8458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9B65C-343F-B4A7-DD07-DADFF41B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Cross-chain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B60A2-384D-0799-11F7-EE34E4607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Enhancing Blockchain Interaction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503E140-404C-6029-E890-7AB556214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991296A-044E-00EB-3C36-ED729384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230" y="933584"/>
            <a:ext cx="5575974" cy="433888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24815-147C-B991-8EC9-1F2CFEBB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461" y="607837"/>
            <a:ext cx="4285422" cy="1313794"/>
          </a:xfrm>
        </p:spPr>
        <p:txBody>
          <a:bodyPr anchor="ctr">
            <a:normAutofit/>
          </a:bodyPr>
          <a:lstStyle/>
          <a:p>
            <a:r>
              <a:rPr lang="en-US" dirty="0"/>
              <a:t>Bridges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D0023-B618-2A14-3870-D907E58B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253" y="1612644"/>
            <a:ext cx="3441339" cy="30527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Allow the user to exchange assets through decentralized protocols and help to maintain the original values of the asset, thus enabling interoperability between blockchains.[4]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Not only cryptocurrencies but also nonfungible tokens can be transferred as well. Another common use of bridges is staking that locks a certain amount of assets to generate passive income on different blockchains[7]</a:t>
            </a:r>
          </a:p>
        </p:txBody>
      </p:sp>
      <p:pic>
        <p:nvPicPr>
          <p:cNvPr id="3074" name="Picture 2" descr="What are Blockchain Bridges or How to Connect Different Blockchains ...">
            <a:extLst>
              <a:ext uri="{FF2B5EF4-FFF2-40B4-BE49-F238E27FC236}">
                <a16:creationId xmlns:a16="http://schemas.microsoft.com/office/drawing/2014/main" id="{FA82174B-B18B-B3A9-A4ED-088FB8B43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r="4517" b="3"/>
          <a:stretch/>
        </p:blipFill>
        <p:spPr bwMode="auto">
          <a:xfrm>
            <a:off x="5650535" y="2342400"/>
            <a:ext cx="3001337" cy="23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383CF9-57BE-03E3-ED05-282D08299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48" y="4688651"/>
            <a:ext cx="8609323" cy="11676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211A86-8D1C-F2F6-2EEC-6DECD4A18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09910"/>
              </p:ext>
            </p:extLst>
          </p:nvPr>
        </p:nvGraphicFramePr>
        <p:xfrm>
          <a:off x="6361701" y="607837"/>
          <a:ext cx="4580342" cy="921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0171">
                  <a:extLst>
                    <a:ext uri="{9D8B030D-6E8A-4147-A177-3AD203B41FA5}">
                      <a16:colId xmlns:a16="http://schemas.microsoft.com/office/drawing/2014/main" val="3968971047"/>
                    </a:ext>
                  </a:extLst>
                </a:gridCol>
                <a:gridCol w="2290171">
                  <a:extLst>
                    <a:ext uri="{9D8B030D-6E8A-4147-A177-3AD203B41FA5}">
                      <a16:colId xmlns:a16="http://schemas.microsoft.com/office/drawing/2014/main" val="3758987212"/>
                    </a:ext>
                  </a:extLst>
                </a:gridCol>
              </a:tblGrid>
              <a:tr h="258937">
                <a:tc>
                  <a:txBody>
                    <a:bodyPr/>
                    <a:lstStyle/>
                    <a:p>
                      <a:r>
                        <a:rPr lang="en-US" sz="1200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79744"/>
                  </a:ext>
                </a:extLst>
              </a:tr>
              <a:tr h="6473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Decentralisation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Scalability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Compatibility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Operational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89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492E-3D99-A0B8-4D10-3AD8B25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33" y="0"/>
            <a:ext cx="8977511" cy="1073825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2219-B5F6-113A-8ABB-F7D2F5FB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33" y="1073825"/>
            <a:ext cx="10312939" cy="480973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can cross-chain interoperability protocols be improved to enhance performance, security, and user experience in decentralized blockchain ecosystems? </a:t>
            </a:r>
          </a:p>
          <a:p>
            <a:r>
              <a:rPr lang="en-US" sz="2400" dirty="0"/>
              <a:t>What are the comparative strengths and weaknesses of existing cross-chain protocols such as </a:t>
            </a:r>
            <a:r>
              <a:rPr lang="en-US" sz="2400" dirty="0" err="1"/>
              <a:t>AtomicSwaps</a:t>
            </a:r>
            <a:r>
              <a:rPr lang="en-US" sz="2400" dirty="0"/>
              <a:t>, Sidechains, Notary Schemes, and Bridges? </a:t>
            </a:r>
          </a:p>
          <a:p>
            <a:r>
              <a:rPr lang="en-US" sz="2400" dirty="0"/>
              <a:t>How does the Intent-Based Bridge (IBB) model address the limitations of traditional cross-chain protocols? </a:t>
            </a:r>
          </a:p>
          <a:p>
            <a:r>
              <a:rPr lang="en-US" sz="2400" dirty="0"/>
              <a:t>What are the measurable performance differences (e.g., speed, cost, scalability) between IBB and other protocols under simulated or real-world conditions? </a:t>
            </a:r>
          </a:p>
          <a:p>
            <a:r>
              <a:rPr lang="en-US" sz="2400" dirty="0"/>
              <a:t>What improvements can be proposed to enhance the effectiveness and adoption of cross-chain interoperability protocols? </a:t>
            </a:r>
          </a:p>
        </p:txBody>
      </p:sp>
    </p:spTree>
    <p:extLst>
      <p:ext uri="{BB962C8B-B14F-4D97-AF65-F5344CB8AC3E}">
        <p14:creationId xmlns:p14="http://schemas.microsoft.com/office/powerpoint/2010/main" val="115099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16EB-6FFC-8908-4FD7-FD060818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research/own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ED89-F9A9-C442-04D7-925F629C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Aims to critically evaluate and enhance cross-chain interoperability protocols within decentralized blockchain ecosystems. The primary focus is on the emerging Intent-Based Bridge (IBB) model.</a:t>
            </a:r>
          </a:p>
          <a:p>
            <a:r>
              <a:rPr lang="en-US" dirty="0"/>
              <a:t>Conduct a comparative analysis of existing cross-chain protocols.</a:t>
            </a:r>
          </a:p>
          <a:p>
            <a:r>
              <a:rPr lang="en-US" dirty="0"/>
              <a:t>Investigate the architectural and operational features of Intent-Based Bridge.</a:t>
            </a:r>
          </a:p>
          <a:p>
            <a:r>
              <a:rPr lang="en-US" dirty="0"/>
              <a:t>Simulate or analyze real-world data to compare the performance of IBBs against traditional protocols.</a:t>
            </a:r>
          </a:p>
          <a:p>
            <a:r>
              <a:rPr lang="en-US" dirty="0"/>
              <a:t>Identify gaps and propose enhancements to improve the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21839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E0C3-C6B3-E47F-DC6F-838A81DE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3994-3196-FB8B-7E10-085C5EED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lack of seamless and secure communication between blockchains remains a major bottleneck. Despite numerous protocols being available, each presents trade-offs that hinder scalability, decentralization, or ease of use.</a:t>
            </a:r>
          </a:p>
          <a:p>
            <a:pPr marL="0" indent="0">
              <a:buNone/>
            </a:pPr>
            <a:r>
              <a:rPr lang="en-US" dirty="0"/>
              <a:t>• It addresses a critical gap in the literature by providing one of the first academic evaluations of IBB.</a:t>
            </a:r>
          </a:p>
          <a:p>
            <a:pPr marL="0" indent="0">
              <a:buNone/>
            </a:pPr>
            <a:r>
              <a:rPr lang="en-US" dirty="0"/>
              <a:t>• It contributes to the ongoing discourse on blockchain interoperability.</a:t>
            </a:r>
          </a:p>
          <a:p>
            <a:pPr marL="0" indent="0">
              <a:buNone/>
            </a:pPr>
            <a:r>
              <a:rPr lang="en-US" dirty="0"/>
              <a:t>• It supports developers and protocol designers in identifying key areas for improvement and innovation.</a:t>
            </a:r>
          </a:p>
          <a:p>
            <a:pPr marL="0" indent="0">
              <a:buNone/>
            </a:pPr>
            <a:r>
              <a:rPr lang="en-US" dirty="0"/>
              <a:t>• It enhances user-centric design in blockchain systems by evaluating protocols not only on technical metrics but also on usability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411396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13EA-D382-5901-44C4-C6A53D53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6" y="0"/>
            <a:ext cx="10436088" cy="1073825"/>
          </a:xfrm>
        </p:spPr>
        <p:txBody>
          <a:bodyPr/>
          <a:lstStyle/>
          <a:p>
            <a:r>
              <a:rPr lang="en-US" dirty="0"/>
              <a:t>Research strategy, approach, and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B8D1B-85CD-47F5-57B6-8A80F3182539}"/>
              </a:ext>
            </a:extLst>
          </p:cNvPr>
          <p:cNvSpPr txBox="1"/>
          <p:nvPr/>
        </p:nvSpPr>
        <p:spPr>
          <a:xfrm>
            <a:off x="1117850" y="1264281"/>
            <a:ext cx="9956299" cy="459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Strategy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  <a:b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Comparative &amp; exploratory study of cross-chain interoperability protocols, with a focus on the novel Intent-Based Bridge (IBB) model.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Approach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  <a:b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Mixed-methods: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24242"/>
                </a:solidFill>
                <a:effectLst/>
                <a:latin typeface="Segoe Sans"/>
              </a:rPr>
              <a:t>Qualitative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: Analyze architecture, decentralization, trust models, and UX via documentation and whitepapers.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24242"/>
                </a:solidFill>
                <a:effectLst/>
                <a:latin typeface="Segoe Sans"/>
              </a:rPr>
              <a:t>Quantitative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: Evaluate performance (speed, cost, reliability) using real-world and experimental data.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Methodology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Literature Review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 – Identify gaps and inform evaluation criteria.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Comparative Analysis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 – Assess protocols (e.g., Atomic Swaps, Sidechains) using a standardized framework.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Data Collection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 – Use blockchain explorers/APIs for real-world data.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IBB Prototype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 – Develop and test in simulated environments.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Synthesis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 – Compare findings, refine IBB, and propose implementation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12062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old railway bridge in black and white">
            <a:extLst>
              <a:ext uri="{FF2B5EF4-FFF2-40B4-BE49-F238E27FC236}">
                <a16:creationId xmlns:a16="http://schemas.microsoft.com/office/drawing/2014/main" id="{2C33F6E6-7E8F-3457-CB43-516A0200F8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5970" b="9630"/>
          <a:stretch/>
        </p:blipFill>
        <p:spPr>
          <a:xfrm>
            <a:off x="-148" y="-5291"/>
            <a:ext cx="12192000" cy="68685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7ACFF5-6294-AC6E-267D-4EA83CD28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554937" y="-1560223"/>
            <a:ext cx="6858000" cy="99678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7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0038" y="934541"/>
            <a:ext cx="10331449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9309"/>
              <a:gd name="connsiteY0" fmla="*/ 1723425 h 4920343"/>
              <a:gd name="connsiteX1" fmla="*/ 3515 w 9989309"/>
              <a:gd name="connsiteY1" fmla="*/ 0 h 4920343"/>
              <a:gd name="connsiteX2" fmla="*/ 9989309 w 9989309"/>
              <a:gd name="connsiteY2" fmla="*/ 0 h 4920343"/>
              <a:gd name="connsiteX3" fmla="*/ 9989309 w 9989309"/>
              <a:gd name="connsiteY3" fmla="*/ 4920343 h 4920343"/>
              <a:gd name="connsiteX4" fmla="*/ 3515 w 9989309"/>
              <a:gd name="connsiteY4" fmla="*/ 4920343 h 4920343"/>
              <a:gd name="connsiteX5" fmla="*/ 3515 w 9989309"/>
              <a:gd name="connsiteY5" fmla="*/ 4119525 h 4920343"/>
              <a:gd name="connsiteX0" fmla="*/ 10620 w 9985870"/>
              <a:gd name="connsiteY0" fmla="*/ 1768218 h 4920343"/>
              <a:gd name="connsiteX1" fmla="*/ 76 w 9985870"/>
              <a:gd name="connsiteY1" fmla="*/ 0 h 4920343"/>
              <a:gd name="connsiteX2" fmla="*/ 9985870 w 9985870"/>
              <a:gd name="connsiteY2" fmla="*/ 0 h 4920343"/>
              <a:gd name="connsiteX3" fmla="*/ 9985870 w 9985870"/>
              <a:gd name="connsiteY3" fmla="*/ 4920343 h 4920343"/>
              <a:gd name="connsiteX4" fmla="*/ 76 w 9985870"/>
              <a:gd name="connsiteY4" fmla="*/ 4920343 h 4920343"/>
              <a:gd name="connsiteX5" fmla="*/ 76 w 9985870"/>
              <a:gd name="connsiteY5" fmla="*/ 4119525 h 4920343"/>
              <a:gd name="connsiteX0" fmla="*/ 0 w 9987551"/>
              <a:gd name="connsiteY0" fmla="*/ 1884678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  <a:gd name="connsiteX0" fmla="*/ 0 w 9987551"/>
              <a:gd name="connsiteY0" fmla="*/ 1916929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7551" h="4920343">
                <a:moveTo>
                  <a:pt x="0" y="1916929"/>
                </a:moveTo>
                <a:cubicBezTo>
                  <a:pt x="1172" y="1342454"/>
                  <a:pt x="585" y="574475"/>
                  <a:pt x="1757" y="0"/>
                </a:cubicBezTo>
                <a:lnTo>
                  <a:pt x="9987551" y="0"/>
                </a:lnTo>
                <a:lnTo>
                  <a:pt x="9987551" y="4920343"/>
                </a:lnTo>
                <a:lnTo>
                  <a:pt x="1757" y="4920343"/>
                </a:lnTo>
                <a:lnTo>
                  <a:pt x="1757" y="4119525"/>
                </a:lnTo>
              </a:path>
            </a:pathLst>
          </a:cu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FD799-4515-CBAC-FEAE-43B3CF19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3" y="2874682"/>
            <a:ext cx="4261400" cy="16602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530" dirty="0">
                <a:solidFill>
                  <a:srgbClr val="FFFFFF"/>
                </a:solidFill>
              </a:rPr>
              <a:t>Intent-based Bridge</a:t>
            </a:r>
          </a:p>
        </p:txBody>
      </p:sp>
    </p:spTree>
    <p:extLst>
      <p:ext uri="{BB962C8B-B14F-4D97-AF65-F5344CB8AC3E}">
        <p14:creationId xmlns:p14="http://schemas.microsoft.com/office/powerpoint/2010/main" val="279253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804C-6259-E490-1979-C8CC8008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1312-4248-0E6E-C211-49CAD550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idea to transfer tokens between bridges mitigating risks of handling assets through bridges.</a:t>
            </a:r>
          </a:p>
          <a:p>
            <a:r>
              <a:rPr lang="en-US" dirty="0"/>
              <a:t>Customer does not need to be an expert to exchange assets</a:t>
            </a:r>
          </a:p>
          <a:p>
            <a:r>
              <a:rPr lang="en-US" dirty="0"/>
              <a:t>Validators as new agents to provide liquidity to transfer</a:t>
            </a:r>
          </a:p>
          <a:p>
            <a:r>
              <a:rPr lang="en-US" dirty="0"/>
              <a:t>Auctions to </a:t>
            </a:r>
            <a:r>
              <a:rPr lang="en-US" dirty="0" err="1"/>
              <a:t>fullfil</a:t>
            </a:r>
            <a:r>
              <a:rPr lang="en-US" dirty="0"/>
              <a:t> the intent of a customer </a:t>
            </a:r>
          </a:p>
        </p:txBody>
      </p:sp>
    </p:spTree>
    <p:extLst>
      <p:ext uri="{BB962C8B-B14F-4D97-AF65-F5344CB8AC3E}">
        <p14:creationId xmlns:p14="http://schemas.microsoft.com/office/powerpoint/2010/main" val="390331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struction area">
            <a:extLst>
              <a:ext uri="{FF2B5EF4-FFF2-40B4-BE49-F238E27FC236}">
                <a16:creationId xmlns:a16="http://schemas.microsoft.com/office/drawing/2014/main" id="{E9AA850E-420C-384B-1BD2-1274E472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371" b="10043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98563-C23B-BCA1-98FF-B602BE0A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5" y="703736"/>
            <a:ext cx="4285881" cy="181086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13191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91D2-815B-522F-1BDD-F2CCC64F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87" y="129956"/>
            <a:ext cx="8977511" cy="1073825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1729A-A391-2EF1-E2E3-86F43317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1104575"/>
            <a:ext cx="1006933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B73A-92C3-428A-B58E-7574DF4C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0" y="-87601"/>
            <a:ext cx="8977511" cy="1073825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B360-20B5-720E-2769-D01923EF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291" y="986225"/>
            <a:ext cx="10252363" cy="4989702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Dual Data Collection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424242"/>
                </a:solidFill>
                <a:effectLst/>
                <a:latin typeface="Segoe Sans"/>
              </a:rPr>
              <a:t>Empirical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Real-world blockchain data from bridges (e.g., Polygon, Wormhole) and DEXs via explorers (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Segoe Sans"/>
              </a:rPr>
              <a:t>Etherscan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,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Segoe Sans"/>
              </a:rPr>
              <a:t>Polygonscan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) and APIs (The Graph, Covalent).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424242"/>
                </a:solidFill>
                <a:effectLst/>
                <a:latin typeface="Segoe Sans"/>
              </a:rPr>
              <a:t>Experimental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Simulated IBB protocol behavior using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Segoe Sans"/>
              </a:rPr>
              <a:t>testnets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 (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Segoe Sans"/>
              </a:rPr>
              <a:t>Goerli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, Mumbai) and tools (Hardhat, Remix, Ganache).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Empirical Focus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Collect transaction-level metadata: timestamps, gas usage, token amounts, contract IDs, event logs.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Analyze performance: speed, cost, reliability.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IBB Simulation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Prototype IBB workflow: intent submission, solver bidding, contract execution, oracle verification.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Generate synthetic data: solver response time, bid values, execution latency.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Analysis Techniques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424242"/>
                </a:solidFill>
                <a:effectLst/>
                <a:latin typeface="Segoe Sans"/>
              </a:rPr>
              <a:t>Quantitative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Descriptive stats, visual comparisons (bar charts, radar plots).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424242"/>
                </a:solidFill>
                <a:effectLst/>
                <a:latin typeface="Segoe Sans"/>
              </a:rPr>
              <a:t>Qualitative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Review of architecture, UX, decentralization, and trust models.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424242"/>
                </a:solidFill>
                <a:effectLst/>
                <a:latin typeface="Segoe Sans"/>
              </a:rPr>
              <a:t>Synthesis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Integrate findings into a structured evaluation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DC88-574D-1B91-DA64-56EB7A2C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263250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38508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BC1D0-3ACE-8634-DEA8-CB2423A9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44" y="2743199"/>
            <a:ext cx="3355901" cy="5634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spc="530" dirty="0"/>
              <a:t>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BCB24-5625-AE94-5F75-11900F783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29" y="79464"/>
            <a:ext cx="7394127" cy="66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3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EB71-4D36-26D6-055A-BC8FBB07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942" y="2630199"/>
            <a:ext cx="8977511" cy="1073825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327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59FA-8B4F-05F7-5B81-0E4C7A3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0492-EECF-4331-2252-AA557CA0D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100" dirty="0"/>
              <a:t>[1]S. Nakamoto, “Bitcoin whitepaper,” URL: https://bitcoin. org/bitcoin. pdf-(: 17.07. 2019), vol. 9, p. 15,2008.</a:t>
            </a:r>
          </a:p>
          <a:p>
            <a:r>
              <a:rPr lang="en-US" sz="1100" dirty="0"/>
              <a:t>[2] Pillai, B., Biswas, K., </a:t>
            </a:r>
            <a:r>
              <a:rPr lang="en-US" sz="1100" dirty="0" err="1"/>
              <a:t>H´ou</a:t>
            </a:r>
            <a:r>
              <a:rPr lang="en-US" sz="1100" dirty="0"/>
              <a:t>, Z., </a:t>
            </a:r>
            <a:r>
              <a:rPr lang="en-US" sz="1100" dirty="0" err="1"/>
              <a:t>Muthukkumarasamy</a:t>
            </a:r>
            <a:r>
              <a:rPr lang="en-US" sz="1100" dirty="0"/>
              <a:t>, V.: Level of </a:t>
            </a:r>
            <a:r>
              <a:rPr lang="en-US" sz="1100" dirty="0" err="1"/>
              <a:t>concep-tual</a:t>
            </a:r>
            <a:r>
              <a:rPr lang="en-US" sz="1100" dirty="0"/>
              <a:t> interoperability model for blockchain based systems. In: 2022 </a:t>
            </a:r>
            <a:r>
              <a:rPr lang="en-US" sz="1100" dirty="0" err="1"/>
              <a:t>IEEECrosschain</a:t>
            </a:r>
            <a:r>
              <a:rPr lang="en-US" sz="1100" dirty="0"/>
              <a:t> Workshop (ICBC-CROSS). pp. 1–7. IEEE (2022)</a:t>
            </a:r>
          </a:p>
          <a:p>
            <a:r>
              <a:rPr lang="en-US" sz="1100" dirty="0"/>
              <a:t>[3] Belchior, R., </a:t>
            </a:r>
            <a:r>
              <a:rPr lang="en-US" sz="1100" dirty="0" err="1"/>
              <a:t>S¨ußenguth</a:t>
            </a:r>
            <a:r>
              <a:rPr lang="en-US" sz="1100" dirty="0"/>
              <a:t>, J., Feng, Q., Hardjono, T., </a:t>
            </a:r>
            <a:r>
              <a:rPr lang="en-US" sz="1100" dirty="0" err="1"/>
              <a:t>Vasconcelos,A</a:t>
            </a:r>
            <a:r>
              <a:rPr lang="en-US" sz="1100" dirty="0"/>
              <a:t>., Correia, M.: A brief history of blockchain interoperability. Com-mun. ACM 67(10), 62–69 (Sep 2024). </a:t>
            </a:r>
            <a:r>
              <a:rPr lang="en-US" sz="1100" dirty="0">
                <a:hlinkClick r:id="rId2"/>
              </a:rPr>
              <a:t>https://doi.org/10.1145/3648607,https://doi.org/10.1145/3648607</a:t>
            </a:r>
            <a:endParaRPr lang="en-US" sz="1100" dirty="0"/>
          </a:p>
          <a:p>
            <a:r>
              <a:rPr lang="en-US" sz="1100" dirty="0"/>
              <a:t>[4] Li, N., Qi, M., Xu, Z., Zhu, X., Zhou, W., Wen, S., Xiang, Y.: </a:t>
            </a:r>
            <a:r>
              <a:rPr lang="en-US" sz="1100" dirty="0" err="1"/>
              <a:t>Blockchaincross</a:t>
            </a:r>
            <a:r>
              <a:rPr lang="en-US" sz="1100" dirty="0"/>
              <a:t>-chain bridge security: Challenges, solutions, and future outlook. Dis-trib. Ledger Technol. 4(1) (Feb 2025). </a:t>
            </a:r>
            <a:r>
              <a:rPr lang="en-US" sz="1100" dirty="0">
                <a:hlinkClick r:id="rId3"/>
              </a:rPr>
              <a:t>https://doi.org/10.1145/3696429,https://doi.org/10.1145/3696429</a:t>
            </a:r>
            <a:endParaRPr lang="en-US" sz="1100" dirty="0"/>
          </a:p>
          <a:p>
            <a:r>
              <a:rPr lang="en-US" sz="1100" dirty="0"/>
              <a:t>[5] Herlihy, M.: Atomic cross-chain swaps. In: Proceedings of the 2018 </a:t>
            </a:r>
            <a:r>
              <a:rPr lang="en-US" sz="1100" dirty="0" err="1"/>
              <a:t>ACMsymposium</a:t>
            </a:r>
            <a:r>
              <a:rPr lang="en-US" sz="1100" dirty="0"/>
              <a:t> on principles of distributed computing. pp. 245–254 (2018)</a:t>
            </a:r>
          </a:p>
          <a:p>
            <a:r>
              <a:rPr lang="en-US" sz="1100" dirty="0"/>
              <a:t>[6] Mao, H., Nie, T., Sun, H., Shen, D., Yu, G.: A survey on cross-chain tech-</a:t>
            </a:r>
            <a:r>
              <a:rPr lang="en-US" sz="1100" dirty="0" err="1"/>
              <a:t>nology</a:t>
            </a:r>
            <a:r>
              <a:rPr lang="en-US" sz="1100" dirty="0"/>
              <a:t>: Challenges, development, and prospect. IEEE Access 11, 45527–45546 (2023). </a:t>
            </a:r>
            <a:r>
              <a:rPr lang="en-US" sz="1100" dirty="0">
                <a:hlinkClick r:id="rId4"/>
              </a:rPr>
              <a:t>https://doi.org/10.1109/ACCESS.2022.3228535</a:t>
            </a:r>
            <a:endParaRPr lang="en-US" sz="1100" dirty="0"/>
          </a:p>
          <a:p>
            <a:r>
              <a:rPr lang="en-US" sz="1100" dirty="0"/>
              <a:t>[7] Zhang, M., Zhang, X., Barbee, J., Zhang, Y., Lin, Z.: Sok: Security </a:t>
            </a:r>
            <a:r>
              <a:rPr lang="en-US" sz="1100" dirty="0" err="1"/>
              <a:t>ofcross</a:t>
            </a:r>
            <a:r>
              <a:rPr lang="en-US" sz="1100" dirty="0"/>
              <a:t>-chain bridges: Attack surfaces, defenses, and open problems (2023),https://arxiv.org/abs/2312.12573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91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7E8276-E7F8-D393-6F54-0BF8862C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7DFE30-E9B4-B520-D9CF-5181D140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3464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F5783-07FD-F9D3-7E7D-FE9B80C6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1538" r="21332"/>
          <a:stretch/>
        </p:blipFill>
        <p:spPr>
          <a:xfrm>
            <a:off x="-1" y="10"/>
            <a:ext cx="7534649" cy="68579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49D6-9F13-EA40-B232-2C66640B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488" y="1918252"/>
            <a:ext cx="3707296" cy="402534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A blockchain is a </a:t>
            </a:r>
            <a:r>
              <a:rPr lang="en-US" sz="2000" dirty="0" err="1"/>
              <a:t>decentralised</a:t>
            </a:r>
            <a:r>
              <a:rPr lang="en-US" sz="2000" dirty="0"/>
              <a:t> digital ledger that documents transactions across numerous computers, ensuring that these transactions cannot be altered after the fact[1]. It encompasses elements like </a:t>
            </a:r>
            <a:r>
              <a:rPr lang="en-US" sz="2000" dirty="0" err="1"/>
              <a:t>decentralisation</a:t>
            </a:r>
            <a:r>
              <a:rPr lang="en-US" sz="2000" dirty="0"/>
              <a:t>, immutability, transparency, and security.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A35A5E-99B4-DBDF-D46C-B415D1F4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35881" y="931855"/>
            <a:ext cx="5657097" cy="4992273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C3B9A-B4D2-F54D-15F0-06653E183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8CEB5-F191-9D3E-BAC0-B0E21272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ircular structure with many circles and lines&#10;&#10;AI-generated content may be incorrect.">
            <a:extLst>
              <a:ext uri="{FF2B5EF4-FFF2-40B4-BE49-F238E27FC236}">
                <a16:creationId xmlns:a16="http://schemas.microsoft.com/office/drawing/2014/main" id="{00F0A6B1-F8BC-1E7F-E139-958D41D3A6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9660" r="31487" b="1"/>
          <a:stretch/>
        </p:blipFill>
        <p:spPr>
          <a:xfrm>
            <a:off x="20" y="-1"/>
            <a:ext cx="4654276" cy="685799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64ED38-224B-AB8F-2B4A-18C5B2BE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884" y="931856"/>
            <a:ext cx="10318890" cy="4994960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6000-58C0-3814-4800-FA27892F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319622"/>
            <a:ext cx="3481988" cy="1591492"/>
          </a:xfrm>
          <a:noFill/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ECBB-027C-B524-BBF3-7FCD9305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1495741"/>
            <a:ext cx="4988781" cy="3996716"/>
          </a:xfrm>
        </p:spPr>
        <p:txBody>
          <a:bodyPr>
            <a:normAutofit/>
          </a:bodyPr>
          <a:lstStyle/>
          <a:p>
            <a:r>
              <a:rPr lang="en-US" dirty="0"/>
              <a:t>The ability of systems to communicate with each other [2]</a:t>
            </a:r>
          </a:p>
          <a:p>
            <a:r>
              <a:rPr lang="en-US" dirty="0"/>
              <a:t>The interaction of several systems whose elements or languages are different from each other and the successful intercommunication between them [3]</a:t>
            </a:r>
          </a:p>
          <a:p>
            <a:r>
              <a:rPr lang="en-US" dirty="0"/>
              <a:t>How to ensure the interoperability between blockchains when each one is independent from others, the information flows in a vertical manner?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2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C3B9A-B4D2-F54D-15F0-06653E183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8CEB5-F191-9D3E-BAC0-B0E21272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lobe with different cryptocurrency icons&#10;&#10;AI-generated content may be incorrect.">
            <a:extLst>
              <a:ext uri="{FF2B5EF4-FFF2-40B4-BE49-F238E27FC236}">
                <a16:creationId xmlns:a16="http://schemas.microsoft.com/office/drawing/2014/main" id="{3EC449FA-BB47-9F98-0A3D-9F37473F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7765" r="30837" b="2"/>
          <a:stretch/>
        </p:blipFill>
        <p:spPr>
          <a:xfrm>
            <a:off x="20" y="-1"/>
            <a:ext cx="4654276" cy="685799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64ED38-224B-AB8F-2B4A-18C5B2BE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884" y="931856"/>
            <a:ext cx="10318890" cy="4994960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F9222-72A7-ECFF-C6D5-3D517893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319622"/>
            <a:ext cx="3481988" cy="1591492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Cross-Chain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EE00-E699-DDE4-D1E8-21DA520E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1495741"/>
            <a:ext cx="4988781" cy="399671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R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efers to the ability to transfer data and tokens between different blockchain networks.[4]</a:t>
            </a:r>
          </a:p>
          <a:p>
            <a:r>
              <a:rPr lang="en-US" dirty="0">
                <a:latin typeface="Segoe UI" panose="020B0502040204020203" pitchFamily="34" charset="0"/>
              </a:rPr>
              <a:t>Process to ensure interoperability.</a:t>
            </a:r>
          </a:p>
          <a:p>
            <a:r>
              <a:rPr lang="en-US" dirty="0">
                <a:latin typeface="Segoe UI" panose="020B0502040204020203" pitchFamily="34" charset="0"/>
              </a:rPr>
              <a:t>Most popular mechanisms for cross-chain:</a:t>
            </a:r>
          </a:p>
          <a:p>
            <a:pPr lvl="1"/>
            <a:r>
              <a:rPr lang="en-US" dirty="0"/>
              <a:t>Atomic Swaps</a:t>
            </a:r>
          </a:p>
          <a:p>
            <a:pPr lvl="1"/>
            <a:r>
              <a:rPr lang="en-US" dirty="0"/>
              <a:t>Sidechains</a:t>
            </a:r>
          </a:p>
          <a:p>
            <a:pPr lvl="1"/>
            <a:r>
              <a:rPr lang="en-US" dirty="0"/>
              <a:t>Notary Schemes</a:t>
            </a:r>
          </a:p>
          <a:p>
            <a:pPr lvl="1"/>
            <a:r>
              <a:rPr lang="en-US" dirty="0"/>
              <a:t>Bridges</a:t>
            </a:r>
          </a:p>
        </p:txBody>
      </p:sp>
    </p:spTree>
    <p:extLst>
      <p:ext uri="{BB962C8B-B14F-4D97-AF65-F5344CB8AC3E}">
        <p14:creationId xmlns:p14="http://schemas.microsoft.com/office/powerpoint/2010/main" val="326501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C6E2-871A-9445-DCEC-3CEA3AB8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963" y="2535226"/>
            <a:ext cx="8977511" cy="1073825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28991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03E140-404C-6029-E890-7AB556214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4EF459-9B06-67A0-B148-58CF75895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230" y="933584"/>
            <a:ext cx="5575974" cy="433888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19AAA-37A4-C2B8-BC56-EE627F74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16" y="835424"/>
            <a:ext cx="4279490" cy="1089189"/>
          </a:xfrm>
        </p:spPr>
        <p:txBody>
          <a:bodyPr anchor="ctr">
            <a:normAutofit/>
          </a:bodyPr>
          <a:lstStyle/>
          <a:p>
            <a:r>
              <a:rPr lang="en-US" dirty="0"/>
              <a:t>Atomic swaps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AD1D-2231-7F94-31AA-97935FF7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329" y="1782041"/>
            <a:ext cx="3446441" cy="30527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exchange digital assets directly across different blockchains without intermediaries.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encryption algorithms and timing for a correct exchange. This means that by not acting in a rational way, the system is broken, and the actor is the least benefited.[5]</a:t>
            </a:r>
          </a:p>
        </p:txBody>
      </p:sp>
      <p:pic>
        <p:nvPicPr>
          <p:cNvPr id="8" name="Picture 7" descr="A diagram of a blockchain&#10;&#10;AI-generated content may be incorrect.">
            <a:extLst>
              <a:ext uri="{FF2B5EF4-FFF2-40B4-BE49-F238E27FC236}">
                <a16:creationId xmlns:a16="http://schemas.microsoft.com/office/drawing/2014/main" id="{FBDB8994-AEDF-9A12-9439-449F2445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53" y="302196"/>
            <a:ext cx="5463365" cy="434337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54E5A7-60C9-7470-2290-F98CBA3B8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34077"/>
              </p:ext>
            </p:extLst>
          </p:nvPr>
        </p:nvGraphicFramePr>
        <p:xfrm>
          <a:off x="6854913" y="5002752"/>
          <a:ext cx="4580342" cy="921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0171">
                  <a:extLst>
                    <a:ext uri="{9D8B030D-6E8A-4147-A177-3AD203B41FA5}">
                      <a16:colId xmlns:a16="http://schemas.microsoft.com/office/drawing/2014/main" val="3968971047"/>
                    </a:ext>
                  </a:extLst>
                </a:gridCol>
                <a:gridCol w="2290171">
                  <a:extLst>
                    <a:ext uri="{9D8B030D-6E8A-4147-A177-3AD203B41FA5}">
                      <a16:colId xmlns:a16="http://schemas.microsoft.com/office/drawing/2014/main" val="3758987212"/>
                    </a:ext>
                  </a:extLst>
                </a:gridCol>
              </a:tblGrid>
              <a:tr h="258937">
                <a:tc>
                  <a:txBody>
                    <a:bodyPr/>
                    <a:lstStyle/>
                    <a:p>
                      <a:r>
                        <a:rPr lang="en-US" sz="1200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79744"/>
                  </a:ext>
                </a:extLst>
              </a:tr>
              <a:tr h="6473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Decentralisation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Cost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Low user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Limited compatibility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Moderate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0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3EAABAC-2289-7074-014F-97B788AAD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0092" y="1595967"/>
            <a:ext cx="3335424" cy="433622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6A3B3-7AB0-6D78-C1AE-59E87509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14" y="1159418"/>
            <a:ext cx="5174186" cy="1380805"/>
          </a:xfrm>
          <a:noFill/>
        </p:spPr>
        <p:txBody>
          <a:bodyPr>
            <a:normAutofit/>
          </a:bodyPr>
          <a:lstStyle/>
          <a:p>
            <a:r>
              <a:rPr lang="en-US" dirty="0"/>
              <a:t>Sidechains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8A64-C40D-3C0E-B842-7AA6FE5E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16" y="2890881"/>
            <a:ext cx="5174184" cy="305271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Separate blockchains that run parallel to the main chain, allowing assets to be transferred between them.</a:t>
            </a:r>
          </a:p>
          <a:p>
            <a:r>
              <a:rPr lang="en-US" dirty="0">
                <a:latin typeface="Segoe UI" panose="020B0502040204020203" pitchFamily="34" charset="0"/>
              </a:rPr>
              <a:t>Allows two blockchains to interoperate, extend, or up-grade, with one blockchain (sidechain) anchoring another (main chain)[6]</a:t>
            </a: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1026" name="Picture 2" descr="Introducing the Cardano EVM sidechain | Essential Cardano">
            <a:extLst>
              <a:ext uri="{FF2B5EF4-FFF2-40B4-BE49-F238E27FC236}">
                <a16:creationId xmlns:a16="http://schemas.microsoft.com/office/drawing/2014/main" id="{E0CF493B-2B2D-287B-02E2-FB21A6A8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0733" y="3177761"/>
            <a:ext cx="3335424" cy="16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chain&#10;&#10;AI-generated content may be incorrect.">
            <a:extLst>
              <a:ext uri="{FF2B5EF4-FFF2-40B4-BE49-F238E27FC236}">
                <a16:creationId xmlns:a16="http://schemas.microsoft.com/office/drawing/2014/main" id="{8210E165-96AD-21B3-7188-49ED420F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734" y="925813"/>
            <a:ext cx="3335424" cy="208767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5793E4-8DF6-4802-8393-50BA8F656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94704"/>
              </p:ext>
            </p:extLst>
          </p:nvPr>
        </p:nvGraphicFramePr>
        <p:xfrm>
          <a:off x="1268665" y="5200230"/>
          <a:ext cx="4580342" cy="921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0171">
                  <a:extLst>
                    <a:ext uri="{9D8B030D-6E8A-4147-A177-3AD203B41FA5}">
                      <a16:colId xmlns:a16="http://schemas.microsoft.com/office/drawing/2014/main" val="3968971047"/>
                    </a:ext>
                  </a:extLst>
                </a:gridCol>
                <a:gridCol w="2290171">
                  <a:extLst>
                    <a:ext uri="{9D8B030D-6E8A-4147-A177-3AD203B41FA5}">
                      <a16:colId xmlns:a16="http://schemas.microsoft.com/office/drawing/2014/main" val="3758987212"/>
                    </a:ext>
                  </a:extLst>
                </a:gridCol>
              </a:tblGrid>
              <a:tr h="258937">
                <a:tc>
                  <a:txBody>
                    <a:bodyPr/>
                    <a:lstStyle/>
                    <a:p>
                      <a:r>
                        <a:rPr lang="en-US" sz="1200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79744"/>
                  </a:ext>
                </a:extLst>
              </a:tr>
              <a:tr h="6473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Scalability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Centralization Risks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Limited compatibility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Moderate user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56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65E29-76D3-3AEB-22AA-BB11F9B7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72" y="139505"/>
            <a:ext cx="3184637" cy="1801455"/>
          </a:xfrm>
          <a:noFill/>
        </p:spPr>
        <p:txBody>
          <a:bodyPr>
            <a:normAutofit/>
          </a:bodyPr>
          <a:lstStyle/>
          <a:p>
            <a:r>
              <a:rPr lang="en-US" dirty="0"/>
              <a:t>Notary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5CF2-D978-EE80-F712-178F451C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67" y="1997502"/>
            <a:ext cx="3063183" cy="3052719"/>
          </a:xfrm>
        </p:spPr>
        <p:txBody>
          <a:bodyPr>
            <a:normAutofit/>
          </a:bodyPr>
          <a:lstStyle/>
          <a:p>
            <a:r>
              <a:rPr lang="en-US" sz="1700" dirty="0"/>
              <a:t>Assumes that the sending chain A and target chain B cannot trust each other, requiring a third-party notary as an intermediary.[6]</a:t>
            </a:r>
          </a:p>
          <a:p>
            <a:r>
              <a:rPr lang="en-US" sz="1700" dirty="0"/>
              <a:t>Both chains must set up a unified protocol notary certification contract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2E2AE-17D8-8169-881F-350C5C25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98" y="2796069"/>
            <a:ext cx="3826786" cy="3147531"/>
          </a:xfrm>
          <a:prstGeom prst="rect">
            <a:avLst/>
          </a:prstGeom>
        </p:spPr>
      </p:pic>
      <p:pic>
        <p:nvPicPr>
          <p:cNvPr id="2050" name="Picture 2" descr="China's launches its first blockchain notary in Beijing - CoinGeek">
            <a:extLst>
              <a:ext uri="{FF2B5EF4-FFF2-40B4-BE49-F238E27FC236}">
                <a16:creationId xmlns:a16="http://schemas.microsoft.com/office/drawing/2014/main" id="{97157D6C-0A7B-47E5-8AB6-86681978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2" r="16080" b="-1"/>
          <a:stretch/>
        </p:blipFill>
        <p:spPr bwMode="auto">
          <a:xfrm>
            <a:off x="4511566" y="469486"/>
            <a:ext cx="3516730" cy="28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268AC2-1E31-D707-5575-FF50F049A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37665"/>
              </p:ext>
            </p:extLst>
          </p:nvPr>
        </p:nvGraphicFramePr>
        <p:xfrm>
          <a:off x="1268665" y="5200230"/>
          <a:ext cx="4580342" cy="921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0171">
                  <a:extLst>
                    <a:ext uri="{9D8B030D-6E8A-4147-A177-3AD203B41FA5}">
                      <a16:colId xmlns:a16="http://schemas.microsoft.com/office/drawing/2014/main" val="3968971047"/>
                    </a:ext>
                  </a:extLst>
                </a:gridCol>
                <a:gridCol w="2290171">
                  <a:extLst>
                    <a:ext uri="{9D8B030D-6E8A-4147-A177-3AD203B41FA5}">
                      <a16:colId xmlns:a16="http://schemas.microsoft.com/office/drawing/2014/main" val="3758987212"/>
                    </a:ext>
                  </a:extLst>
                </a:gridCol>
              </a:tblGrid>
              <a:tr h="258937">
                <a:tc>
                  <a:txBody>
                    <a:bodyPr/>
                    <a:lstStyle/>
                    <a:p>
                      <a:r>
                        <a:rPr lang="en-US" sz="1200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79744"/>
                  </a:ext>
                </a:extLst>
              </a:tr>
              <a:tr h="6473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 User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Compatability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Low </a:t>
                      </a:r>
                      <a:r>
                        <a:rPr lang="en-US" sz="1200" dirty="0" err="1"/>
                        <a:t>Decentralisation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Moderate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Potential bottlenecks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63946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1389</Words>
  <Application>Microsoft Office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Segoe Sans</vt:lpstr>
      <vt:lpstr>Segoe UI</vt:lpstr>
      <vt:lpstr>Times New Roman</vt:lpstr>
      <vt:lpstr>Trade Gothic Next Cond</vt:lpstr>
      <vt:lpstr>Trade Gothic Next Light</vt:lpstr>
      <vt:lpstr>LimelightVTI</vt:lpstr>
      <vt:lpstr>Cross-chain technology</vt:lpstr>
      <vt:lpstr>Background</vt:lpstr>
      <vt:lpstr>PowerPoint Presentation</vt:lpstr>
      <vt:lpstr>interoperability</vt:lpstr>
      <vt:lpstr>Cross-Chain</vt:lpstr>
      <vt:lpstr>Literature review</vt:lpstr>
      <vt:lpstr>Atomic swaps</vt:lpstr>
      <vt:lpstr>Sidechains</vt:lpstr>
      <vt:lpstr>Notary Schemes</vt:lpstr>
      <vt:lpstr>Bridges</vt:lpstr>
      <vt:lpstr>Research question</vt:lpstr>
      <vt:lpstr>Aims of the research/own contribution</vt:lpstr>
      <vt:lpstr>Significance</vt:lpstr>
      <vt:lpstr>Research strategy, approach, and methodology</vt:lpstr>
      <vt:lpstr>Intent-based Bridge</vt:lpstr>
      <vt:lpstr>What it is?</vt:lpstr>
      <vt:lpstr>How it works</vt:lpstr>
      <vt:lpstr>Process</vt:lpstr>
      <vt:lpstr>Data gathering</vt:lpstr>
      <vt:lpstr>timeline</vt:lpstr>
      <vt:lpstr>Q&amp;A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Jophiel Arevalo Enriquez</dc:creator>
  <cp:lastModifiedBy>Jophiel Arevalo Enriquez</cp:lastModifiedBy>
  <cp:revision>8</cp:revision>
  <dcterms:created xsi:type="dcterms:W3CDTF">2025-04-08T06:09:33Z</dcterms:created>
  <dcterms:modified xsi:type="dcterms:W3CDTF">2025-05-25T02:49:29Z</dcterms:modified>
</cp:coreProperties>
</file>