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Average"/>
      <p:regular r:id="rId26"/>
    </p:embeddedFont>
    <p:embeddedFont>
      <p:font typeface="Oswald"/>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9" roundtripDataSignature="AMtx7mjF83XKwgKyKzFQ+nXICG5kLUoH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verage-regular.fntdata"/><Relationship Id="rId25" Type="http://schemas.openxmlformats.org/officeDocument/2006/relationships/slide" Target="slides/slide20.xml"/><Relationship Id="rId28" Type="http://schemas.openxmlformats.org/officeDocument/2006/relationships/font" Target="fonts/Oswald-bold.fntdata"/><Relationship Id="rId27"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b4c4ba5fb0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b4c4ba5fb0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4e3af2de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4e3af2de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b4e3af2de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b4e3af2de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Research question: How have surges in COVID-19 cases in the US impacted real estate sale price trends in/around urban cities in 2020?</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4e3af2de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4e3af2de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4e3af2de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4e3af2de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4e3af2de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b4e3af2de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16"/>
          <p:cNvGrpSpPr/>
          <p:nvPr/>
        </p:nvGrpSpPr>
        <p:grpSpPr>
          <a:xfrm>
            <a:off x="4350279" y="2855377"/>
            <a:ext cx="443589" cy="105632"/>
            <a:chOff x="4137525" y="2915950"/>
            <a:chExt cx="869100" cy="207000"/>
          </a:xfrm>
        </p:grpSpPr>
        <p:sp>
          <p:nvSpPr>
            <p:cNvPr id="11" name="Google Shape;11;p16"/>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6"/>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6"/>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16"/>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5" name="Google Shape;15;p16"/>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1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25"/>
          <p:cNvSpPr txBox="1"/>
          <p:nvPr>
            <p:ph hasCustomPrompt="1" type="title"/>
          </p:nvPr>
        </p:nvSpPr>
        <p:spPr>
          <a:xfrm>
            <a:off x="311700" y="1255275"/>
            <a:ext cx="8520600" cy="1890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5"/>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9" name="Google Shape;49;p2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1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1" name="Google Shape;21;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2" name="Google Shape;22;p1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5" name="Google Shape;25;p1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6" name="Shape 26"/>
        <p:cNvGrpSpPr/>
        <p:nvPr/>
      </p:nvGrpSpPr>
      <p:grpSpPr>
        <a:xfrm>
          <a:off x="0" y="0"/>
          <a:ext cx="0" cy="0"/>
          <a:chOff x="0" y="0"/>
          <a:chExt cx="0" cy="0"/>
        </a:xfrm>
      </p:grpSpPr>
      <p:sp>
        <p:nvSpPr>
          <p:cNvPr id="27" name="Google Shape;27;p20"/>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8" name="Google Shape;28;p2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29" name="Google Shape;29;p20"/>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0" name="Google Shape;30;p20"/>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31" name="Google Shape;31;p2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32" name="Google Shape;32;p2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21"/>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5" name="Google Shape;35;p2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2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8" name="Google Shape;38;p2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9" name="Google Shape;39;p2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0" name="Shape 40"/>
        <p:cNvGrpSpPr/>
        <p:nvPr/>
      </p:nvGrpSpPr>
      <p:grpSpPr>
        <a:xfrm>
          <a:off x="0" y="0"/>
          <a:ext cx="0" cy="0"/>
          <a:chOff x="0" y="0"/>
          <a:chExt cx="0" cy="0"/>
        </a:xfrm>
      </p:grpSpPr>
      <p:sp>
        <p:nvSpPr>
          <p:cNvPr id="41" name="Google Shape;41;p23"/>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42" name="Google Shape;42;p2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5" name="Google Shape;45;p2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9pPr>
          </a:lstStyle>
          <a:p/>
        </p:txBody>
      </p:sp>
      <p:sp>
        <p:nvSpPr>
          <p:cNvPr id="7" name="Google Shape;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accent3"/>
              </a:buClr>
              <a:buSzPts val="1800"/>
              <a:buFont typeface="Average"/>
              <a:buChar char="●"/>
              <a:defRPr b="0" i="0" sz="1800" u="none" cap="none" strike="noStrike">
                <a:solidFill>
                  <a:schemeClr val="accent3"/>
                </a:solidFill>
                <a:latin typeface="Average"/>
                <a:ea typeface="Average"/>
                <a:cs typeface="Average"/>
                <a:sym typeface="Average"/>
              </a:defRPr>
            </a:lvl1pPr>
            <a:lvl2pPr indent="-317500" lvl="1" marL="9144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2pPr>
            <a:lvl3pPr indent="-317500" lvl="2" marL="13716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3pPr>
            <a:lvl4pPr indent="-317500" lvl="3" marL="18288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4pPr>
            <a:lvl5pPr indent="-317500" lvl="4" marL="22860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5pPr>
            <a:lvl6pPr indent="-317500" lvl="5" marL="27432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6pPr>
            <a:lvl7pPr indent="-317500" lvl="6" marL="32004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7pPr>
            <a:lvl8pPr indent="-317500" lvl="7" marL="36576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8pPr>
            <a:lvl9pPr indent="-317500" lvl="8" marL="4114800" marR="0" rtl="0" algn="l">
              <a:lnSpc>
                <a:spcPct val="115000"/>
              </a:lnSpc>
              <a:spcBef>
                <a:spcPts val="1600"/>
              </a:spcBef>
              <a:spcAft>
                <a:spcPts val="160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9pPr>
          </a:lstStyle>
          <a:p/>
        </p:txBody>
      </p:sp>
      <p:sp>
        <p:nvSpPr>
          <p:cNvPr id="8" name="Google Shape;8;p1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macrotrends.net/" TargetMode="External"/><Relationship Id="rId4" Type="http://schemas.openxmlformats.org/officeDocument/2006/relationships/hyperlink" Target="https://www.zillow.com/" TargetMode="External"/><Relationship Id="rId5" Type="http://schemas.openxmlformats.org/officeDocument/2006/relationships/hyperlink" Target="https://www.kaggle.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800"/>
              <a:buNone/>
            </a:pPr>
            <a:r>
              <a:rPr lang="en"/>
              <a:t>COVID-19 Property Pandemic</a:t>
            </a:r>
            <a:endParaRPr/>
          </a:p>
        </p:txBody>
      </p:sp>
      <p:sp>
        <p:nvSpPr>
          <p:cNvPr id="55" name="Google Shape;55;p1"/>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100"/>
              <a:buNone/>
            </a:pPr>
            <a:r>
              <a:rPr lang="en"/>
              <a:t>The Avengers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b4c4ba5fb0_0_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Background &amp; Overview</a:t>
            </a:r>
            <a:endParaRPr/>
          </a:p>
        </p:txBody>
      </p:sp>
      <p:grpSp>
        <p:nvGrpSpPr>
          <p:cNvPr id="138" name="Google Shape;138;gb4c4ba5fb0_0_7"/>
          <p:cNvGrpSpPr/>
          <p:nvPr/>
        </p:nvGrpSpPr>
        <p:grpSpPr>
          <a:xfrm>
            <a:off x="977740" y="1304875"/>
            <a:ext cx="3441789" cy="3416400"/>
            <a:chOff x="431925" y="1304875"/>
            <a:chExt cx="2628925" cy="3416400"/>
          </a:xfrm>
        </p:grpSpPr>
        <p:sp>
          <p:nvSpPr>
            <p:cNvPr id="139" name="Google Shape;139;gb4c4ba5fb0_0_7"/>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gb4c4ba5fb0_0_7"/>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1" name="Google Shape;141;gb4c4ba5fb0_0_7"/>
          <p:cNvSpPr txBox="1"/>
          <p:nvPr>
            <p:ph idx="4294967295" type="body"/>
          </p:nvPr>
        </p:nvSpPr>
        <p:spPr>
          <a:xfrm>
            <a:off x="1371600" y="1304875"/>
            <a:ext cx="2494500" cy="46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800"/>
              <a:buNone/>
            </a:pPr>
            <a:r>
              <a:rPr lang="en">
                <a:solidFill>
                  <a:schemeClr val="lt1"/>
                </a:solidFill>
              </a:rPr>
              <a:t>Miami</a:t>
            </a:r>
            <a:endParaRPr>
              <a:solidFill>
                <a:schemeClr val="lt1"/>
              </a:solidFill>
            </a:endParaRPr>
          </a:p>
        </p:txBody>
      </p:sp>
      <p:sp>
        <p:nvSpPr>
          <p:cNvPr id="142" name="Google Shape;142;gb4c4ba5fb0_0_7"/>
          <p:cNvSpPr txBox="1"/>
          <p:nvPr>
            <p:ph idx="4294967295" type="body"/>
          </p:nvPr>
        </p:nvSpPr>
        <p:spPr>
          <a:xfrm>
            <a:off x="1051675" y="1850300"/>
            <a:ext cx="3291600" cy="279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800"/>
              <a:buNone/>
            </a:pPr>
            <a:r>
              <a:rPr lang="en" sz="1600"/>
              <a:t>Population: 467,963 (2019)</a:t>
            </a:r>
            <a:endParaRPr/>
          </a:p>
          <a:p>
            <a:pPr indent="0" lvl="0" marL="0" rtl="0" algn="l">
              <a:spcBef>
                <a:spcPts val="0"/>
              </a:spcBef>
              <a:spcAft>
                <a:spcPts val="0"/>
              </a:spcAft>
              <a:buSzPts val="1800"/>
              <a:buNone/>
            </a:pPr>
            <a:r>
              <a:t/>
            </a:r>
            <a:endParaRPr sz="1600"/>
          </a:p>
          <a:p>
            <a:pPr indent="0" lvl="0" marL="0" rtl="0" algn="l">
              <a:spcBef>
                <a:spcPts val="0"/>
              </a:spcBef>
              <a:spcAft>
                <a:spcPts val="0"/>
              </a:spcAft>
              <a:buSzPts val="1800"/>
              <a:buNone/>
            </a:pPr>
            <a:r>
              <a:rPr lang="en" sz="1600"/>
              <a:t>Seventh largest city in the US</a:t>
            </a:r>
            <a:endParaRPr/>
          </a:p>
          <a:p>
            <a:pPr indent="0" lvl="0" marL="0" rtl="0" algn="l">
              <a:spcBef>
                <a:spcPts val="0"/>
              </a:spcBef>
              <a:spcAft>
                <a:spcPts val="0"/>
              </a:spcAft>
              <a:buSzPts val="1800"/>
              <a:buNone/>
            </a:pPr>
            <a:br>
              <a:rPr lang="en" sz="1600"/>
            </a:br>
            <a:r>
              <a:rPr lang="en" sz="1600"/>
              <a:t>Closest Ocean: Atlantic</a:t>
            </a:r>
            <a:endParaRPr sz="1600"/>
          </a:p>
        </p:txBody>
      </p:sp>
      <p:grpSp>
        <p:nvGrpSpPr>
          <p:cNvPr id="143" name="Google Shape;143;gb4c4ba5fb0_0_7"/>
          <p:cNvGrpSpPr/>
          <p:nvPr/>
        </p:nvGrpSpPr>
        <p:grpSpPr>
          <a:xfrm>
            <a:off x="4952891" y="1304875"/>
            <a:ext cx="3441731" cy="3416400"/>
            <a:chOff x="3320450" y="1304875"/>
            <a:chExt cx="2632500" cy="3416400"/>
          </a:xfrm>
        </p:grpSpPr>
        <p:sp>
          <p:nvSpPr>
            <p:cNvPr id="144" name="Google Shape;144;gb4c4ba5fb0_0_7"/>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gb4c4ba5fb0_0_7"/>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6" name="Google Shape;146;gb4c4ba5fb0_0_7"/>
          <p:cNvSpPr txBox="1"/>
          <p:nvPr>
            <p:ph idx="4294967295" type="body"/>
          </p:nvPr>
        </p:nvSpPr>
        <p:spPr>
          <a:xfrm>
            <a:off x="5370025" y="1304875"/>
            <a:ext cx="2494500" cy="46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800"/>
              <a:buNone/>
            </a:pPr>
            <a:r>
              <a:rPr lang="en">
                <a:solidFill>
                  <a:schemeClr val="lt1"/>
                </a:solidFill>
              </a:rPr>
              <a:t>Lakeland</a:t>
            </a:r>
            <a:endParaRPr>
              <a:solidFill>
                <a:schemeClr val="lt1"/>
              </a:solidFill>
            </a:endParaRPr>
          </a:p>
        </p:txBody>
      </p:sp>
      <p:sp>
        <p:nvSpPr>
          <p:cNvPr id="147" name="Google Shape;147;gb4c4ba5fb0_0_7"/>
          <p:cNvSpPr txBox="1"/>
          <p:nvPr>
            <p:ph idx="4294967295" type="body"/>
          </p:nvPr>
        </p:nvSpPr>
        <p:spPr>
          <a:xfrm>
            <a:off x="5021216" y="1850300"/>
            <a:ext cx="3360900"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600"/>
              <a:t>Population: 112,136 (2019)</a:t>
            </a:r>
            <a:endParaRPr/>
          </a:p>
          <a:p>
            <a:pPr indent="0" lvl="0" marL="0" rtl="0" algn="l">
              <a:lnSpc>
                <a:spcPct val="115000"/>
              </a:lnSpc>
              <a:spcBef>
                <a:spcPts val="0"/>
              </a:spcBef>
              <a:spcAft>
                <a:spcPts val="0"/>
              </a:spcAft>
              <a:buSzPts val="1800"/>
              <a:buNone/>
            </a:pPr>
            <a:r>
              <a:t/>
            </a:r>
            <a:endParaRPr sz="1600"/>
          </a:p>
          <a:p>
            <a:pPr indent="0" lvl="0" marL="0" rtl="0" algn="l">
              <a:lnSpc>
                <a:spcPct val="115000"/>
              </a:lnSpc>
              <a:spcBef>
                <a:spcPts val="0"/>
              </a:spcBef>
              <a:spcAft>
                <a:spcPts val="0"/>
              </a:spcAft>
              <a:buSzPts val="1800"/>
              <a:buNone/>
            </a:pPr>
            <a:r>
              <a:t/>
            </a:r>
            <a:endParaRPr sz="1600"/>
          </a:p>
          <a:p>
            <a:pPr indent="0" lvl="0" marL="0" rtl="0" algn="l">
              <a:lnSpc>
                <a:spcPct val="115000"/>
              </a:lnSpc>
              <a:spcBef>
                <a:spcPts val="0"/>
              </a:spcBef>
              <a:spcAft>
                <a:spcPts val="0"/>
              </a:spcAft>
              <a:buSzPts val="1800"/>
              <a:buNone/>
            </a:pPr>
            <a:r>
              <a:rPr lang="en" sz="1600"/>
              <a:t>Westernmost city in Polk County</a:t>
            </a:r>
            <a:endParaRPr/>
          </a:p>
          <a:p>
            <a:pPr indent="0" lvl="0" marL="0" rtl="0" algn="l">
              <a:lnSpc>
                <a:spcPct val="115000"/>
              </a:lnSpc>
              <a:spcBef>
                <a:spcPts val="0"/>
              </a:spcBef>
              <a:spcAft>
                <a:spcPts val="0"/>
              </a:spcAft>
              <a:buSzPts val="1800"/>
              <a:buNone/>
            </a:pPr>
            <a:br>
              <a:rPr lang="en" sz="1600"/>
            </a:br>
            <a:r>
              <a:rPr lang="en" sz="1600"/>
              <a:t>Closest Ocean: Atlantic</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gb4e3af2de7_0_20"/>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Understanding the data</a:t>
            </a:r>
            <a:endParaRPr/>
          </a:p>
        </p:txBody>
      </p:sp>
      <p:grpSp>
        <p:nvGrpSpPr>
          <p:cNvPr id="158" name="Google Shape;158;p7"/>
          <p:cNvGrpSpPr/>
          <p:nvPr/>
        </p:nvGrpSpPr>
        <p:grpSpPr>
          <a:xfrm>
            <a:off x="977750" y="1304875"/>
            <a:ext cx="3441850" cy="3416400"/>
            <a:chOff x="431925" y="1304875"/>
            <a:chExt cx="2628925" cy="3416400"/>
          </a:xfrm>
        </p:grpSpPr>
        <p:sp>
          <p:nvSpPr>
            <p:cNvPr id="159" name="Google Shape;159;p7"/>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7"/>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1" name="Google Shape;161;p7"/>
          <p:cNvSpPr txBox="1"/>
          <p:nvPr>
            <p:ph idx="4294967295" type="body"/>
          </p:nvPr>
        </p:nvSpPr>
        <p:spPr>
          <a:xfrm>
            <a:off x="1371600" y="1304875"/>
            <a:ext cx="2494500" cy="46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800"/>
              <a:buNone/>
            </a:pPr>
            <a:r>
              <a:rPr lang="en">
                <a:solidFill>
                  <a:schemeClr val="lt1"/>
                </a:solidFill>
              </a:rPr>
              <a:t>Real Estate</a:t>
            </a:r>
            <a:endParaRPr>
              <a:solidFill>
                <a:schemeClr val="lt1"/>
              </a:solidFill>
            </a:endParaRPr>
          </a:p>
        </p:txBody>
      </p:sp>
      <p:sp>
        <p:nvSpPr>
          <p:cNvPr id="162" name="Google Shape;162;p7"/>
          <p:cNvSpPr txBox="1"/>
          <p:nvPr>
            <p:ph idx="4294967295" type="body"/>
          </p:nvPr>
        </p:nvSpPr>
        <p:spPr>
          <a:xfrm>
            <a:off x="1051675" y="1850300"/>
            <a:ext cx="3291725"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600"/>
              <a:t>Zillow dataset</a:t>
            </a:r>
            <a:endParaRPr sz="1600"/>
          </a:p>
          <a:p>
            <a:pPr indent="0" lvl="0" marL="0" rtl="0" algn="l">
              <a:lnSpc>
                <a:spcPct val="115000"/>
              </a:lnSpc>
              <a:spcBef>
                <a:spcPts val="1600"/>
              </a:spcBef>
              <a:spcAft>
                <a:spcPts val="0"/>
              </a:spcAft>
              <a:buSzPts val="1800"/>
              <a:buNone/>
            </a:pPr>
            <a:r>
              <a:rPr lang="en" sz="1600"/>
              <a:t>3,000+ datapoints</a:t>
            </a:r>
            <a:endParaRPr sz="1600"/>
          </a:p>
          <a:p>
            <a:pPr indent="-330200" lvl="0" marL="457200" rtl="0" algn="l">
              <a:lnSpc>
                <a:spcPct val="115000"/>
              </a:lnSpc>
              <a:spcBef>
                <a:spcPts val="1600"/>
              </a:spcBef>
              <a:spcAft>
                <a:spcPts val="0"/>
              </a:spcAft>
              <a:buSzPts val="1600"/>
              <a:buChar char="●"/>
            </a:pPr>
            <a:r>
              <a:rPr lang="en" sz="1600"/>
              <a:t>City/State</a:t>
            </a:r>
            <a:endParaRPr sz="1600"/>
          </a:p>
          <a:p>
            <a:pPr indent="-330200" lvl="0" marL="457200" rtl="0" algn="l">
              <a:lnSpc>
                <a:spcPct val="115000"/>
              </a:lnSpc>
              <a:spcBef>
                <a:spcPts val="0"/>
              </a:spcBef>
              <a:spcAft>
                <a:spcPts val="0"/>
              </a:spcAft>
              <a:buSzPts val="1600"/>
              <a:buChar char="●"/>
            </a:pPr>
            <a:r>
              <a:rPr lang="en" sz="1600"/>
              <a:t>Sale Price</a:t>
            </a:r>
            <a:endParaRPr sz="1600"/>
          </a:p>
          <a:p>
            <a:pPr indent="-330200" lvl="0" marL="457200" rtl="0" algn="l">
              <a:lnSpc>
                <a:spcPct val="115000"/>
              </a:lnSpc>
              <a:spcBef>
                <a:spcPts val="0"/>
              </a:spcBef>
              <a:spcAft>
                <a:spcPts val="0"/>
              </a:spcAft>
              <a:buSzPts val="1600"/>
              <a:buChar char="●"/>
            </a:pPr>
            <a:r>
              <a:rPr lang="en" sz="1600"/>
              <a:t>Month/Year</a:t>
            </a:r>
            <a:endParaRPr sz="1600"/>
          </a:p>
          <a:p>
            <a:pPr indent="-330200" lvl="1" marL="914400" rtl="0" algn="l">
              <a:lnSpc>
                <a:spcPct val="115000"/>
              </a:lnSpc>
              <a:spcBef>
                <a:spcPts val="0"/>
              </a:spcBef>
              <a:spcAft>
                <a:spcPts val="0"/>
              </a:spcAft>
              <a:buSzPts val="1600"/>
              <a:buChar char="○"/>
            </a:pPr>
            <a:r>
              <a:rPr lang="en" sz="1600"/>
              <a:t>2009-2020</a:t>
            </a:r>
            <a:endParaRPr sz="1600"/>
          </a:p>
        </p:txBody>
      </p:sp>
      <p:grpSp>
        <p:nvGrpSpPr>
          <p:cNvPr id="163" name="Google Shape;163;p7"/>
          <p:cNvGrpSpPr/>
          <p:nvPr/>
        </p:nvGrpSpPr>
        <p:grpSpPr>
          <a:xfrm>
            <a:off x="4953000" y="1304875"/>
            <a:ext cx="3441817" cy="3416400"/>
            <a:chOff x="3320450" y="1304875"/>
            <a:chExt cx="2632500" cy="3416400"/>
          </a:xfrm>
        </p:grpSpPr>
        <p:sp>
          <p:nvSpPr>
            <p:cNvPr id="164" name="Google Shape;164;p7"/>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7"/>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6" name="Google Shape;166;p7"/>
          <p:cNvSpPr txBox="1"/>
          <p:nvPr>
            <p:ph idx="4294967295" type="body"/>
          </p:nvPr>
        </p:nvSpPr>
        <p:spPr>
          <a:xfrm>
            <a:off x="5370025" y="1304875"/>
            <a:ext cx="2494500" cy="46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800"/>
              <a:buNone/>
            </a:pPr>
            <a:r>
              <a:rPr lang="en">
                <a:solidFill>
                  <a:schemeClr val="lt1"/>
                </a:solidFill>
              </a:rPr>
              <a:t>COVID-19</a:t>
            </a:r>
            <a:endParaRPr>
              <a:solidFill>
                <a:schemeClr val="lt1"/>
              </a:solidFill>
            </a:endParaRPr>
          </a:p>
        </p:txBody>
      </p:sp>
      <p:sp>
        <p:nvSpPr>
          <p:cNvPr id="167" name="Google Shape;167;p7"/>
          <p:cNvSpPr txBox="1"/>
          <p:nvPr>
            <p:ph idx="4294967295" type="body"/>
          </p:nvPr>
        </p:nvSpPr>
        <p:spPr>
          <a:xfrm>
            <a:off x="5021216" y="1850300"/>
            <a:ext cx="3360784"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600"/>
              <a:t>John Hopkins University dataset (available on Kaggle.com)</a:t>
            </a:r>
            <a:endParaRPr sz="1600"/>
          </a:p>
          <a:p>
            <a:pPr indent="0" lvl="0" marL="0" rtl="0" algn="l">
              <a:lnSpc>
                <a:spcPct val="115000"/>
              </a:lnSpc>
              <a:spcBef>
                <a:spcPts val="1600"/>
              </a:spcBef>
              <a:spcAft>
                <a:spcPts val="0"/>
              </a:spcAft>
              <a:buSzPts val="1800"/>
              <a:buNone/>
            </a:pPr>
            <a:r>
              <a:rPr lang="en" sz="1600"/>
              <a:t>3,000+ datapoints</a:t>
            </a:r>
            <a:endParaRPr sz="1600"/>
          </a:p>
          <a:p>
            <a:pPr indent="-330200" lvl="0" marL="457200" rtl="0" algn="l">
              <a:lnSpc>
                <a:spcPct val="115000"/>
              </a:lnSpc>
              <a:spcBef>
                <a:spcPts val="1600"/>
              </a:spcBef>
              <a:spcAft>
                <a:spcPts val="0"/>
              </a:spcAft>
              <a:buSzPts val="1600"/>
              <a:buChar char="●"/>
            </a:pPr>
            <a:r>
              <a:rPr lang="en" sz="1600"/>
              <a:t>County/State</a:t>
            </a:r>
            <a:endParaRPr sz="1600"/>
          </a:p>
          <a:p>
            <a:pPr indent="-330200" lvl="0" marL="457200" rtl="0" algn="l">
              <a:lnSpc>
                <a:spcPct val="115000"/>
              </a:lnSpc>
              <a:spcBef>
                <a:spcPts val="0"/>
              </a:spcBef>
              <a:spcAft>
                <a:spcPts val="0"/>
              </a:spcAft>
              <a:buSzPts val="1600"/>
              <a:buChar char="●"/>
            </a:pPr>
            <a:r>
              <a:rPr lang="en" sz="1600"/>
              <a:t>Daily confirmed cases</a:t>
            </a:r>
            <a:endParaRPr sz="1600"/>
          </a:p>
          <a:p>
            <a:pPr indent="-330200" lvl="0" marL="457200" rtl="0" algn="l">
              <a:lnSpc>
                <a:spcPct val="115000"/>
              </a:lnSpc>
              <a:spcBef>
                <a:spcPts val="0"/>
              </a:spcBef>
              <a:spcAft>
                <a:spcPts val="0"/>
              </a:spcAft>
              <a:buSzPts val="1600"/>
              <a:buChar char="●"/>
            </a:pPr>
            <a:r>
              <a:rPr lang="en" sz="1600"/>
              <a:t>1/22/20-12/7/20</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Mission and Goals</a:t>
            </a:r>
            <a:endParaRPr/>
          </a:p>
        </p:txBody>
      </p:sp>
      <p:sp>
        <p:nvSpPr>
          <p:cNvPr id="173" name="Google Shape;173;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342900" lvl="0" marL="457200" rtl="0" algn="l">
              <a:lnSpc>
                <a:spcPct val="115000"/>
              </a:lnSpc>
              <a:spcBef>
                <a:spcPts val="0"/>
              </a:spcBef>
              <a:spcAft>
                <a:spcPts val="0"/>
              </a:spcAft>
              <a:buSzPts val="1800"/>
              <a:buChar char="●"/>
            </a:pPr>
            <a:r>
              <a:rPr lang="en"/>
              <a:t>The goal of this project is to create a machine learning model to predict housing prices. We also have a secondary goal, we want to see how or if Covid-19 has affected housing prices. </a:t>
            </a:r>
            <a:endParaRPr/>
          </a:p>
          <a:p>
            <a:pPr indent="-342900" lvl="0" marL="457200" rtl="0" algn="l">
              <a:lnSpc>
                <a:spcPct val="115000"/>
              </a:lnSpc>
              <a:spcBef>
                <a:spcPts val="0"/>
              </a:spcBef>
              <a:spcAft>
                <a:spcPts val="0"/>
              </a:spcAft>
              <a:buSzPts val="1800"/>
              <a:buChar char="●"/>
            </a:pPr>
            <a:r>
              <a:rPr lang="en"/>
              <a:t>Questions we hope to answer:</a:t>
            </a:r>
            <a:endParaRPr/>
          </a:p>
          <a:p>
            <a:pPr indent="-342900" lvl="0" marL="457200" rtl="0" algn="l">
              <a:lnSpc>
                <a:spcPct val="115000"/>
              </a:lnSpc>
              <a:spcBef>
                <a:spcPts val="0"/>
              </a:spcBef>
              <a:spcAft>
                <a:spcPts val="0"/>
              </a:spcAft>
              <a:buSzPts val="1800"/>
              <a:buChar char="-"/>
            </a:pPr>
            <a:r>
              <a:rPr lang="en"/>
              <a:t>Did Covid-19 cause prices to go up or down?</a:t>
            </a:r>
            <a:endParaRPr/>
          </a:p>
          <a:p>
            <a:pPr indent="-342900" lvl="0" marL="457200" rtl="0" algn="l">
              <a:lnSpc>
                <a:spcPct val="115000"/>
              </a:lnSpc>
              <a:spcBef>
                <a:spcPts val="0"/>
              </a:spcBef>
              <a:spcAft>
                <a:spcPts val="0"/>
              </a:spcAft>
              <a:buSzPts val="1800"/>
              <a:buChar char="-"/>
            </a:pPr>
            <a:r>
              <a:rPr lang="en"/>
              <a:t>Did the amount of cases in the area affect the prices?</a:t>
            </a:r>
            <a:endParaRPr/>
          </a:p>
          <a:p>
            <a:pPr indent="-342900" lvl="0" marL="457200" rtl="0" algn="l">
              <a:lnSpc>
                <a:spcPct val="115000"/>
              </a:lnSpc>
              <a:spcBef>
                <a:spcPts val="0"/>
              </a:spcBef>
              <a:spcAft>
                <a:spcPts val="0"/>
              </a:spcAft>
              <a:buSzPts val="1800"/>
              <a:buChar char="-"/>
            </a:pPr>
            <a:r>
              <a:rPr lang="en"/>
              <a:t>Were there any unusual trends in the data leading up to 2020?</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8"/>
          <p:cNvSpPr txBox="1"/>
          <p:nvPr>
            <p:ph type="title"/>
          </p:nvPr>
        </p:nvSpPr>
        <p:spPr>
          <a:xfrm>
            <a:off x="265500" y="1733850"/>
            <a:ext cx="4045200" cy="1675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200"/>
              <a:buNone/>
            </a:pPr>
            <a:r>
              <a:rPr lang="en"/>
              <a:t>Tools</a:t>
            </a:r>
            <a:endParaRPr/>
          </a:p>
        </p:txBody>
      </p:sp>
      <p:sp>
        <p:nvSpPr>
          <p:cNvPr id="179" name="Google Shape;179;p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Pandas - ETL</a:t>
            </a:r>
            <a:endParaRPr/>
          </a:p>
          <a:p>
            <a:pPr indent="-342900" lvl="0" marL="457200" rtl="0" algn="l">
              <a:lnSpc>
                <a:spcPct val="115000"/>
              </a:lnSpc>
              <a:spcBef>
                <a:spcPts val="0"/>
              </a:spcBef>
              <a:spcAft>
                <a:spcPts val="0"/>
              </a:spcAft>
              <a:buSzPts val="1800"/>
              <a:buChar char="●"/>
            </a:pPr>
            <a:r>
              <a:rPr lang="en"/>
              <a:t>Database(s) - SQL</a:t>
            </a:r>
            <a:endParaRPr/>
          </a:p>
          <a:p>
            <a:pPr indent="-342900" lvl="0" marL="457200" rtl="0" algn="l">
              <a:lnSpc>
                <a:spcPct val="115000"/>
              </a:lnSpc>
              <a:spcBef>
                <a:spcPts val="0"/>
              </a:spcBef>
              <a:spcAft>
                <a:spcPts val="0"/>
              </a:spcAft>
              <a:buSzPts val="1800"/>
              <a:buChar char="●"/>
            </a:pPr>
            <a:r>
              <a:rPr lang="en"/>
              <a:t>Machine Learning</a:t>
            </a:r>
            <a:endParaRPr/>
          </a:p>
          <a:p>
            <a:pPr indent="-342900" lvl="0" marL="457200" rtl="0" algn="l">
              <a:lnSpc>
                <a:spcPct val="115000"/>
              </a:lnSpc>
              <a:spcBef>
                <a:spcPts val="0"/>
              </a:spcBef>
              <a:spcAft>
                <a:spcPts val="0"/>
              </a:spcAft>
              <a:buSzPts val="1800"/>
              <a:buChar char="●"/>
            </a:pPr>
            <a:r>
              <a:rPr lang="en"/>
              <a:t>Linear Regression</a:t>
            </a:r>
            <a:endParaRPr/>
          </a:p>
          <a:p>
            <a:pPr indent="-342900" lvl="0" marL="457200" rtl="0" algn="l">
              <a:lnSpc>
                <a:spcPct val="115000"/>
              </a:lnSpc>
              <a:spcBef>
                <a:spcPts val="0"/>
              </a:spcBef>
              <a:spcAft>
                <a:spcPts val="0"/>
              </a:spcAft>
              <a:buSzPts val="1800"/>
              <a:buChar char="●"/>
            </a:pPr>
            <a:r>
              <a:rPr lang="en"/>
              <a:t>Tableau/Google Slides - visualizations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Data Preparation</a:t>
            </a:r>
            <a:endParaRPr/>
          </a:p>
        </p:txBody>
      </p:sp>
      <p:sp>
        <p:nvSpPr>
          <p:cNvPr id="185" name="Google Shape;185;p9"/>
          <p:cNvSpPr txBox="1"/>
          <p:nvPr>
            <p:ph idx="4294967295" type="body"/>
          </p:nvPr>
        </p:nvSpPr>
        <p:spPr>
          <a:xfrm>
            <a:off x="3632950" y="1736200"/>
            <a:ext cx="4474500" cy="45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chemeClr val="lt1"/>
                </a:solidFill>
              </a:rPr>
              <a:t>In-production services</a:t>
            </a:r>
            <a:endParaRPr>
              <a:solidFill>
                <a:schemeClr val="lt1"/>
              </a:solidFill>
            </a:endParaRPr>
          </a:p>
        </p:txBody>
      </p:sp>
      <p:sp>
        <p:nvSpPr>
          <p:cNvPr id="186" name="Google Shape;186;p9"/>
          <p:cNvSpPr txBox="1"/>
          <p:nvPr>
            <p:ph idx="4294967295" type="body"/>
          </p:nvPr>
        </p:nvSpPr>
        <p:spPr>
          <a:xfrm>
            <a:off x="4573325" y="2912300"/>
            <a:ext cx="2568600" cy="45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chemeClr val="lt1"/>
                </a:solidFill>
              </a:rPr>
              <a:t>Advanced projects</a:t>
            </a:r>
            <a:endParaRPr>
              <a:solidFill>
                <a:schemeClr val="lt1"/>
              </a:solidFill>
            </a:endParaRPr>
          </a:p>
        </p:txBody>
      </p:sp>
      <p:sp>
        <p:nvSpPr>
          <p:cNvPr id="187" name="Google Shape;187;p9"/>
          <p:cNvSpPr txBox="1"/>
          <p:nvPr/>
        </p:nvSpPr>
        <p:spPr>
          <a:xfrm>
            <a:off x="533400" y="1222976"/>
            <a:ext cx="4267200" cy="30609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000"/>
              <a:buFont typeface="Arial"/>
              <a:buChar char="•"/>
            </a:pPr>
            <a:r>
              <a:rPr b="0" i="0" lang="en" sz="2000" u="none" cap="none" strike="noStrike">
                <a:solidFill>
                  <a:schemeClr val="dk1"/>
                </a:solidFill>
                <a:latin typeface="Arial"/>
                <a:ea typeface="Arial"/>
                <a:cs typeface="Arial"/>
                <a:sym typeface="Arial"/>
              </a:rPr>
              <a:t>Selection - What kind of data we chose?</a:t>
            </a:r>
            <a:endParaRPr b="0" i="0" sz="20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None/>
            </a:pPr>
            <a:r>
              <a:t/>
            </a:r>
            <a:endParaRPr sz="2000">
              <a:solidFill>
                <a:schemeClr val="dk1"/>
              </a:solidFill>
            </a:endParaRPr>
          </a:p>
          <a:p>
            <a:pPr indent="-285750" lvl="0" marL="285750" marR="0" rtl="0" algn="l">
              <a:lnSpc>
                <a:spcPct val="100000"/>
              </a:lnSpc>
              <a:spcBef>
                <a:spcPts val="0"/>
              </a:spcBef>
              <a:spcAft>
                <a:spcPts val="0"/>
              </a:spcAft>
              <a:buClr>
                <a:srgbClr val="000000"/>
              </a:buClr>
              <a:buSzPts val="2000"/>
              <a:buFont typeface="Arial"/>
              <a:buChar char="•"/>
            </a:pPr>
            <a:r>
              <a:rPr b="0" i="0" lang="en" sz="2000" u="none" cap="none" strike="noStrike">
                <a:solidFill>
                  <a:schemeClr val="dk1"/>
                </a:solidFill>
                <a:latin typeface="Arial"/>
                <a:ea typeface="Arial"/>
                <a:cs typeface="Arial"/>
                <a:sym typeface="Arial"/>
              </a:rPr>
              <a:t>Transformation - What did it need to look like?</a:t>
            </a:r>
            <a:endParaRPr b="0" i="0" sz="20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None/>
            </a:pPr>
            <a:r>
              <a:t/>
            </a:r>
            <a:endParaRPr sz="2000">
              <a:solidFill>
                <a:schemeClr val="dk1"/>
              </a:solidFill>
            </a:endParaRPr>
          </a:p>
          <a:p>
            <a:pPr indent="-285750" lvl="0" marL="285750" marR="0" rtl="0" algn="l">
              <a:lnSpc>
                <a:spcPct val="100000"/>
              </a:lnSpc>
              <a:spcBef>
                <a:spcPts val="0"/>
              </a:spcBef>
              <a:spcAft>
                <a:spcPts val="0"/>
              </a:spcAft>
              <a:buClr>
                <a:srgbClr val="000000"/>
              </a:buClr>
              <a:buSzPts val="2000"/>
              <a:buFont typeface="Arial"/>
              <a:buChar char="•"/>
            </a:pPr>
            <a:r>
              <a:rPr b="0" i="0" lang="en" sz="2000" u="none" cap="none" strike="noStrike">
                <a:solidFill>
                  <a:schemeClr val="dk1"/>
                </a:solidFill>
                <a:latin typeface="Arial"/>
                <a:ea typeface="Arial"/>
                <a:cs typeface="Arial"/>
                <a:sym typeface="Arial"/>
              </a:rPr>
              <a:t>Database - What was the best database to use?</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20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Machine Learning</a:t>
            </a:r>
            <a:endParaRPr/>
          </a:p>
        </p:txBody>
      </p:sp>
      <p:sp>
        <p:nvSpPr>
          <p:cNvPr id="193" name="Google Shape;193;p10"/>
          <p:cNvSpPr txBox="1"/>
          <p:nvPr>
            <p:ph idx="4294967295" type="body"/>
          </p:nvPr>
        </p:nvSpPr>
        <p:spPr>
          <a:xfrm>
            <a:off x="3632950" y="1736200"/>
            <a:ext cx="4474500" cy="45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chemeClr val="lt1"/>
                </a:solidFill>
              </a:rPr>
              <a:t>In-production services</a:t>
            </a:r>
            <a:endParaRPr>
              <a:solidFill>
                <a:schemeClr val="lt1"/>
              </a:solidFill>
            </a:endParaRPr>
          </a:p>
        </p:txBody>
      </p:sp>
      <p:sp>
        <p:nvSpPr>
          <p:cNvPr id="194" name="Google Shape;194;p10"/>
          <p:cNvSpPr txBox="1"/>
          <p:nvPr>
            <p:ph idx="4294967295" type="body"/>
          </p:nvPr>
        </p:nvSpPr>
        <p:spPr>
          <a:xfrm>
            <a:off x="4573325" y="2912300"/>
            <a:ext cx="2568600" cy="45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chemeClr val="lt1"/>
                </a:solidFill>
              </a:rPr>
              <a:t>Advanced projects</a:t>
            </a:r>
            <a:endParaRPr>
              <a:solidFill>
                <a:schemeClr val="lt1"/>
              </a:solidFill>
            </a:endParaRPr>
          </a:p>
        </p:txBody>
      </p:sp>
      <p:sp>
        <p:nvSpPr>
          <p:cNvPr id="195" name="Google Shape;195;p10"/>
          <p:cNvSpPr txBox="1"/>
          <p:nvPr/>
        </p:nvSpPr>
        <p:spPr>
          <a:xfrm>
            <a:off x="1295400" y="1017725"/>
            <a:ext cx="4267200" cy="36288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Arial"/>
              <a:buChar char="•"/>
            </a:pPr>
            <a:r>
              <a:rPr lang="en">
                <a:solidFill>
                  <a:schemeClr val="dk1"/>
                </a:solidFill>
              </a:rPr>
              <a:t>We chose to create a Linear Regression machine learning model.</a:t>
            </a:r>
            <a:endParaRPr>
              <a:solidFill>
                <a:schemeClr val="dk1"/>
              </a:solidFill>
            </a:endParaRPr>
          </a:p>
          <a:p>
            <a:pPr indent="0" lvl="0" marL="457200" marR="0" rtl="0" algn="l">
              <a:lnSpc>
                <a:spcPct val="100000"/>
              </a:lnSpc>
              <a:spcBef>
                <a:spcPts val="0"/>
              </a:spcBef>
              <a:spcAft>
                <a:spcPts val="0"/>
              </a:spcAft>
              <a:buNone/>
            </a:pPr>
            <a:r>
              <a:t/>
            </a:r>
            <a:endParaRPr>
              <a:solidFill>
                <a:schemeClr val="dk1"/>
              </a:solidFill>
            </a:endParaRPr>
          </a:p>
          <a:p>
            <a:pPr indent="-285750" lvl="0" marL="285750" marR="0" rtl="0" algn="l">
              <a:lnSpc>
                <a:spcPct val="100000"/>
              </a:lnSpc>
              <a:spcBef>
                <a:spcPts val="0"/>
              </a:spcBef>
              <a:spcAft>
                <a:spcPts val="0"/>
              </a:spcAft>
              <a:buClr>
                <a:schemeClr val="dk1"/>
              </a:buClr>
              <a:buSzPts val="1400"/>
              <a:buChar char="•"/>
            </a:pPr>
            <a:r>
              <a:rPr lang="en">
                <a:solidFill>
                  <a:schemeClr val="dk1"/>
                </a:solidFill>
              </a:rPr>
              <a:t>We chose linear regression because its used to predict values within a continuous range, like price.</a:t>
            </a:r>
            <a:endParaRPr>
              <a:solidFill>
                <a:schemeClr val="dk1"/>
              </a:solidFill>
            </a:endParaRPr>
          </a:p>
          <a:p>
            <a:pPr indent="0" lvl="0" marL="457200" marR="0" rtl="0" algn="l">
              <a:lnSpc>
                <a:spcPct val="100000"/>
              </a:lnSpc>
              <a:spcBef>
                <a:spcPts val="0"/>
              </a:spcBef>
              <a:spcAft>
                <a:spcPts val="0"/>
              </a:spcAft>
              <a:buNone/>
            </a:pPr>
            <a:r>
              <a:t/>
            </a:r>
            <a:endParaRPr>
              <a:solidFill>
                <a:schemeClr val="dk1"/>
              </a:solidFill>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chemeClr val="dk1"/>
                </a:solidFill>
                <a:latin typeface="Arial"/>
                <a:ea typeface="Arial"/>
                <a:cs typeface="Arial"/>
                <a:sym typeface="Arial"/>
              </a:rPr>
              <a:t>Predictive Modeling – </a:t>
            </a:r>
            <a:r>
              <a:rPr lang="en">
                <a:solidFill>
                  <a:schemeClr val="dk1"/>
                </a:solidFill>
              </a:rPr>
              <a:t>We are creating two machine learning models.</a:t>
            </a:r>
            <a:endParaRPr>
              <a:solidFill>
                <a:schemeClr val="dk1"/>
              </a:solidFill>
            </a:endParaRPr>
          </a:p>
          <a:p>
            <a:pPr indent="0" lvl="0" marL="457200" marR="0" rtl="0" algn="l">
              <a:lnSpc>
                <a:spcPct val="100000"/>
              </a:lnSpc>
              <a:spcBef>
                <a:spcPts val="0"/>
              </a:spcBef>
              <a:spcAft>
                <a:spcPts val="0"/>
              </a:spcAft>
              <a:buNone/>
            </a:pPr>
            <a:r>
              <a:t/>
            </a:r>
            <a:endParaRPr>
              <a:solidFill>
                <a:schemeClr val="dk1"/>
              </a:solidFill>
            </a:endParaRPr>
          </a:p>
          <a:p>
            <a:pPr indent="-285750" lvl="0" marL="285750" marR="0" rtl="0" algn="l">
              <a:lnSpc>
                <a:spcPct val="100000"/>
              </a:lnSpc>
              <a:spcBef>
                <a:spcPts val="0"/>
              </a:spcBef>
              <a:spcAft>
                <a:spcPts val="0"/>
              </a:spcAft>
              <a:buClr>
                <a:schemeClr val="dk1"/>
              </a:buClr>
              <a:buSzPts val="1400"/>
              <a:buChar char="•"/>
            </a:pPr>
            <a:r>
              <a:rPr lang="en">
                <a:solidFill>
                  <a:schemeClr val="dk1"/>
                </a:solidFill>
              </a:rPr>
              <a:t>One model will predict what 2020 prices should have been. </a:t>
            </a:r>
            <a:endParaRPr>
              <a:solidFill>
                <a:schemeClr val="dk1"/>
              </a:solidFill>
            </a:endParaRPr>
          </a:p>
          <a:p>
            <a:pPr indent="0" lvl="0" marL="457200" marR="0" rtl="0" algn="l">
              <a:lnSpc>
                <a:spcPct val="100000"/>
              </a:lnSpc>
              <a:spcBef>
                <a:spcPts val="0"/>
              </a:spcBef>
              <a:spcAft>
                <a:spcPts val="0"/>
              </a:spcAft>
              <a:buNone/>
            </a:pPr>
            <a:r>
              <a:t/>
            </a:r>
            <a:endParaRPr>
              <a:solidFill>
                <a:schemeClr val="dk1"/>
              </a:solidFill>
            </a:endParaRPr>
          </a:p>
          <a:p>
            <a:pPr indent="-285750" lvl="0" marL="285750" marR="0" rtl="0" algn="l">
              <a:lnSpc>
                <a:spcPct val="100000"/>
              </a:lnSpc>
              <a:spcBef>
                <a:spcPts val="0"/>
              </a:spcBef>
              <a:spcAft>
                <a:spcPts val="0"/>
              </a:spcAft>
              <a:buClr>
                <a:schemeClr val="dk1"/>
              </a:buClr>
              <a:buSzPts val="1400"/>
              <a:buChar char="•"/>
            </a:pPr>
            <a:r>
              <a:rPr lang="en">
                <a:solidFill>
                  <a:schemeClr val="dk1"/>
                </a:solidFill>
              </a:rPr>
              <a:t>The second model </a:t>
            </a:r>
            <a:r>
              <a:rPr lang="en">
                <a:solidFill>
                  <a:schemeClr val="dk1"/>
                </a:solidFill>
              </a:rPr>
              <a:t>will</a:t>
            </a:r>
            <a:r>
              <a:rPr lang="en">
                <a:solidFill>
                  <a:schemeClr val="dk1"/>
                </a:solidFill>
              </a:rPr>
              <a:t> include the actual 2020 data and examine how it affected the market. </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1"/>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Analysis</a:t>
            </a:r>
            <a:endParaRPr/>
          </a:p>
        </p:txBody>
      </p:sp>
      <p:sp>
        <p:nvSpPr>
          <p:cNvPr id="201" name="Google Shape;201;p11"/>
          <p:cNvSpPr txBox="1"/>
          <p:nvPr>
            <p:ph idx="4294967295"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2100">
                <a:solidFill>
                  <a:schemeClr val="dk1"/>
                </a:solidFill>
              </a:rPr>
              <a:t>2020 ML model vs. 2020 actual </a:t>
            </a:r>
            <a:endParaRPr b="1" sz="2100">
              <a:solidFill>
                <a:schemeClr val="dk1"/>
              </a:solidFill>
            </a:endParaRPr>
          </a:p>
          <a:p>
            <a:pPr indent="0" lvl="0" marL="0" rtl="0" algn="l">
              <a:lnSpc>
                <a:spcPct val="115000"/>
              </a:lnSpc>
              <a:spcBef>
                <a:spcPts val="0"/>
              </a:spcBef>
              <a:spcAft>
                <a:spcPts val="0"/>
              </a:spcAft>
              <a:buSzPts val="1800"/>
              <a:buNone/>
            </a:pPr>
            <a:r>
              <a:t/>
            </a:r>
            <a:endParaRPr b="1" sz="2100">
              <a:solidFill>
                <a:schemeClr val="dk1"/>
              </a:solidFill>
            </a:endParaRPr>
          </a:p>
          <a:p>
            <a:pPr indent="0" lvl="0" marL="0" rtl="0" algn="l">
              <a:lnSpc>
                <a:spcPct val="115000"/>
              </a:lnSpc>
              <a:spcBef>
                <a:spcPts val="0"/>
              </a:spcBef>
              <a:spcAft>
                <a:spcPts val="0"/>
              </a:spcAft>
              <a:buSzPts val="1800"/>
              <a:buNone/>
            </a:pPr>
            <a:r>
              <a:t/>
            </a:r>
            <a:endParaRPr b="1" sz="2100">
              <a:solidFill>
                <a:schemeClr val="dk1"/>
              </a:solidFill>
            </a:endParaRPr>
          </a:p>
          <a:p>
            <a:pPr indent="0" lvl="0" marL="0" rtl="0" algn="l">
              <a:lnSpc>
                <a:spcPct val="115000"/>
              </a:lnSpc>
              <a:spcBef>
                <a:spcPts val="0"/>
              </a:spcBef>
              <a:spcAft>
                <a:spcPts val="0"/>
              </a:spcAft>
              <a:buSzPts val="1800"/>
              <a:buNone/>
            </a:pPr>
            <a:r>
              <a:rPr b="1" lang="en" sz="2100">
                <a:solidFill>
                  <a:schemeClr val="dk1"/>
                </a:solidFill>
              </a:rPr>
              <a:t>COVID-19 cases (heatmap) with real estate (heatmap)</a:t>
            </a:r>
            <a:endParaRPr/>
          </a:p>
          <a:p>
            <a:pPr indent="0" lvl="0" marL="0" rtl="0" algn="l">
              <a:lnSpc>
                <a:spcPct val="115000"/>
              </a:lnSpc>
              <a:spcBef>
                <a:spcPts val="0"/>
              </a:spcBef>
              <a:spcAft>
                <a:spcPts val="0"/>
              </a:spcAft>
              <a:buSzPts val="1800"/>
              <a:buNone/>
            </a:pPr>
            <a:r>
              <a:t/>
            </a:r>
            <a:endParaRPr b="1" sz="2100">
              <a:solidFill>
                <a:schemeClr val="dk1"/>
              </a:solidFill>
            </a:endParaRPr>
          </a:p>
          <a:p>
            <a:pPr indent="0" lvl="0" marL="0" rtl="0" algn="l">
              <a:lnSpc>
                <a:spcPct val="115000"/>
              </a:lnSpc>
              <a:spcBef>
                <a:spcPts val="0"/>
              </a:spcBef>
              <a:spcAft>
                <a:spcPts val="0"/>
              </a:spcAft>
              <a:buSzPts val="1800"/>
              <a:buNone/>
            </a:pPr>
            <a:r>
              <a:t/>
            </a:r>
            <a:endParaRPr b="1" sz="2100">
              <a:solidFill>
                <a:schemeClr val="dk1"/>
              </a:solidFill>
            </a:endParaRPr>
          </a:p>
        </p:txBody>
      </p:sp>
      <p:sp>
        <p:nvSpPr>
          <p:cNvPr id="202" name="Google Shape;202;p11"/>
          <p:cNvSpPr txBox="1"/>
          <p:nvPr>
            <p:ph idx="4294967295" type="body"/>
          </p:nvPr>
        </p:nvSpPr>
        <p:spPr>
          <a:xfrm>
            <a:off x="5689050" y="3814038"/>
            <a:ext cx="689400" cy="314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b="1" lang="en" sz="1400">
                <a:solidFill>
                  <a:schemeClr val="lt1"/>
                </a:solidFill>
              </a:rPr>
              <a:t>15</a:t>
            </a:r>
            <a:endParaRPr sz="1400">
              <a:solidFill>
                <a:schemeClr val="lt1"/>
              </a:solidFill>
            </a:endParaRPr>
          </a:p>
        </p:txBody>
      </p:sp>
      <p:sp>
        <p:nvSpPr>
          <p:cNvPr id="203" name="Google Shape;203;p11"/>
          <p:cNvSpPr txBox="1"/>
          <p:nvPr>
            <p:ph idx="4294967295" type="body"/>
          </p:nvPr>
        </p:nvSpPr>
        <p:spPr>
          <a:xfrm>
            <a:off x="6534875" y="2380513"/>
            <a:ext cx="689400" cy="314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b="1" lang="en" sz="1400">
                <a:solidFill>
                  <a:schemeClr val="lt1"/>
                </a:solidFill>
              </a:rPr>
              <a:t>4</a:t>
            </a:r>
            <a:endParaRPr sz="1400">
              <a:solidFill>
                <a:schemeClr val="lt1"/>
              </a:solidFill>
            </a:endParaRPr>
          </a:p>
        </p:txBody>
      </p:sp>
      <p:sp>
        <p:nvSpPr>
          <p:cNvPr id="204" name="Google Shape;204;p11"/>
          <p:cNvSpPr txBox="1"/>
          <p:nvPr>
            <p:ph idx="4294967295" type="body"/>
          </p:nvPr>
        </p:nvSpPr>
        <p:spPr>
          <a:xfrm>
            <a:off x="6534850" y="3383350"/>
            <a:ext cx="689400" cy="314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b="1" lang="en" sz="1400">
                <a:solidFill>
                  <a:schemeClr val="lt1"/>
                </a:solidFill>
              </a:rPr>
              <a:t>25</a:t>
            </a:r>
            <a:endParaRPr sz="1400">
              <a:solidFill>
                <a:schemeClr val="lt1"/>
              </a:solidFill>
            </a:endParaRPr>
          </a:p>
        </p:txBody>
      </p:sp>
      <p:sp>
        <p:nvSpPr>
          <p:cNvPr id="205" name="Google Shape;205;p11"/>
          <p:cNvSpPr txBox="1"/>
          <p:nvPr>
            <p:ph idx="4294967295" type="body"/>
          </p:nvPr>
        </p:nvSpPr>
        <p:spPr>
          <a:xfrm>
            <a:off x="7374938" y="1641288"/>
            <a:ext cx="689400" cy="314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b="1" lang="en" sz="1400">
                <a:solidFill>
                  <a:schemeClr val="lt1"/>
                </a:solidFill>
              </a:rPr>
              <a:t>4</a:t>
            </a:r>
            <a:endParaRPr sz="1400">
              <a:solidFill>
                <a:schemeClr val="lt1"/>
              </a:solidFill>
            </a:endParaRPr>
          </a:p>
        </p:txBody>
      </p:sp>
      <p:sp>
        <p:nvSpPr>
          <p:cNvPr id="206" name="Google Shape;206;p11"/>
          <p:cNvSpPr txBox="1"/>
          <p:nvPr>
            <p:ph idx="4294967295" type="body"/>
          </p:nvPr>
        </p:nvSpPr>
        <p:spPr>
          <a:xfrm>
            <a:off x="7374913" y="2935800"/>
            <a:ext cx="689400" cy="314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b="1" lang="en" sz="1400">
                <a:solidFill>
                  <a:schemeClr val="lt1"/>
                </a:solidFill>
              </a:rPr>
              <a:t>35</a:t>
            </a:r>
            <a:endParaRPr sz="1400">
              <a:solidFill>
                <a:schemeClr val="lt1"/>
              </a:solidFill>
            </a:endParaRPr>
          </a:p>
        </p:txBody>
      </p:sp>
      <p:sp>
        <p:nvSpPr>
          <p:cNvPr id="207" name="Google Shape;207;p11"/>
          <p:cNvSpPr txBox="1"/>
          <p:nvPr>
            <p:ph idx="4294967295" type="body"/>
          </p:nvPr>
        </p:nvSpPr>
        <p:spPr>
          <a:xfrm>
            <a:off x="8226525" y="2564038"/>
            <a:ext cx="689400" cy="314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b="1" lang="en" sz="1400">
                <a:solidFill>
                  <a:schemeClr val="lt1"/>
                </a:solidFill>
              </a:rPr>
              <a:t>5</a:t>
            </a:r>
            <a:endParaRPr sz="1400">
              <a:solidFill>
                <a:schemeClr val="lt1"/>
              </a:solidFill>
            </a:endParaRPr>
          </a:p>
        </p:txBody>
      </p:sp>
      <p:sp>
        <p:nvSpPr>
          <p:cNvPr id="208" name="Google Shape;208;p11"/>
          <p:cNvSpPr txBox="1"/>
          <p:nvPr>
            <p:ph idx="4294967295" type="body"/>
          </p:nvPr>
        </p:nvSpPr>
        <p:spPr>
          <a:xfrm>
            <a:off x="8226525" y="3383000"/>
            <a:ext cx="689400" cy="314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b="1" lang="en" sz="1400">
                <a:solidFill>
                  <a:schemeClr val="lt1"/>
                </a:solidFill>
              </a:rPr>
              <a:t>22</a:t>
            </a:r>
            <a:endParaRPr sz="1400">
              <a:solidFill>
                <a:schemeClr val="lt1"/>
              </a:solidFill>
            </a:endParaRPr>
          </a:p>
        </p:txBody>
      </p:sp>
      <p:pic>
        <p:nvPicPr>
          <p:cNvPr id="209" name="Google Shape;209;p11"/>
          <p:cNvPicPr preferRelativeResize="0"/>
          <p:nvPr/>
        </p:nvPicPr>
        <p:blipFill>
          <a:blip r:embed="rId3">
            <a:alphaModFix/>
          </a:blip>
          <a:stretch>
            <a:fillRect/>
          </a:stretch>
        </p:blipFill>
        <p:spPr>
          <a:xfrm>
            <a:off x="4073175" y="0"/>
            <a:ext cx="5070826"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Limitations and Challenges</a:t>
            </a:r>
            <a:endParaRPr/>
          </a:p>
        </p:txBody>
      </p:sp>
      <p:sp>
        <p:nvSpPr>
          <p:cNvPr id="215" name="Google Shape;215;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As we are currently still living thru this pandemic, our Covid-19 and housing data only go to 11/31/2020.</a:t>
            </a:r>
            <a:endParaRPr/>
          </a:p>
          <a:p>
            <a:pPr indent="-342900" lvl="0" marL="457200" rtl="0" algn="l">
              <a:lnSpc>
                <a:spcPct val="115000"/>
              </a:lnSpc>
              <a:spcBef>
                <a:spcPts val="0"/>
              </a:spcBef>
              <a:spcAft>
                <a:spcPts val="0"/>
              </a:spcAft>
              <a:buSzPts val="1800"/>
              <a:buChar char="●"/>
            </a:pPr>
            <a:r>
              <a:rPr lang="en"/>
              <a:t>Our data did not include the number of homes sold.</a:t>
            </a:r>
            <a:endParaRPr/>
          </a:p>
          <a:p>
            <a:pPr indent="-342900" lvl="0" marL="457200" rtl="0" algn="l">
              <a:lnSpc>
                <a:spcPct val="115000"/>
              </a:lnSpc>
              <a:spcBef>
                <a:spcPts val="0"/>
              </a:spcBef>
              <a:spcAft>
                <a:spcPts val="0"/>
              </a:spcAft>
              <a:buSzPts val="1800"/>
              <a:buChar char="●"/>
            </a:pPr>
            <a:r>
              <a:rPr lang="en"/>
              <a:t>We only had the resources to look at four cities.</a:t>
            </a:r>
            <a:endParaRPr/>
          </a:p>
          <a:p>
            <a:pPr indent="-342900" lvl="0" marL="457200" rtl="0" algn="l">
              <a:lnSpc>
                <a:spcPct val="115000"/>
              </a:lnSpc>
              <a:spcBef>
                <a:spcPts val="0"/>
              </a:spcBef>
              <a:spcAft>
                <a:spcPts val="0"/>
              </a:spcAft>
              <a:buSzPts val="1800"/>
              <a:buChar char="●"/>
            </a:pPr>
            <a:r>
              <a:rPr lang="en"/>
              <a:t>In the future we would like to be able to add number of homes sold, when they sold, how long they were on the market, crime rates, and school system ratings to further find out what drives the values of homes.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Summary &amp; Recommendations</a:t>
            </a:r>
            <a:endParaRPr/>
          </a:p>
        </p:txBody>
      </p:sp>
      <p:sp>
        <p:nvSpPr>
          <p:cNvPr id="221" name="Google Shape;221;p13"/>
          <p:cNvSpPr/>
          <p:nvPr/>
        </p:nvSpPr>
        <p:spPr>
          <a:xfrm>
            <a:off x="424825" y="1253973"/>
            <a:ext cx="3055800" cy="799416"/>
          </a:xfrm>
          <a:prstGeom prst="homePlate">
            <a:avLst>
              <a:gd fmla="val 26719" name="adj"/>
            </a:avLst>
          </a:prstGeom>
          <a:solidFill>
            <a:srgbClr val="A6B7C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3"/>
          <p:cNvSpPr/>
          <p:nvPr/>
        </p:nvSpPr>
        <p:spPr>
          <a:xfrm>
            <a:off x="424825" y="2127339"/>
            <a:ext cx="3055800" cy="799416"/>
          </a:xfrm>
          <a:prstGeom prst="homePlate">
            <a:avLst>
              <a:gd fmla="val 26719" name="adj"/>
            </a:avLst>
          </a:prstGeom>
          <a:solidFill>
            <a:srgbClr val="A6B7C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3"/>
          <p:cNvSpPr/>
          <p:nvPr/>
        </p:nvSpPr>
        <p:spPr>
          <a:xfrm>
            <a:off x="424825" y="3000705"/>
            <a:ext cx="3055800" cy="799416"/>
          </a:xfrm>
          <a:prstGeom prst="homePlate">
            <a:avLst>
              <a:gd fmla="val 26719" name="adj"/>
            </a:avLst>
          </a:prstGeom>
          <a:solidFill>
            <a:srgbClr val="A6B7C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3"/>
          <p:cNvSpPr/>
          <p:nvPr/>
        </p:nvSpPr>
        <p:spPr>
          <a:xfrm>
            <a:off x="424825" y="3874103"/>
            <a:ext cx="3055800" cy="799416"/>
          </a:xfrm>
          <a:prstGeom prst="homePlate">
            <a:avLst>
              <a:gd fmla="val 26719" name="adj"/>
            </a:avLst>
          </a:prstGeom>
          <a:solidFill>
            <a:srgbClr val="A6B7C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
          <p:cNvSpPr txBox="1"/>
          <p:nvPr>
            <p:ph idx="4294967295" type="title"/>
          </p:nvPr>
        </p:nvSpPr>
        <p:spPr>
          <a:xfrm>
            <a:off x="311700" y="372500"/>
            <a:ext cx="8520600" cy="733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lt1"/>
                </a:solidFill>
              </a:rPr>
              <a:t>The Team</a:t>
            </a:r>
            <a:endParaRPr>
              <a:solidFill>
                <a:schemeClr val="lt1"/>
              </a:solidFill>
            </a:endParaRPr>
          </a:p>
        </p:txBody>
      </p:sp>
      <p:pic>
        <p:nvPicPr>
          <p:cNvPr descr="User outline" id="62" name="Google Shape;62;p2"/>
          <p:cNvPicPr preferRelativeResize="0"/>
          <p:nvPr/>
        </p:nvPicPr>
        <p:blipFill rotWithShape="1">
          <a:blip r:embed="rId3">
            <a:alphaModFix/>
          </a:blip>
          <a:srcRect b="0" l="0" r="0" t="0"/>
          <a:stretch/>
        </p:blipFill>
        <p:spPr>
          <a:xfrm>
            <a:off x="-76200" y="1322225"/>
            <a:ext cx="1644300" cy="1644300"/>
          </a:xfrm>
          <a:prstGeom prst="ellipse">
            <a:avLst/>
          </a:prstGeom>
          <a:noFill/>
          <a:ln>
            <a:noFill/>
          </a:ln>
        </p:spPr>
      </p:pic>
      <p:sp>
        <p:nvSpPr>
          <p:cNvPr id="63" name="Google Shape;63;p2"/>
          <p:cNvSpPr txBox="1"/>
          <p:nvPr>
            <p:ph idx="4294967295" type="body"/>
          </p:nvPr>
        </p:nvSpPr>
        <p:spPr>
          <a:xfrm>
            <a:off x="-304800" y="2876550"/>
            <a:ext cx="2177400" cy="436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lang="en" sz="1700">
                <a:solidFill>
                  <a:schemeClr val="dk1"/>
                </a:solidFill>
              </a:rPr>
              <a:t>Duane Conley</a:t>
            </a:r>
            <a:endParaRPr sz="1700">
              <a:solidFill>
                <a:schemeClr val="dk1"/>
              </a:solidFill>
            </a:endParaRPr>
          </a:p>
        </p:txBody>
      </p:sp>
      <p:cxnSp>
        <p:nvCxnSpPr>
          <p:cNvPr id="64" name="Google Shape;64;p2"/>
          <p:cNvCxnSpPr/>
          <p:nvPr/>
        </p:nvCxnSpPr>
        <p:spPr>
          <a:xfrm>
            <a:off x="567300" y="3333750"/>
            <a:ext cx="270900" cy="0"/>
          </a:xfrm>
          <a:prstGeom prst="straightConnector1">
            <a:avLst/>
          </a:prstGeom>
          <a:noFill/>
          <a:ln cap="flat" cmpd="sng" w="9525">
            <a:solidFill>
              <a:schemeClr val="dk2"/>
            </a:solidFill>
            <a:prstDash val="solid"/>
            <a:round/>
            <a:headEnd len="sm" w="sm" type="none"/>
            <a:tailEnd len="sm" w="sm" type="none"/>
          </a:ln>
        </p:spPr>
      </p:cxnSp>
      <p:pic>
        <p:nvPicPr>
          <p:cNvPr descr="User outline" id="65" name="Google Shape;65;p2"/>
          <p:cNvPicPr preferRelativeResize="0"/>
          <p:nvPr/>
        </p:nvPicPr>
        <p:blipFill rotWithShape="1">
          <a:blip r:embed="rId3">
            <a:alphaModFix/>
          </a:blip>
          <a:srcRect b="0" l="0" r="0" t="0"/>
          <a:stretch/>
        </p:blipFill>
        <p:spPr>
          <a:xfrm>
            <a:off x="1752600" y="1322375"/>
            <a:ext cx="1644000" cy="1644000"/>
          </a:xfrm>
          <a:prstGeom prst="ellipse">
            <a:avLst/>
          </a:prstGeom>
          <a:noFill/>
          <a:ln>
            <a:noFill/>
          </a:ln>
        </p:spPr>
      </p:pic>
      <p:sp>
        <p:nvSpPr>
          <p:cNvPr id="66" name="Google Shape;66;p2"/>
          <p:cNvSpPr txBox="1"/>
          <p:nvPr>
            <p:ph idx="4294967295" type="body"/>
          </p:nvPr>
        </p:nvSpPr>
        <p:spPr>
          <a:xfrm>
            <a:off x="1524000" y="2876550"/>
            <a:ext cx="2177400" cy="436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lang="en" sz="1700">
                <a:solidFill>
                  <a:schemeClr val="dk1"/>
                </a:solidFill>
              </a:rPr>
              <a:t>Johnathon Pinson</a:t>
            </a:r>
            <a:endParaRPr sz="1700">
              <a:solidFill>
                <a:schemeClr val="dk1"/>
              </a:solidFill>
            </a:endParaRPr>
          </a:p>
        </p:txBody>
      </p:sp>
      <p:cxnSp>
        <p:nvCxnSpPr>
          <p:cNvPr id="67" name="Google Shape;67;p2"/>
          <p:cNvCxnSpPr/>
          <p:nvPr/>
        </p:nvCxnSpPr>
        <p:spPr>
          <a:xfrm>
            <a:off x="2438400" y="3333750"/>
            <a:ext cx="270900" cy="0"/>
          </a:xfrm>
          <a:prstGeom prst="straightConnector1">
            <a:avLst/>
          </a:prstGeom>
          <a:noFill/>
          <a:ln cap="flat" cmpd="sng" w="9525">
            <a:solidFill>
              <a:schemeClr val="dk2"/>
            </a:solidFill>
            <a:prstDash val="solid"/>
            <a:round/>
            <a:headEnd len="sm" w="sm" type="none"/>
            <a:tailEnd len="sm" w="sm" type="none"/>
          </a:ln>
        </p:spPr>
      </p:cxnSp>
      <p:sp>
        <p:nvSpPr>
          <p:cNvPr id="68" name="Google Shape;68;p2"/>
          <p:cNvSpPr txBox="1"/>
          <p:nvPr>
            <p:ph idx="4294967295" type="body"/>
          </p:nvPr>
        </p:nvSpPr>
        <p:spPr>
          <a:xfrm>
            <a:off x="3581400" y="2876550"/>
            <a:ext cx="2177400" cy="436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lang="en" sz="1700">
                <a:solidFill>
                  <a:schemeClr val="dk1"/>
                </a:solidFill>
              </a:rPr>
              <a:t>Shawn Ramrup</a:t>
            </a:r>
            <a:endParaRPr sz="1700">
              <a:solidFill>
                <a:schemeClr val="dk1"/>
              </a:solidFill>
            </a:endParaRPr>
          </a:p>
        </p:txBody>
      </p:sp>
      <p:cxnSp>
        <p:nvCxnSpPr>
          <p:cNvPr id="69" name="Google Shape;69;p2"/>
          <p:cNvCxnSpPr/>
          <p:nvPr/>
        </p:nvCxnSpPr>
        <p:spPr>
          <a:xfrm>
            <a:off x="4495800" y="3333750"/>
            <a:ext cx="270900" cy="0"/>
          </a:xfrm>
          <a:prstGeom prst="straightConnector1">
            <a:avLst/>
          </a:prstGeom>
          <a:noFill/>
          <a:ln cap="flat" cmpd="sng" w="9525">
            <a:solidFill>
              <a:schemeClr val="dk2"/>
            </a:solidFill>
            <a:prstDash val="solid"/>
            <a:round/>
            <a:headEnd len="sm" w="sm" type="none"/>
            <a:tailEnd len="sm" w="sm" type="none"/>
          </a:ln>
        </p:spPr>
      </p:cxnSp>
      <p:sp>
        <p:nvSpPr>
          <p:cNvPr id="70" name="Google Shape;70;p2"/>
          <p:cNvSpPr txBox="1"/>
          <p:nvPr>
            <p:ph idx="4294967295" type="body"/>
          </p:nvPr>
        </p:nvSpPr>
        <p:spPr>
          <a:xfrm>
            <a:off x="5486400" y="2897550"/>
            <a:ext cx="2177400" cy="436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lang="en" sz="1700">
                <a:solidFill>
                  <a:schemeClr val="dk1"/>
                </a:solidFill>
              </a:rPr>
              <a:t>Nitu Singh</a:t>
            </a:r>
            <a:endParaRPr sz="1700">
              <a:solidFill>
                <a:schemeClr val="dk1"/>
              </a:solidFill>
            </a:endParaRPr>
          </a:p>
        </p:txBody>
      </p:sp>
      <p:cxnSp>
        <p:nvCxnSpPr>
          <p:cNvPr id="71" name="Google Shape;71;p2"/>
          <p:cNvCxnSpPr/>
          <p:nvPr/>
        </p:nvCxnSpPr>
        <p:spPr>
          <a:xfrm>
            <a:off x="6477000" y="3333750"/>
            <a:ext cx="270900" cy="0"/>
          </a:xfrm>
          <a:prstGeom prst="straightConnector1">
            <a:avLst/>
          </a:prstGeom>
          <a:noFill/>
          <a:ln cap="flat" cmpd="sng" w="9525">
            <a:solidFill>
              <a:schemeClr val="dk2"/>
            </a:solidFill>
            <a:prstDash val="solid"/>
            <a:round/>
            <a:headEnd len="sm" w="sm" type="none"/>
            <a:tailEnd len="sm" w="sm" type="none"/>
          </a:ln>
        </p:spPr>
      </p:cxnSp>
      <p:pic>
        <p:nvPicPr>
          <p:cNvPr descr="User outline" id="72" name="Google Shape;72;p2"/>
          <p:cNvPicPr preferRelativeResize="0"/>
          <p:nvPr/>
        </p:nvPicPr>
        <p:blipFill rotWithShape="1">
          <a:blip r:embed="rId3">
            <a:alphaModFix/>
          </a:blip>
          <a:srcRect b="0" l="0" r="0" t="0"/>
          <a:stretch/>
        </p:blipFill>
        <p:spPr>
          <a:xfrm>
            <a:off x="3766200" y="1308750"/>
            <a:ext cx="1644000" cy="1644000"/>
          </a:xfrm>
          <a:prstGeom prst="ellipse">
            <a:avLst/>
          </a:prstGeom>
          <a:noFill/>
          <a:ln>
            <a:noFill/>
          </a:ln>
        </p:spPr>
      </p:pic>
      <p:pic>
        <p:nvPicPr>
          <p:cNvPr descr="User outline" id="73" name="Google Shape;73;p2"/>
          <p:cNvPicPr preferRelativeResize="0"/>
          <p:nvPr/>
        </p:nvPicPr>
        <p:blipFill rotWithShape="1">
          <a:blip r:embed="rId3">
            <a:alphaModFix/>
          </a:blip>
          <a:srcRect b="0" l="0" r="0" t="0"/>
          <a:stretch/>
        </p:blipFill>
        <p:spPr>
          <a:xfrm>
            <a:off x="5747400" y="1316958"/>
            <a:ext cx="1644000" cy="1644000"/>
          </a:xfrm>
          <a:prstGeom prst="ellipse">
            <a:avLst/>
          </a:prstGeom>
          <a:noFill/>
          <a:ln>
            <a:noFill/>
          </a:ln>
        </p:spPr>
      </p:pic>
      <p:pic>
        <p:nvPicPr>
          <p:cNvPr descr="User outline" id="74" name="Google Shape;74;p2"/>
          <p:cNvPicPr preferRelativeResize="0"/>
          <p:nvPr/>
        </p:nvPicPr>
        <p:blipFill rotWithShape="1">
          <a:blip r:embed="rId3">
            <a:alphaModFix/>
          </a:blip>
          <a:srcRect b="0" l="0" r="0" t="0"/>
          <a:stretch/>
        </p:blipFill>
        <p:spPr>
          <a:xfrm>
            <a:off x="7576200" y="1308750"/>
            <a:ext cx="1644000" cy="1644000"/>
          </a:xfrm>
          <a:prstGeom prst="ellipse">
            <a:avLst/>
          </a:prstGeom>
          <a:noFill/>
          <a:ln>
            <a:noFill/>
          </a:ln>
        </p:spPr>
      </p:pic>
      <p:cxnSp>
        <p:nvCxnSpPr>
          <p:cNvPr id="75" name="Google Shape;75;p2"/>
          <p:cNvCxnSpPr/>
          <p:nvPr/>
        </p:nvCxnSpPr>
        <p:spPr>
          <a:xfrm>
            <a:off x="8224650" y="3312750"/>
            <a:ext cx="270900" cy="0"/>
          </a:xfrm>
          <a:prstGeom prst="straightConnector1">
            <a:avLst/>
          </a:prstGeom>
          <a:noFill/>
          <a:ln cap="flat" cmpd="sng" w="9525">
            <a:solidFill>
              <a:schemeClr val="dk2"/>
            </a:solidFill>
            <a:prstDash val="solid"/>
            <a:round/>
            <a:headEnd len="sm" w="sm" type="none"/>
            <a:tailEnd len="sm" w="sm" type="none"/>
          </a:ln>
        </p:spPr>
      </p:cxnSp>
      <p:sp>
        <p:nvSpPr>
          <p:cNvPr id="76" name="Google Shape;76;p2"/>
          <p:cNvSpPr txBox="1"/>
          <p:nvPr/>
        </p:nvSpPr>
        <p:spPr>
          <a:xfrm>
            <a:off x="7271400" y="2897550"/>
            <a:ext cx="2177400" cy="4362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chemeClr val="accent3"/>
              </a:buClr>
              <a:buSzPts val="1800"/>
              <a:buFont typeface="Average"/>
              <a:buNone/>
            </a:pPr>
            <a:r>
              <a:rPr b="0" i="0" lang="en" sz="1700" u="none" cap="none" strike="noStrike">
                <a:solidFill>
                  <a:schemeClr val="dk1"/>
                </a:solidFill>
                <a:latin typeface="Average"/>
                <a:ea typeface="Average"/>
                <a:cs typeface="Average"/>
                <a:sym typeface="Average"/>
              </a:rPr>
              <a:t>Angela Silveira</a:t>
            </a:r>
            <a:endParaRPr/>
          </a:p>
        </p:txBody>
      </p:sp>
      <p:sp>
        <p:nvSpPr>
          <p:cNvPr id="77" name="Google Shape;77;p2"/>
          <p:cNvSpPr txBox="1"/>
          <p:nvPr/>
        </p:nvSpPr>
        <p:spPr>
          <a:xfrm>
            <a:off x="228600" y="3922299"/>
            <a:ext cx="8686800" cy="1169551"/>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None/>
            </a:pPr>
            <a:r>
              <a:t/>
            </a:r>
            <a:endParaRPr b="0" i="0" sz="1400" u="none" cap="none" strike="noStrike">
              <a:solidFill>
                <a:srgbClr val="A6B7C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Sources</a:t>
            </a:r>
            <a:endParaRPr/>
          </a:p>
        </p:txBody>
      </p:sp>
      <p:sp>
        <p:nvSpPr>
          <p:cNvPr id="230" name="Google Shape;230;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u="sng">
                <a:solidFill>
                  <a:schemeClr val="hlink"/>
                </a:solidFill>
                <a:hlinkClick r:id="rId3"/>
              </a:rPr>
              <a:t>https://www.macrotrends.net/</a:t>
            </a:r>
            <a:endParaRPr/>
          </a:p>
          <a:p>
            <a:pPr indent="-342900" lvl="0" marL="457200" rtl="0" algn="l">
              <a:lnSpc>
                <a:spcPct val="115000"/>
              </a:lnSpc>
              <a:spcBef>
                <a:spcPts val="0"/>
              </a:spcBef>
              <a:spcAft>
                <a:spcPts val="0"/>
              </a:spcAft>
              <a:buSzPts val="1800"/>
              <a:buChar char="●"/>
            </a:pPr>
            <a:r>
              <a:rPr lang="en" u="sng">
                <a:solidFill>
                  <a:schemeClr val="hlink"/>
                </a:solidFill>
                <a:hlinkClick r:id="rId4"/>
              </a:rPr>
              <a:t>https://www.Zillow.com</a:t>
            </a:r>
            <a:endParaRPr/>
          </a:p>
          <a:p>
            <a:pPr indent="-342900" lvl="0" marL="457200" rtl="0" algn="l">
              <a:lnSpc>
                <a:spcPct val="115000"/>
              </a:lnSpc>
              <a:spcBef>
                <a:spcPts val="0"/>
              </a:spcBef>
              <a:spcAft>
                <a:spcPts val="0"/>
              </a:spcAft>
              <a:buSzPts val="1800"/>
              <a:buChar char="●"/>
            </a:pPr>
            <a:r>
              <a:rPr lang="en" u="sng">
                <a:solidFill>
                  <a:schemeClr val="hlink"/>
                </a:solidFill>
                <a:hlinkClick r:id="rId5"/>
              </a:rPr>
              <a:t>https://www.Kaggle.com</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gb4e3af2de7_0_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Font typeface="Arial"/>
              <a:buNone/>
            </a:pPr>
            <a:r>
              <a:rPr lang="en" sz="2600"/>
              <a:t>How we chose approached this project:</a:t>
            </a:r>
            <a:endParaRPr sz="4200"/>
          </a:p>
        </p:txBody>
      </p:sp>
      <p:sp>
        <p:nvSpPr>
          <p:cNvPr id="83" name="Google Shape;83;gb4e3af2de7_0_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196850" lvl="0" marL="171450" rtl="0" algn="l">
              <a:lnSpc>
                <a:spcPct val="100000"/>
              </a:lnSpc>
              <a:spcBef>
                <a:spcPts val="0"/>
              </a:spcBef>
              <a:spcAft>
                <a:spcPts val="0"/>
              </a:spcAft>
              <a:buClr>
                <a:srgbClr val="000000"/>
              </a:buClr>
              <a:buSzPts val="1800"/>
              <a:buFont typeface="Arial"/>
              <a:buChar char="-"/>
            </a:pPr>
            <a:r>
              <a:rPr lang="en">
                <a:solidFill>
                  <a:srgbClr val="A6B7C0"/>
                </a:solidFill>
                <a:latin typeface="Arial"/>
                <a:ea typeface="Arial"/>
                <a:cs typeface="Arial"/>
                <a:sym typeface="Arial"/>
              </a:rPr>
              <a:t>Multiple ideas identified</a:t>
            </a:r>
            <a:endParaRPr>
              <a:solidFill>
                <a:srgbClr val="A6B7C0"/>
              </a:solidFill>
              <a:latin typeface="Arial"/>
              <a:ea typeface="Arial"/>
              <a:cs typeface="Arial"/>
              <a:sym typeface="Arial"/>
            </a:endParaRPr>
          </a:p>
          <a:p>
            <a:pPr indent="0" lvl="0" marL="457200" rtl="0" algn="l">
              <a:lnSpc>
                <a:spcPct val="100000"/>
              </a:lnSpc>
              <a:spcBef>
                <a:spcPts val="0"/>
              </a:spcBef>
              <a:spcAft>
                <a:spcPts val="0"/>
              </a:spcAft>
              <a:buNone/>
            </a:pPr>
            <a:r>
              <a:t/>
            </a:r>
            <a:endParaRPr>
              <a:solidFill>
                <a:srgbClr val="A6B7C0"/>
              </a:solidFill>
              <a:latin typeface="Arial"/>
              <a:ea typeface="Arial"/>
              <a:cs typeface="Arial"/>
              <a:sym typeface="Arial"/>
            </a:endParaRPr>
          </a:p>
          <a:p>
            <a:pPr indent="-196850" lvl="0" marL="171450" rtl="0" algn="l">
              <a:lnSpc>
                <a:spcPct val="100000"/>
              </a:lnSpc>
              <a:spcBef>
                <a:spcPts val="0"/>
              </a:spcBef>
              <a:spcAft>
                <a:spcPts val="0"/>
              </a:spcAft>
              <a:buClr>
                <a:srgbClr val="000000"/>
              </a:buClr>
              <a:buSzPts val="1800"/>
              <a:buFont typeface="Arial"/>
              <a:buChar char="-"/>
            </a:pPr>
            <a:r>
              <a:rPr lang="en">
                <a:solidFill>
                  <a:srgbClr val="A6B7C0"/>
                </a:solidFill>
                <a:latin typeface="Arial"/>
                <a:ea typeface="Arial"/>
                <a:cs typeface="Arial"/>
                <a:sym typeface="Arial"/>
              </a:rPr>
              <a:t>Reviewed data available for each idea - some were ruled out as not being viable options</a:t>
            </a:r>
            <a:endParaRPr>
              <a:solidFill>
                <a:srgbClr val="A6B7C0"/>
              </a:solidFill>
              <a:latin typeface="Arial"/>
              <a:ea typeface="Arial"/>
              <a:cs typeface="Arial"/>
              <a:sym typeface="Arial"/>
            </a:endParaRPr>
          </a:p>
          <a:p>
            <a:pPr indent="0" lvl="0" marL="457200" rtl="0" algn="l">
              <a:lnSpc>
                <a:spcPct val="100000"/>
              </a:lnSpc>
              <a:spcBef>
                <a:spcPts val="0"/>
              </a:spcBef>
              <a:spcAft>
                <a:spcPts val="0"/>
              </a:spcAft>
              <a:buNone/>
            </a:pPr>
            <a:r>
              <a:t/>
            </a:r>
            <a:endParaRPr>
              <a:solidFill>
                <a:srgbClr val="A6B7C0"/>
              </a:solidFill>
              <a:latin typeface="Arial"/>
              <a:ea typeface="Arial"/>
              <a:cs typeface="Arial"/>
              <a:sym typeface="Arial"/>
            </a:endParaRPr>
          </a:p>
          <a:p>
            <a:pPr indent="-196850" lvl="0" marL="171450" rtl="0" algn="l">
              <a:lnSpc>
                <a:spcPct val="100000"/>
              </a:lnSpc>
              <a:spcBef>
                <a:spcPts val="0"/>
              </a:spcBef>
              <a:spcAft>
                <a:spcPts val="0"/>
              </a:spcAft>
              <a:buClr>
                <a:srgbClr val="A6B7C0"/>
              </a:buClr>
              <a:buSzPts val="1800"/>
              <a:buFont typeface="Arial"/>
              <a:buChar char="-"/>
            </a:pPr>
            <a:r>
              <a:rPr lang="en">
                <a:solidFill>
                  <a:srgbClr val="A6B7C0"/>
                </a:solidFill>
                <a:latin typeface="Arial"/>
                <a:ea typeface="Arial"/>
                <a:cs typeface="Arial"/>
                <a:sym typeface="Arial"/>
              </a:rPr>
              <a:t>We discussed trying to find something related to video games, housing, Covid-19</a:t>
            </a:r>
            <a:endParaRPr>
              <a:solidFill>
                <a:srgbClr val="A6B7C0"/>
              </a:solidFill>
              <a:latin typeface="Arial"/>
              <a:ea typeface="Arial"/>
              <a:cs typeface="Arial"/>
              <a:sym typeface="Arial"/>
            </a:endParaRPr>
          </a:p>
          <a:p>
            <a:pPr indent="0" lvl="0" marL="0" rtl="0" algn="l">
              <a:lnSpc>
                <a:spcPct val="100000"/>
              </a:lnSpc>
              <a:spcBef>
                <a:spcPts val="0"/>
              </a:spcBef>
              <a:spcAft>
                <a:spcPts val="0"/>
              </a:spcAft>
              <a:buNone/>
            </a:pPr>
            <a:r>
              <a:t/>
            </a:r>
            <a:endParaRPr>
              <a:solidFill>
                <a:srgbClr val="A6B7C0"/>
              </a:solidFill>
              <a:latin typeface="Arial"/>
              <a:ea typeface="Arial"/>
              <a:cs typeface="Arial"/>
              <a:sym typeface="Arial"/>
            </a:endParaRPr>
          </a:p>
          <a:p>
            <a:pPr indent="-196850" lvl="0" marL="171450" rtl="0" algn="l">
              <a:lnSpc>
                <a:spcPct val="100000"/>
              </a:lnSpc>
              <a:spcBef>
                <a:spcPts val="0"/>
              </a:spcBef>
              <a:spcAft>
                <a:spcPts val="0"/>
              </a:spcAft>
              <a:buClr>
                <a:srgbClr val="000000"/>
              </a:buClr>
              <a:buSzPts val="1800"/>
              <a:buFont typeface="Arial"/>
              <a:buChar char="-"/>
            </a:pPr>
            <a:r>
              <a:rPr lang="en">
                <a:solidFill>
                  <a:srgbClr val="A6B7C0"/>
                </a:solidFill>
                <a:latin typeface="Arial"/>
                <a:ea typeface="Arial"/>
                <a:cs typeface="Arial"/>
                <a:sym typeface="Arial"/>
              </a:rPr>
              <a:t>Two datasets emerged as being robust &amp; relevant – COVID-19 and home sales</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Background &amp; Overview</a:t>
            </a:r>
            <a:endParaRPr/>
          </a:p>
        </p:txBody>
      </p:sp>
      <p:pic>
        <p:nvPicPr>
          <p:cNvPr id="89" name="Google Shape;89;p4"/>
          <p:cNvPicPr preferRelativeResize="0"/>
          <p:nvPr/>
        </p:nvPicPr>
        <p:blipFill rotWithShape="1">
          <a:blip r:embed="rId3">
            <a:alphaModFix amt="50000"/>
          </a:blip>
          <a:srcRect b="0" l="0" r="0" t="0"/>
          <a:stretch/>
        </p:blipFill>
        <p:spPr>
          <a:xfrm>
            <a:off x="6779950" y="-3"/>
            <a:ext cx="2364050" cy="1182000"/>
          </a:xfrm>
          <a:prstGeom prst="rect">
            <a:avLst/>
          </a:prstGeom>
          <a:noFill/>
          <a:ln>
            <a:noFill/>
          </a:ln>
        </p:spPr>
      </p:pic>
      <p:sp>
        <p:nvSpPr>
          <p:cNvPr id="90" name="Google Shape;90;p4"/>
          <p:cNvSpPr txBox="1"/>
          <p:nvPr>
            <p:ph idx="1" type="body"/>
          </p:nvPr>
        </p:nvSpPr>
        <p:spPr>
          <a:xfrm>
            <a:off x="311700" y="1152475"/>
            <a:ext cx="8520600" cy="21471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a:t>COVID-19 (SARS-CoV-2) is a novel coronavirus first reported in China in December 2019. </a:t>
            </a:r>
            <a:endParaRPr sz="1600"/>
          </a:p>
          <a:p>
            <a:pPr indent="-330200" lvl="0" marL="457200" rtl="0" algn="l">
              <a:lnSpc>
                <a:spcPct val="115000"/>
              </a:lnSpc>
              <a:spcBef>
                <a:spcPts val="0"/>
              </a:spcBef>
              <a:spcAft>
                <a:spcPts val="0"/>
              </a:spcAft>
              <a:buSzPts val="1600"/>
              <a:buChar char="●"/>
            </a:pPr>
            <a:r>
              <a:rPr lang="en" sz="1600"/>
              <a:t>The first confirmed case in the United States was reported January 21, 2020.</a:t>
            </a:r>
            <a:endParaRPr sz="1600"/>
          </a:p>
          <a:p>
            <a:pPr indent="-330200" lvl="0" marL="457200" rtl="0" algn="l">
              <a:lnSpc>
                <a:spcPct val="115000"/>
              </a:lnSpc>
              <a:spcBef>
                <a:spcPts val="0"/>
              </a:spcBef>
              <a:spcAft>
                <a:spcPts val="0"/>
              </a:spcAft>
              <a:buSzPts val="1600"/>
              <a:buChar char="●"/>
            </a:pPr>
            <a:r>
              <a:rPr lang="en" sz="1600"/>
              <a:t>WHO issues Global Health Emergency on January 31, 2020 &amp; declares COVID-19 a pandemic on March 11, 2020.</a:t>
            </a:r>
            <a:endParaRPr sz="1600"/>
          </a:p>
          <a:p>
            <a:pPr indent="-330200" lvl="0" marL="457200" rtl="0" algn="l">
              <a:lnSpc>
                <a:spcPct val="115000"/>
              </a:lnSpc>
              <a:spcBef>
                <a:spcPts val="0"/>
              </a:spcBef>
              <a:spcAft>
                <a:spcPts val="0"/>
              </a:spcAft>
              <a:buSzPts val="1600"/>
              <a:buChar char="●"/>
            </a:pPr>
            <a:r>
              <a:rPr lang="en" sz="1600"/>
              <a:t>Beginning in March, preventive measures in the US included stay-at-home orders and non-essential business restrictions.  </a:t>
            </a:r>
            <a:endParaRPr sz="1600"/>
          </a:p>
          <a:p>
            <a:pPr indent="-330200" lvl="0" marL="457200" rtl="0" algn="l">
              <a:lnSpc>
                <a:spcPct val="115000"/>
              </a:lnSpc>
              <a:spcBef>
                <a:spcPts val="0"/>
              </a:spcBef>
              <a:spcAft>
                <a:spcPts val="0"/>
              </a:spcAft>
              <a:buSzPts val="1600"/>
              <a:buChar char="●"/>
            </a:pPr>
            <a:r>
              <a:rPr lang="en" sz="1600"/>
              <a:t>Many larger urban cities experienced surging COVID-19 cases. </a:t>
            </a:r>
            <a:endParaRPr sz="1600"/>
          </a:p>
          <a:p>
            <a:pPr indent="0" lvl="0" marL="0" rtl="0" algn="l">
              <a:lnSpc>
                <a:spcPct val="115000"/>
              </a:lnSpc>
              <a:spcBef>
                <a:spcPts val="1600"/>
              </a:spcBef>
              <a:spcAft>
                <a:spcPts val="1600"/>
              </a:spcAft>
              <a:buSzPts val="1800"/>
              <a:buNone/>
            </a:pPr>
            <a:r>
              <a:t/>
            </a:r>
            <a:endParaRPr/>
          </a:p>
        </p:txBody>
      </p:sp>
      <p:sp>
        <p:nvSpPr>
          <p:cNvPr id="91" name="Google Shape;91;p4"/>
          <p:cNvSpPr txBox="1"/>
          <p:nvPr/>
        </p:nvSpPr>
        <p:spPr>
          <a:xfrm>
            <a:off x="3060250" y="3590913"/>
            <a:ext cx="6012000" cy="1329862"/>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800"/>
              <a:buFont typeface="Arial"/>
              <a:buNone/>
            </a:pPr>
            <a:r>
              <a:rPr b="0" i="0" lang="en" sz="1800" u="none" cap="none" strike="noStrike">
                <a:solidFill>
                  <a:schemeClr val="accent3"/>
                </a:solidFill>
                <a:latin typeface="Average"/>
                <a:ea typeface="Average"/>
                <a:cs typeface="Average"/>
                <a:sym typeface="Average"/>
              </a:rPr>
              <a:t>This analysis will look to determine how surges in COVID-19 cases in the US have impacted real estate sale price trends in/around urban cities in 2020.</a:t>
            </a:r>
            <a:endParaRPr b="0" i="0" sz="1400" u="none" cap="none" strike="noStrike">
              <a:solidFill>
                <a:srgbClr val="000000"/>
              </a:solidFill>
              <a:latin typeface="Average"/>
              <a:ea typeface="Average"/>
              <a:cs typeface="Average"/>
              <a:sym typeface="Average"/>
            </a:endParaRPr>
          </a:p>
        </p:txBody>
      </p:sp>
      <p:pic>
        <p:nvPicPr>
          <p:cNvPr id="92" name="Google Shape;92;p4"/>
          <p:cNvPicPr preferRelativeResize="0"/>
          <p:nvPr/>
        </p:nvPicPr>
        <p:blipFill rotWithShape="1">
          <a:blip r:embed="rId4">
            <a:alphaModFix amt="70000"/>
          </a:blip>
          <a:srcRect b="0" l="0" r="0" t="0"/>
          <a:stretch/>
        </p:blipFill>
        <p:spPr>
          <a:xfrm>
            <a:off x="0" y="3590913"/>
            <a:ext cx="2952750" cy="1552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b4e3af2de7_0_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b4e3af2de7_0_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99" name="Google Shape;99;gb4e3af2de7_0_27"/>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b4e3af2de7_0_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gb4e3af2de7_0_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06" name="Google Shape;106;gb4e3af2de7_0_3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Background &amp; Overview</a:t>
            </a:r>
            <a:endParaRPr/>
          </a:p>
        </p:txBody>
      </p:sp>
      <p:sp>
        <p:nvSpPr>
          <p:cNvPr id="112" name="Google Shape;112;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Our data comes directly from Zillow.com. Home values are determined by the Zillow Home Value Index(ZHVI), “a smoothed, seasonally adjusted measure of the typical home value and market changes across a given region and housing type.”</a:t>
            </a:r>
            <a:endParaRPr/>
          </a:p>
          <a:p>
            <a:pPr indent="-342900" lvl="0" marL="457200" rtl="0" algn="l">
              <a:lnSpc>
                <a:spcPct val="115000"/>
              </a:lnSpc>
              <a:spcBef>
                <a:spcPts val="0"/>
              </a:spcBef>
              <a:spcAft>
                <a:spcPts val="0"/>
              </a:spcAft>
              <a:buSzPts val="1800"/>
              <a:buChar char="●"/>
            </a:pPr>
            <a:r>
              <a:rPr lang="en"/>
              <a:t>The Zillow data included all types of homes, condos, rentals and could even be sorted by number of bedrooms. </a:t>
            </a:r>
            <a:endParaRPr/>
          </a:p>
          <a:p>
            <a:pPr indent="-342900" lvl="0" marL="457200" rtl="0" algn="l">
              <a:lnSpc>
                <a:spcPct val="115000"/>
              </a:lnSpc>
              <a:spcBef>
                <a:spcPts val="0"/>
              </a:spcBef>
              <a:spcAft>
                <a:spcPts val="0"/>
              </a:spcAft>
              <a:buSzPts val="1800"/>
              <a:buChar char="●"/>
            </a:pPr>
            <a:r>
              <a:rPr lang="en"/>
              <a:t>The dataset had values from 1996 to 11/31/2020.</a:t>
            </a:r>
            <a:endParaRPr/>
          </a:p>
          <a:p>
            <a:pPr indent="-342900" lvl="0" marL="457200" rtl="0" algn="l">
              <a:lnSpc>
                <a:spcPct val="115000"/>
              </a:lnSpc>
              <a:spcBef>
                <a:spcPts val="0"/>
              </a:spcBef>
              <a:spcAft>
                <a:spcPts val="0"/>
              </a:spcAft>
              <a:buSzPts val="1800"/>
              <a:buChar char="●"/>
            </a:pPr>
            <a:r>
              <a:rPr lang="en"/>
              <a:t>We wanted to avoid the 2008 recession due to outliers. </a:t>
            </a:r>
            <a:endParaRPr/>
          </a:p>
          <a:p>
            <a:pPr indent="-342900" lvl="0" marL="457200" rtl="0" algn="l">
              <a:lnSpc>
                <a:spcPct val="115000"/>
              </a:lnSpc>
              <a:spcBef>
                <a:spcPts val="0"/>
              </a:spcBef>
              <a:spcAft>
                <a:spcPts val="0"/>
              </a:spcAft>
              <a:buSzPts val="1800"/>
              <a:buChar char="●"/>
            </a:pPr>
            <a:r>
              <a:rPr lang="en"/>
              <a:t>We narrowed that down to 2010-2020, and single family residences(SFR). </a:t>
            </a:r>
            <a:endParaRPr/>
          </a:p>
          <a:p>
            <a:pPr indent="-342900" lvl="0" marL="457200" rtl="0" algn="l">
              <a:lnSpc>
                <a:spcPct val="115000"/>
              </a:lnSpc>
              <a:spcBef>
                <a:spcPts val="0"/>
              </a:spcBef>
              <a:spcAft>
                <a:spcPts val="0"/>
              </a:spcAft>
              <a:buSzPts val="1800"/>
              <a:buChar char="●"/>
            </a:pPr>
            <a:r>
              <a:rPr lang="en"/>
              <a:t>We chose four cities Los Angeles, Miami, Lakeland, and San Jose..</a:t>
            </a:r>
            <a:endParaRPr/>
          </a:p>
          <a:p>
            <a:pPr indent="0" lvl="0" marL="457200" rtl="0" algn="l">
              <a:lnSpc>
                <a:spcPct val="115000"/>
              </a:lnSpc>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Background &amp; Overview</a:t>
            </a:r>
            <a:endParaRPr/>
          </a:p>
        </p:txBody>
      </p:sp>
      <p:grpSp>
        <p:nvGrpSpPr>
          <p:cNvPr id="118" name="Google Shape;118;p6"/>
          <p:cNvGrpSpPr/>
          <p:nvPr/>
        </p:nvGrpSpPr>
        <p:grpSpPr>
          <a:xfrm>
            <a:off x="977750" y="1304875"/>
            <a:ext cx="3441850" cy="3416400"/>
            <a:chOff x="431925" y="1304875"/>
            <a:chExt cx="2628925" cy="3416400"/>
          </a:xfrm>
        </p:grpSpPr>
        <p:sp>
          <p:nvSpPr>
            <p:cNvPr id="119" name="Google Shape;119;p6"/>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6"/>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6"/>
          <p:cNvSpPr txBox="1"/>
          <p:nvPr>
            <p:ph idx="4294967295" type="body"/>
          </p:nvPr>
        </p:nvSpPr>
        <p:spPr>
          <a:xfrm>
            <a:off x="1371600" y="1304875"/>
            <a:ext cx="2494500" cy="46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800"/>
              <a:buNone/>
            </a:pPr>
            <a:r>
              <a:rPr lang="en">
                <a:solidFill>
                  <a:schemeClr val="lt1"/>
                </a:solidFill>
              </a:rPr>
              <a:t>Los Angeles</a:t>
            </a:r>
            <a:endParaRPr>
              <a:solidFill>
                <a:schemeClr val="lt1"/>
              </a:solidFill>
            </a:endParaRPr>
          </a:p>
        </p:txBody>
      </p:sp>
      <p:sp>
        <p:nvSpPr>
          <p:cNvPr id="122" name="Google Shape;122;p6"/>
          <p:cNvSpPr txBox="1"/>
          <p:nvPr>
            <p:ph idx="4294967295" type="body"/>
          </p:nvPr>
        </p:nvSpPr>
        <p:spPr>
          <a:xfrm>
            <a:off x="1051675" y="1850300"/>
            <a:ext cx="3291725"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600"/>
              <a:t>Population: 3,979,576 (2019)</a:t>
            </a:r>
            <a:endParaRPr/>
          </a:p>
          <a:p>
            <a:pPr indent="0" lvl="0" marL="0" rtl="0" algn="l">
              <a:lnSpc>
                <a:spcPct val="115000"/>
              </a:lnSpc>
              <a:spcBef>
                <a:spcPts val="1600"/>
              </a:spcBef>
              <a:spcAft>
                <a:spcPts val="0"/>
              </a:spcAft>
              <a:buSzPts val="1800"/>
              <a:buNone/>
            </a:pPr>
            <a:r>
              <a:rPr lang="en" sz="1600"/>
              <a:t>Second Largest city in the US.</a:t>
            </a:r>
            <a:endParaRPr/>
          </a:p>
          <a:p>
            <a:pPr indent="0" lvl="0" marL="0" rtl="0" algn="l">
              <a:lnSpc>
                <a:spcPct val="115000"/>
              </a:lnSpc>
              <a:spcBef>
                <a:spcPts val="1600"/>
              </a:spcBef>
              <a:spcAft>
                <a:spcPts val="0"/>
              </a:spcAft>
              <a:buSzPts val="1800"/>
              <a:buNone/>
            </a:pPr>
            <a:r>
              <a:rPr lang="en" sz="1600"/>
              <a:t>Closest Ocean: Pacific</a:t>
            </a:r>
            <a:endParaRPr sz="1600"/>
          </a:p>
          <a:p>
            <a:pPr indent="0" lvl="0" marL="0" rtl="0" algn="l">
              <a:lnSpc>
                <a:spcPct val="115000"/>
              </a:lnSpc>
              <a:spcBef>
                <a:spcPts val="1600"/>
              </a:spcBef>
              <a:spcAft>
                <a:spcPts val="0"/>
              </a:spcAft>
              <a:buSzPts val="1800"/>
              <a:buNone/>
            </a:pPr>
            <a:r>
              <a:t/>
            </a:r>
            <a:endParaRPr sz="1600"/>
          </a:p>
        </p:txBody>
      </p:sp>
      <p:grpSp>
        <p:nvGrpSpPr>
          <p:cNvPr id="123" name="Google Shape;123;p6"/>
          <p:cNvGrpSpPr/>
          <p:nvPr/>
        </p:nvGrpSpPr>
        <p:grpSpPr>
          <a:xfrm>
            <a:off x="4953000" y="1304875"/>
            <a:ext cx="3441817" cy="3416400"/>
            <a:chOff x="3320450" y="1304875"/>
            <a:chExt cx="2632500" cy="3416400"/>
          </a:xfrm>
        </p:grpSpPr>
        <p:sp>
          <p:nvSpPr>
            <p:cNvPr id="124" name="Google Shape;124;p6"/>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6"/>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6" name="Google Shape;126;p6"/>
          <p:cNvSpPr txBox="1"/>
          <p:nvPr>
            <p:ph idx="4294967295" type="body"/>
          </p:nvPr>
        </p:nvSpPr>
        <p:spPr>
          <a:xfrm>
            <a:off x="5370025" y="1304875"/>
            <a:ext cx="2494500" cy="46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800"/>
              <a:buNone/>
            </a:pPr>
            <a:r>
              <a:rPr lang="en">
                <a:solidFill>
                  <a:schemeClr val="lt1"/>
                </a:solidFill>
              </a:rPr>
              <a:t>San Jose</a:t>
            </a:r>
            <a:r>
              <a:rPr lang="en">
                <a:solidFill>
                  <a:schemeClr val="lt1"/>
                </a:solidFill>
              </a:rPr>
              <a:t> </a:t>
            </a:r>
            <a:endParaRPr>
              <a:solidFill>
                <a:schemeClr val="lt1"/>
              </a:solidFill>
            </a:endParaRPr>
          </a:p>
        </p:txBody>
      </p:sp>
      <p:sp>
        <p:nvSpPr>
          <p:cNvPr id="127" name="Google Shape;127;p6"/>
          <p:cNvSpPr txBox="1"/>
          <p:nvPr>
            <p:ph idx="4294967295" type="body"/>
          </p:nvPr>
        </p:nvSpPr>
        <p:spPr>
          <a:xfrm>
            <a:off x="5021216" y="1850300"/>
            <a:ext cx="3360784"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600"/>
              <a:t>Population: 1,021,795  (2019)</a:t>
            </a:r>
            <a:endParaRPr/>
          </a:p>
          <a:p>
            <a:pPr indent="0" lvl="0" marL="0" rtl="0" algn="l">
              <a:lnSpc>
                <a:spcPct val="115000"/>
              </a:lnSpc>
              <a:spcBef>
                <a:spcPts val="0"/>
              </a:spcBef>
              <a:spcAft>
                <a:spcPts val="0"/>
              </a:spcAft>
              <a:buSzPts val="1800"/>
              <a:buNone/>
            </a:pPr>
            <a:r>
              <a:t/>
            </a:r>
            <a:endParaRPr sz="1600"/>
          </a:p>
          <a:p>
            <a:pPr indent="0" lvl="0" marL="0" rtl="0" algn="l">
              <a:lnSpc>
                <a:spcPct val="115000"/>
              </a:lnSpc>
              <a:spcBef>
                <a:spcPts val="0"/>
              </a:spcBef>
              <a:spcAft>
                <a:spcPts val="0"/>
              </a:spcAft>
              <a:buSzPts val="1800"/>
              <a:buNone/>
            </a:pPr>
            <a:r>
              <a:rPr lang="en" sz="1600"/>
              <a:t>Largest city in Northern California</a:t>
            </a:r>
            <a:endParaRPr/>
          </a:p>
          <a:p>
            <a:pPr indent="0" lvl="0" marL="0" rtl="0" algn="l">
              <a:lnSpc>
                <a:spcPct val="115000"/>
              </a:lnSpc>
              <a:spcBef>
                <a:spcPts val="0"/>
              </a:spcBef>
              <a:spcAft>
                <a:spcPts val="0"/>
              </a:spcAft>
              <a:buSzPts val="1800"/>
              <a:buNone/>
            </a:pPr>
            <a:br>
              <a:rPr lang="en" sz="1600"/>
            </a:br>
            <a:r>
              <a:rPr lang="en" sz="1600"/>
              <a:t>Closest Ocean: Pacific</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gb4e3af2de7_0_16"/>
          <p:cNvPicPr preferRelativeResize="0"/>
          <p:nvPr/>
        </p:nvPicPr>
        <p:blipFill>
          <a:blip r:embed="rId3">
            <a:alphaModFix/>
          </a:blip>
          <a:stretch>
            <a:fillRect/>
          </a:stretch>
        </p:blipFill>
        <p:spPr>
          <a:xfrm>
            <a:off x="0" y="0"/>
            <a:ext cx="9144002" cy="5143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